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6"/>
  </p:notesMasterIdLst>
  <p:handoutMasterIdLst>
    <p:handoutMasterId r:id="rId57"/>
  </p:handoutMasterIdLst>
  <p:sldIdLst>
    <p:sldId id="256" r:id="rId2"/>
    <p:sldId id="423" r:id="rId3"/>
    <p:sldId id="505" r:id="rId4"/>
    <p:sldId id="447" r:id="rId5"/>
    <p:sldId id="448" r:id="rId6"/>
    <p:sldId id="452" r:id="rId7"/>
    <p:sldId id="525" r:id="rId8"/>
    <p:sldId id="507" r:id="rId9"/>
    <p:sldId id="451" r:id="rId10"/>
    <p:sldId id="450" r:id="rId11"/>
    <p:sldId id="509" r:id="rId12"/>
    <p:sldId id="457" r:id="rId13"/>
    <p:sldId id="502" r:id="rId14"/>
    <p:sldId id="503" r:id="rId15"/>
    <p:sldId id="524" r:id="rId16"/>
    <p:sldId id="458" r:id="rId17"/>
    <p:sldId id="459" r:id="rId18"/>
    <p:sldId id="526" r:id="rId19"/>
    <p:sldId id="460" r:id="rId20"/>
    <p:sldId id="461" r:id="rId21"/>
    <p:sldId id="463" r:id="rId22"/>
    <p:sldId id="468" r:id="rId23"/>
    <p:sldId id="471" r:id="rId24"/>
    <p:sldId id="478" r:id="rId25"/>
    <p:sldId id="497" r:id="rId26"/>
    <p:sldId id="482" r:id="rId27"/>
    <p:sldId id="483" r:id="rId28"/>
    <p:sldId id="498" r:id="rId29"/>
    <p:sldId id="499" r:id="rId30"/>
    <p:sldId id="488" r:id="rId31"/>
    <p:sldId id="485" r:id="rId32"/>
    <p:sldId id="506" r:id="rId33"/>
    <p:sldId id="511" r:id="rId34"/>
    <p:sldId id="522" r:id="rId35"/>
    <p:sldId id="292" r:id="rId36"/>
    <p:sldId id="492" r:id="rId37"/>
    <p:sldId id="493" r:id="rId38"/>
    <p:sldId id="516" r:id="rId39"/>
    <p:sldId id="495" r:id="rId40"/>
    <p:sldId id="496" r:id="rId41"/>
    <p:sldId id="514" r:id="rId42"/>
    <p:sldId id="257" r:id="rId43"/>
    <p:sldId id="519" r:id="rId44"/>
    <p:sldId id="521" r:id="rId45"/>
    <p:sldId id="527" r:id="rId46"/>
    <p:sldId id="270" r:id="rId47"/>
    <p:sldId id="491" r:id="rId48"/>
    <p:sldId id="479" r:id="rId49"/>
    <p:sldId id="480" r:id="rId50"/>
    <p:sldId id="481" r:id="rId51"/>
    <p:sldId id="500" r:id="rId52"/>
    <p:sldId id="501" r:id="rId53"/>
    <p:sldId id="518" r:id="rId54"/>
    <p:sldId id="517"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3" pos="408" userDrawn="1">
          <p15:clr>
            <a:srgbClr val="A4A3A4"/>
          </p15:clr>
        </p15:guide>
        <p15:guide id="4" pos="7392" userDrawn="1">
          <p15:clr>
            <a:srgbClr val="A4A3A4"/>
          </p15:clr>
        </p15:guide>
        <p15:guide id="5" orient="horz" pos="7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CB92B3-0C5D-BAF8-3261-8AC887D27354}" name="Shalu Khaitan" initials="SK" userId="S::shalu.khaitan@dovetailindia.com::24391cb0-a694-406b-9ef1-577bc936608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enal" initials="MS" lastIdx="0" clrIdx="0">
    <p:extLst>
      <p:ext uri="{19B8F6BF-5375-455C-9EA6-DF929625EA0E}">
        <p15:presenceInfo xmlns:p15="http://schemas.microsoft.com/office/powerpoint/2012/main" userId="Meenal" providerId="None"/>
      </p:ext>
    </p:extLst>
  </p:cmAuthor>
  <p:cmAuthor id="2" name="DELL" initials="D" lastIdx="1" clrIdx="1">
    <p:extLst>
      <p:ext uri="{19B8F6BF-5375-455C-9EA6-DF929625EA0E}">
        <p15:presenceInfo xmlns:p15="http://schemas.microsoft.com/office/powerpoint/2012/main" userId="DELL" providerId="None"/>
      </p:ext>
    </p:extLst>
  </p:cmAuthor>
  <p:cmAuthor id="3" name="Dovetail" initials="d" lastIdx="43" clrIdx="2">
    <p:extLst>
      <p:ext uri="{19B8F6BF-5375-455C-9EA6-DF929625EA0E}">
        <p15:presenceInfo xmlns:p15="http://schemas.microsoft.com/office/powerpoint/2012/main" userId="Dovetail" providerId="None"/>
      </p:ext>
    </p:extLst>
  </p:cmAuthor>
  <p:cmAuthor id="4" name="Vivek" initials="V" lastIdx="25" clrIdx="3">
    <p:extLst>
      <p:ext uri="{19B8F6BF-5375-455C-9EA6-DF929625EA0E}">
        <p15:presenceInfo xmlns:p15="http://schemas.microsoft.com/office/powerpoint/2012/main" userId="7957dd2fd71f8f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6554"/>
    <a:srgbClr val="668871"/>
    <a:srgbClr val="A4DEAE"/>
    <a:srgbClr val="D8F2DB"/>
    <a:srgbClr val="686885"/>
    <a:srgbClr val="8743EB"/>
    <a:srgbClr val="D2D2DC"/>
    <a:srgbClr val="E4E4EA"/>
    <a:srgbClr val="A1A1B5"/>
    <a:srgbClr val="9F9F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89E86-A04A-13F8-5E90-A415C87CC7E7}" v="646" dt="2023-02-22T06:48:04.845"/>
    <p1510:client id="{3085E821-6651-41D0-A07D-47403150F1D9}" v="33" dt="2023-02-21T12:06:09.406"/>
    <p1510:client id="{4168C93F-112B-16F5-D025-CDE10850274F}" v="260" dt="2023-02-21T13:15:11.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guide orient="horz" pos="4104"/>
        <p:guide pos="408"/>
        <p:guide pos="7392"/>
        <p:guide orient="horz" pos="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53F16B-77CB-4E6B-8A23-911CEE0E50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id="{F445AA05-227A-4E3F-9057-7F4962E51A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D54DA3-B8AD-4132-8A41-B2F1D456D201}" type="datetimeFigureOut">
              <a:rPr lang="x-none" smtClean="0"/>
              <a:t>2/22/2023</a:t>
            </a:fld>
            <a:endParaRPr lang="x-none"/>
          </a:p>
        </p:txBody>
      </p:sp>
      <p:sp>
        <p:nvSpPr>
          <p:cNvPr id="4" name="Footer Placeholder 3">
            <a:extLst>
              <a:ext uri="{FF2B5EF4-FFF2-40B4-BE49-F238E27FC236}">
                <a16:creationId xmlns:a16="http://schemas.microsoft.com/office/drawing/2014/main" id="{99066791-0E6A-44E0-86A9-CFB4332D1E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11026A4B-C77F-4310-A14B-F630B4B707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6881E9-20DF-4E5B-A360-92EAAEA88BC9}" type="slidenum">
              <a:rPr lang="x-none" smtClean="0"/>
              <a:t>‹#›</a:t>
            </a:fld>
            <a:endParaRPr lang="x-none"/>
          </a:p>
        </p:txBody>
      </p:sp>
    </p:spTree>
    <p:extLst>
      <p:ext uri="{BB962C8B-B14F-4D97-AF65-F5344CB8AC3E}">
        <p14:creationId xmlns:p14="http://schemas.microsoft.com/office/powerpoint/2010/main" val="7307184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04BAF-DBBF-4CB7-B9D2-19EC45A26F55}" type="datetimeFigureOut">
              <a:rPr lang="en-IN" smtClean="0"/>
              <a:t>22-02-2023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762BE-5B85-4288-9A44-B07FEC1AD0F5}" type="slidenum">
              <a:rPr lang="en-IN" smtClean="0"/>
              <a:t>‹#›</a:t>
            </a:fld>
            <a:endParaRPr lang="en-IN"/>
          </a:p>
        </p:txBody>
      </p:sp>
    </p:spTree>
    <p:extLst>
      <p:ext uri="{BB962C8B-B14F-4D97-AF65-F5344CB8AC3E}">
        <p14:creationId xmlns:p14="http://schemas.microsoft.com/office/powerpoint/2010/main" val="34261692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32117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05070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050705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26406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02A053-9E28-4D4C-B446-3C2814735BD1}" type="slidenum">
              <a:rPr lang="en-US" smtClean="0"/>
              <a:t>35</a:t>
            </a:fld>
            <a:endParaRPr lang="en-US"/>
          </a:p>
        </p:txBody>
      </p:sp>
    </p:spTree>
    <p:extLst>
      <p:ext uri="{BB962C8B-B14F-4D97-AF65-F5344CB8AC3E}">
        <p14:creationId xmlns:p14="http://schemas.microsoft.com/office/powerpoint/2010/main" val="417308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95859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55477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4554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E9B2D0-2535-4CB5-9600-C8DC1C905751}" type="datetime1">
              <a:rPr lang="en-IN" smtClean="0"/>
              <a:t>22-02-2023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5080D5-0642-4AB8-8B9E-BEF3CDA0A2A1}" type="slidenum">
              <a:rPr lang="en-IN" smtClean="0"/>
              <a:t>‹#›</a:t>
            </a:fld>
            <a:endParaRPr lang="en-IN"/>
          </a:p>
        </p:txBody>
      </p:sp>
    </p:spTree>
    <p:extLst>
      <p:ext uri="{BB962C8B-B14F-4D97-AF65-F5344CB8AC3E}">
        <p14:creationId xmlns:p14="http://schemas.microsoft.com/office/powerpoint/2010/main" val="4169483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A76DAA-134F-4F6A-A037-FA5BB433247A}" type="datetime1">
              <a:rPr lang="en-IN" smtClean="0"/>
              <a:t>22-02-2023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5080D5-0642-4AB8-8B9E-BEF3CDA0A2A1}" type="slidenum">
              <a:rPr lang="en-IN" smtClean="0"/>
              <a:t>‹#›</a:t>
            </a:fld>
            <a:endParaRPr lang="en-IN"/>
          </a:p>
        </p:txBody>
      </p:sp>
    </p:spTree>
    <p:extLst>
      <p:ext uri="{BB962C8B-B14F-4D97-AF65-F5344CB8AC3E}">
        <p14:creationId xmlns:p14="http://schemas.microsoft.com/office/powerpoint/2010/main" val="214570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621AB-894B-4204-B23E-A220FB346286}" type="datetime1">
              <a:rPr lang="en-IN" smtClean="0"/>
              <a:t>22-02-2023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5080D5-0642-4AB8-8B9E-BEF3CDA0A2A1}" type="slidenum">
              <a:rPr lang="en-IN" smtClean="0"/>
              <a:t>‹#›</a:t>
            </a:fld>
            <a:endParaRPr lang="en-IN"/>
          </a:p>
        </p:txBody>
      </p:sp>
    </p:spTree>
    <p:extLst>
      <p:ext uri="{BB962C8B-B14F-4D97-AF65-F5344CB8AC3E}">
        <p14:creationId xmlns:p14="http://schemas.microsoft.com/office/powerpoint/2010/main" val="405862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7A9FB-7954-43DF-9131-4BCCDFE5C9A1}" type="datetime1">
              <a:rPr lang="en-IN" smtClean="0"/>
              <a:t>22-02-2023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5080D5-0642-4AB8-8B9E-BEF3CDA0A2A1}" type="slidenum">
              <a:rPr lang="en-IN" smtClean="0"/>
              <a:t>‹#›</a:t>
            </a:fld>
            <a:endParaRPr lang="en-IN"/>
          </a:p>
        </p:txBody>
      </p:sp>
      <p:pic>
        <p:nvPicPr>
          <p:cNvPr id="7" name="Picture 6">
            <a:extLst>
              <a:ext uri="{FF2B5EF4-FFF2-40B4-BE49-F238E27FC236}">
                <a16:creationId xmlns:a16="http://schemas.microsoft.com/office/drawing/2014/main" id="{571AE8BE-098F-4421-BE14-EF9549467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3718" y="50800"/>
            <a:ext cx="1427482" cy="815706"/>
          </a:xfrm>
          <a:prstGeom prst="rect">
            <a:avLst/>
          </a:prstGeom>
        </p:spPr>
      </p:pic>
    </p:spTree>
    <p:extLst>
      <p:ext uri="{BB962C8B-B14F-4D97-AF65-F5344CB8AC3E}">
        <p14:creationId xmlns:p14="http://schemas.microsoft.com/office/powerpoint/2010/main" val="313149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001EDA-A4FB-4196-99F0-CDEB2EE77458}" type="datetime1">
              <a:rPr lang="en-IN" smtClean="0"/>
              <a:t>22-02-2023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5080D5-0642-4AB8-8B9E-BEF3CDA0A2A1}" type="slidenum">
              <a:rPr lang="en-IN" smtClean="0"/>
              <a:t>‹#›</a:t>
            </a:fld>
            <a:endParaRPr lang="en-IN"/>
          </a:p>
        </p:txBody>
      </p:sp>
    </p:spTree>
    <p:extLst>
      <p:ext uri="{BB962C8B-B14F-4D97-AF65-F5344CB8AC3E}">
        <p14:creationId xmlns:p14="http://schemas.microsoft.com/office/powerpoint/2010/main" val="316645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563C19-4E13-43FA-9FF0-060F17969DF8}" type="datetime1">
              <a:rPr lang="en-IN" smtClean="0"/>
              <a:t>22-02-2023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35080D5-0642-4AB8-8B9E-BEF3CDA0A2A1}" type="slidenum">
              <a:rPr lang="en-IN" smtClean="0"/>
              <a:t>‹#›</a:t>
            </a:fld>
            <a:endParaRPr lang="en-IN"/>
          </a:p>
        </p:txBody>
      </p:sp>
    </p:spTree>
    <p:extLst>
      <p:ext uri="{BB962C8B-B14F-4D97-AF65-F5344CB8AC3E}">
        <p14:creationId xmlns:p14="http://schemas.microsoft.com/office/powerpoint/2010/main" val="336486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6FC38-33CF-4C8F-A131-5E8ABE4BD7A1}" type="datetime1">
              <a:rPr lang="en-IN" smtClean="0"/>
              <a:t>22-02-2023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35080D5-0642-4AB8-8B9E-BEF3CDA0A2A1}" type="slidenum">
              <a:rPr lang="en-IN" smtClean="0"/>
              <a:t>‹#›</a:t>
            </a:fld>
            <a:endParaRPr lang="en-IN"/>
          </a:p>
        </p:txBody>
      </p:sp>
    </p:spTree>
    <p:extLst>
      <p:ext uri="{BB962C8B-B14F-4D97-AF65-F5344CB8AC3E}">
        <p14:creationId xmlns:p14="http://schemas.microsoft.com/office/powerpoint/2010/main" val="18974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827821-9C12-4540-A723-9B5336054C9C}" type="datetime1">
              <a:rPr lang="en-IN" smtClean="0"/>
              <a:t>22-02-2023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35080D5-0642-4AB8-8B9E-BEF3CDA0A2A1}" type="slidenum">
              <a:rPr lang="en-IN" smtClean="0"/>
              <a:t>‹#›</a:t>
            </a:fld>
            <a:endParaRPr lang="en-IN"/>
          </a:p>
        </p:txBody>
      </p:sp>
    </p:spTree>
    <p:extLst>
      <p:ext uri="{BB962C8B-B14F-4D97-AF65-F5344CB8AC3E}">
        <p14:creationId xmlns:p14="http://schemas.microsoft.com/office/powerpoint/2010/main" val="19954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650CF-7F19-48F3-929C-3275B28AB24C}" type="datetime1">
              <a:rPr lang="en-IN" smtClean="0"/>
              <a:t>22-02-2023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35080D5-0642-4AB8-8B9E-BEF3CDA0A2A1}" type="slidenum">
              <a:rPr lang="en-IN" smtClean="0"/>
              <a:t>‹#›</a:t>
            </a:fld>
            <a:endParaRPr lang="en-IN"/>
          </a:p>
        </p:txBody>
      </p:sp>
    </p:spTree>
    <p:extLst>
      <p:ext uri="{BB962C8B-B14F-4D97-AF65-F5344CB8AC3E}">
        <p14:creationId xmlns:p14="http://schemas.microsoft.com/office/powerpoint/2010/main" val="82043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4FB07-B2DC-4439-B0C1-FB795DA82B9B}" type="datetime1">
              <a:rPr lang="en-IN" smtClean="0"/>
              <a:t>22-02-2023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35080D5-0642-4AB8-8B9E-BEF3CDA0A2A1}" type="slidenum">
              <a:rPr lang="en-IN" smtClean="0"/>
              <a:t>‹#›</a:t>
            </a:fld>
            <a:endParaRPr lang="en-IN"/>
          </a:p>
        </p:txBody>
      </p:sp>
    </p:spTree>
    <p:extLst>
      <p:ext uri="{BB962C8B-B14F-4D97-AF65-F5344CB8AC3E}">
        <p14:creationId xmlns:p14="http://schemas.microsoft.com/office/powerpoint/2010/main" val="275211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6B0772-68D0-43FA-BD36-6FD331B7CFB5}" type="datetime1">
              <a:rPr lang="en-IN" smtClean="0"/>
              <a:t>22-02-2023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35080D5-0642-4AB8-8B9E-BEF3CDA0A2A1}" type="slidenum">
              <a:rPr lang="en-IN" smtClean="0"/>
              <a:t>‹#›</a:t>
            </a:fld>
            <a:endParaRPr lang="en-IN"/>
          </a:p>
        </p:txBody>
      </p:sp>
    </p:spTree>
    <p:extLst>
      <p:ext uri="{BB962C8B-B14F-4D97-AF65-F5344CB8AC3E}">
        <p14:creationId xmlns:p14="http://schemas.microsoft.com/office/powerpoint/2010/main" val="253234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C69BD-DCBE-442E-82B5-ADC00D300835}" type="datetime1">
              <a:rPr lang="en-IN" smtClean="0"/>
              <a:t>22-02-2023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080D5-0642-4AB8-8B9E-BEF3CDA0A2A1}" type="slidenum">
              <a:rPr lang="en-IN" smtClean="0"/>
              <a:t>‹#›</a:t>
            </a:fld>
            <a:endParaRPr lang="en-IN"/>
          </a:p>
        </p:txBody>
      </p:sp>
    </p:spTree>
    <p:extLst>
      <p:ext uri="{BB962C8B-B14F-4D97-AF65-F5344CB8AC3E}">
        <p14:creationId xmlns:p14="http://schemas.microsoft.com/office/powerpoint/2010/main" val="17300149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4.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9.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4.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3.sv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4.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3.sv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0.sv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0.sv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4.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0.sv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4.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4.sv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8.svg"/></Relationships>
</file>

<file path=ppt/slides/_rels/slide28.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4.sv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2.sv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3.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0.svg"/></Relationships>
</file>

<file path=ppt/slides/_rels/slide32.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4.png"/><Relationship Id="rId10" Type="http://schemas.openxmlformats.org/officeDocument/2006/relationships/image" Target="../media/image4.svg"/><Relationship Id="rId4" Type="http://schemas.openxmlformats.org/officeDocument/2006/relationships/image" Target="../media/image73.png"/><Relationship Id="rId9"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9.svg"/></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1.svg"/><Relationship Id="rId7" Type="http://schemas.openxmlformats.org/officeDocument/2006/relationships/image" Target="../media/image85.sv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svg"/><Relationship Id="rId4" Type="http://schemas.openxmlformats.org/officeDocument/2006/relationships/image" Target="../media/image82.png"/><Relationship Id="rId9" Type="http://schemas.openxmlformats.org/officeDocument/2006/relationships/image" Target="../media/image4.sv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4.svg"/></Relationships>
</file>

<file path=ppt/slides/_rels/slide36.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0.svg"/></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sv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3.svg"/><Relationship Id="rId4" Type="http://schemas.openxmlformats.org/officeDocument/2006/relationships/image" Target="../media/image92.png"/></Relationships>
</file>

<file path=ppt/slides/_rels/slide3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5.sv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5.svg"/></Relationships>
</file>

<file path=ppt/slides/_rels/slide41.xml.rels><?xml version="1.0" encoding="UTF-8" standalone="yes"?>
<Relationships xmlns="http://schemas.openxmlformats.org/package/2006/relationships"><Relationship Id="rId3" Type="http://schemas.openxmlformats.org/officeDocument/2006/relationships/image" Target="../media/image97.svg"/><Relationship Id="rId7" Type="http://schemas.openxmlformats.org/officeDocument/2006/relationships/image" Target="../media/image4.sv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9.svg"/><Relationship Id="rId4" Type="http://schemas.openxmlformats.org/officeDocument/2006/relationships/image" Target="../media/image98.png"/></Relationships>
</file>

<file path=ppt/slides/_rels/slide4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svg"/><Relationship Id="rId3" Type="http://schemas.openxmlformats.org/officeDocument/2006/relationships/image" Target="../media/image101.svg"/><Relationship Id="rId7" Type="http://schemas.openxmlformats.org/officeDocument/2006/relationships/image" Target="../media/image103.svg"/><Relationship Id="rId12" Type="http://schemas.openxmlformats.org/officeDocument/2006/relationships/image" Target="../media/image108.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2.png"/><Relationship Id="rId11" Type="http://schemas.openxmlformats.org/officeDocument/2006/relationships/image" Target="../media/image107.svg"/><Relationship Id="rId5" Type="http://schemas.openxmlformats.org/officeDocument/2006/relationships/image" Target="../media/image4.svg"/><Relationship Id="rId15" Type="http://schemas.openxmlformats.org/officeDocument/2006/relationships/image" Target="../media/image111.svg"/><Relationship Id="rId10" Type="http://schemas.openxmlformats.org/officeDocument/2006/relationships/image" Target="../media/image106.png"/><Relationship Id="rId4" Type="http://schemas.openxmlformats.org/officeDocument/2006/relationships/image" Target="../media/image3.png"/><Relationship Id="rId9" Type="http://schemas.openxmlformats.org/officeDocument/2006/relationships/image" Target="../media/image105.svg"/><Relationship Id="rId14" Type="http://schemas.openxmlformats.org/officeDocument/2006/relationships/image" Target="../media/image110.png"/></Relationships>
</file>

<file path=ppt/slides/_rels/slide43.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svg"/><Relationship Id="rId7" Type="http://schemas.openxmlformats.org/officeDocument/2006/relationships/image" Target="../media/image117.sv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116.png"/><Relationship Id="rId11" Type="http://schemas.openxmlformats.org/officeDocument/2006/relationships/image" Target="../media/image4.svg"/><Relationship Id="rId5" Type="http://schemas.openxmlformats.org/officeDocument/2006/relationships/image" Target="../media/image115.svg"/><Relationship Id="rId10" Type="http://schemas.openxmlformats.org/officeDocument/2006/relationships/image" Target="../media/image3.png"/><Relationship Id="rId4" Type="http://schemas.openxmlformats.org/officeDocument/2006/relationships/image" Target="../media/image114.png"/><Relationship Id="rId9" Type="http://schemas.openxmlformats.org/officeDocument/2006/relationships/image" Target="../media/image119.svg"/></Relationships>
</file>

<file path=ppt/slides/_rels/slide44.xml.rels><?xml version="1.0" encoding="UTF-8" standalone="yes"?>
<Relationships xmlns="http://schemas.openxmlformats.org/package/2006/relationships"><Relationship Id="rId3" Type="http://schemas.openxmlformats.org/officeDocument/2006/relationships/image" Target="../media/image121.svg"/><Relationship Id="rId2" Type="http://schemas.openxmlformats.org/officeDocument/2006/relationships/image" Target="../media/image120.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svg"/><Relationship Id="rId4" Type="http://schemas.openxmlformats.org/officeDocument/2006/relationships/image" Target="../media/image122.png"/></Relationships>
</file>

<file path=ppt/slides/_rels/slide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7.svg"/><Relationship Id="rId4" Type="http://schemas.openxmlformats.org/officeDocument/2006/relationships/image" Target="../media/image126.png"/></Relationships>
</file>

<file path=ppt/slides/_rels/slide47.xml.rels><?xml version="1.0" encoding="UTF-8" standalone="yes"?>
<Relationships xmlns="http://schemas.openxmlformats.org/package/2006/relationships"><Relationship Id="rId3" Type="http://schemas.openxmlformats.org/officeDocument/2006/relationships/image" Target="../media/image129.svg"/><Relationship Id="rId2" Type="http://schemas.openxmlformats.org/officeDocument/2006/relationships/image" Target="../media/image128.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129.svg"/><Relationship Id="rId2" Type="http://schemas.openxmlformats.org/officeDocument/2006/relationships/image" Target="../media/image128.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129.svg"/><Relationship Id="rId2" Type="http://schemas.openxmlformats.org/officeDocument/2006/relationships/image" Target="../media/image128.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30.wmf"/><Relationship Id="rId7" Type="http://schemas.openxmlformats.org/officeDocument/2006/relationships/image" Target="../media/image4.sv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9.svg"/><Relationship Id="rId4" Type="http://schemas.openxmlformats.org/officeDocument/2006/relationships/image" Target="../media/image128.png"/></Relationships>
</file>

<file path=ppt/slides/_rels/slide51.xml.rels><?xml version="1.0" encoding="UTF-8" standalone="yes"?>
<Relationships xmlns="http://schemas.openxmlformats.org/package/2006/relationships"><Relationship Id="rId3" Type="http://schemas.openxmlformats.org/officeDocument/2006/relationships/image" Target="../media/image129.svg"/><Relationship Id="rId2" Type="http://schemas.openxmlformats.org/officeDocument/2006/relationships/image" Target="../media/image128.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29.svg"/><Relationship Id="rId2" Type="http://schemas.openxmlformats.org/officeDocument/2006/relationships/image" Target="../media/image128.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1.png">
            <a:extLst>
              <a:ext uri="{FF2B5EF4-FFF2-40B4-BE49-F238E27FC236}">
                <a16:creationId xmlns:a16="http://schemas.microsoft.com/office/drawing/2014/main" id="{3B070F49-856F-4436-A3C3-BAE30FA8CDDC}"/>
              </a:ext>
            </a:extLst>
          </p:cNvPr>
          <p:cNvPicPr/>
          <p:nvPr/>
        </p:nvPicPr>
        <p:blipFill rotWithShape="1">
          <a:blip r:embed="rId2" cstate="print"/>
          <a:srcRect t="9235" r="67102" b="61426"/>
          <a:stretch/>
        </p:blipFill>
        <p:spPr>
          <a:xfrm>
            <a:off x="0" y="118624"/>
            <a:ext cx="2490076" cy="3137338"/>
          </a:xfrm>
          <a:prstGeom prst="rect">
            <a:avLst/>
          </a:prstGeom>
        </p:spPr>
      </p:pic>
      <p:pic>
        <p:nvPicPr>
          <p:cNvPr id="9" name="image1.png">
            <a:extLst>
              <a:ext uri="{FF2B5EF4-FFF2-40B4-BE49-F238E27FC236}">
                <a16:creationId xmlns:a16="http://schemas.microsoft.com/office/drawing/2014/main" id="{303B9DE8-BA24-45A6-8B88-A652F92B0D31}"/>
              </a:ext>
            </a:extLst>
          </p:cNvPr>
          <p:cNvPicPr/>
          <p:nvPr/>
        </p:nvPicPr>
        <p:blipFill rotWithShape="1">
          <a:blip r:embed="rId2" cstate="print"/>
          <a:srcRect l="77771" t="72042" b="-1"/>
          <a:stretch/>
        </p:blipFill>
        <p:spPr>
          <a:xfrm>
            <a:off x="10509469" y="3429000"/>
            <a:ext cx="1682531" cy="2989750"/>
          </a:xfrm>
          <a:prstGeom prst="rect">
            <a:avLst/>
          </a:prstGeom>
        </p:spPr>
      </p:pic>
      <p:pic>
        <p:nvPicPr>
          <p:cNvPr id="6" name="Graphic 5">
            <a:extLst>
              <a:ext uri="{FF2B5EF4-FFF2-40B4-BE49-F238E27FC236}">
                <a16:creationId xmlns:a16="http://schemas.microsoft.com/office/drawing/2014/main" id="{AF87F403-4C55-4A3C-9C3C-5CAE905C59C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4358"/>
          <a:stretch/>
        </p:blipFill>
        <p:spPr>
          <a:xfrm>
            <a:off x="5508027" y="1933192"/>
            <a:ext cx="1531789" cy="1322770"/>
          </a:xfrm>
          <a:prstGeom prst="rect">
            <a:avLst/>
          </a:prstGeom>
          <a:effectLst>
            <a:outerShdw blurRad="50800" dist="38100" dir="2700000" algn="tl" rotWithShape="0">
              <a:prstClr val="black">
                <a:alpha val="40000"/>
              </a:prstClr>
            </a:outerShdw>
          </a:effectLst>
        </p:spPr>
      </p:pic>
      <p:pic>
        <p:nvPicPr>
          <p:cNvPr id="5" name="Graphic 4">
            <a:extLst>
              <a:ext uri="{FF2B5EF4-FFF2-40B4-BE49-F238E27FC236}">
                <a16:creationId xmlns:a16="http://schemas.microsoft.com/office/drawing/2014/main" id="{25CE032C-A464-4791-9527-13F3B89C8F4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016"/>
          <a:stretch/>
        </p:blipFill>
        <p:spPr>
          <a:xfrm>
            <a:off x="4671497" y="3255962"/>
            <a:ext cx="3204851" cy="9858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3265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24">
            <a:extLst>
              <a:ext uri="{FF2B5EF4-FFF2-40B4-BE49-F238E27FC236}">
                <a16:creationId xmlns:a16="http://schemas.microsoft.com/office/drawing/2014/main" id="{A1DD4F21-E977-49F9-9CAA-E69DCAE3F7A6}"/>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10</a:t>
            </a:fld>
            <a:endParaRPr lang="en-IN"/>
          </a:p>
        </p:txBody>
      </p:sp>
      <p:sp>
        <p:nvSpPr>
          <p:cNvPr id="5" name="Rectangle 4">
            <a:extLst>
              <a:ext uri="{FF2B5EF4-FFF2-40B4-BE49-F238E27FC236}">
                <a16:creationId xmlns:a16="http://schemas.microsoft.com/office/drawing/2014/main" id="{63485C6C-E151-416B-AEFF-76FAF79CAE2A}"/>
              </a:ext>
            </a:extLst>
          </p:cNvPr>
          <p:cNvSpPr/>
          <p:nvPr/>
        </p:nvSpPr>
        <p:spPr>
          <a:xfrm>
            <a:off x="2461847" y="1487751"/>
            <a:ext cx="9112786" cy="3385542"/>
          </a:xfrm>
          <a:prstGeom prst="rect">
            <a:avLst/>
          </a:prstGeom>
        </p:spPr>
        <p:txBody>
          <a:bodyPr wrap="square">
            <a:spAutoFit/>
          </a:bodyPr>
          <a:lstStyle/>
          <a:p>
            <a:pPr algn="just"/>
            <a:r>
              <a:rPr lang="en-US" sz="1500">
                <a:latin typeface="+mj-lt"/>
              </a:rPr>
              <a:t>In order to address the requirements of the evolving securities market, the Securities and Exchange Board of India ("SEBI") had constituted a working group under the chairmanship of Dr. Harun R. Khan to review the regulatory framework for foreign portfolio investors ("FPIs"). Based on the recommendations of the working group, SEBI has notified the SEBI (Foreign Portfolio Investors) Regulations, 2019 (the "Regulations") on September 23, 2019, in supersession of the SEBI (Foreign Portfolio Investors) Regulations, 2014.</a:t>
            </a:r>
          </a:p>
          <a:p>
            <a:pPr algn="just"/>
            <a:r>
              <a:rPr lang="en-IN" sz="1500">
                <a:latin typeface="+mj-lt"/>
              </a:rPr>
              <a:t> </a:t>
            </a:r>
          </a:p>
          <a:p>
            <a:pPr algn="just"/>
            <a:r>
              <a:rPr lang="en-IN" sz="1500">
                <a:latin typeface="+mj-lt"/>
              </a:rPr>
              <a:t>The erstwhile three categories of FPIs have been merged into two categories FPI regime. This initiative, has also brought about important changes to market mechanisms, aimed at efficiency and global standards in key market processes.</a:t>
            </a:r>
          </a:p>
          <a:p>
            <a:pPr algn="just"/>
            <a:endParaRPr lang="en-IN" sz="1500">
              <a:latin typeface="+mj-lt"/>
            </a:endParaRPr>
          </a:p>
          <a:p>
            <a:pPr algn="just"/>
            <a:r>
              <a:rPr lang="en-US" sz="1500" b="0" i="0">
                <a:effectLst/>
                <a:latin typeface="+mj-lt"/>
              </a:rPr>
              <a:t>Putting an end to regulatory uncertainty regarding non-resident Indians, overseas citizens of India and resident individuals holding stake in an FPI, the Regulations also expressly permit non-resident Indians or overseas citizens of India or resident Indian individuals to be constituents of the applicant provided they meet conditions specified by the SEBI.</a:t>
            </a:r>
            <a:endParaRPr lang="en-IN" sz="1500">
              <a:latin typeface="+mj-lt"/>
            </a:endParaRPr>
          </a:p>
        </p:txBody>
      </p:sp>
      <p:sp>
        <p:nvSpPr>
          <p:cNvPr id="9" name="Title 1">
            <a:extLst>
              <a:ext uri="{FF2B5EF4-FFF2-40B4-BE49-F238E27FC236}">
                <a16:creationId xmlns:a16="http://schemas.microsoft.com/office/drawing/2014/main" id="{0264F9A2-548F-4C3E-B410-9152135367D3}"/>
              </a:ext>
            </a:extLst>
          </p:cNvPr>
          <p:cNvSpPr txBox="1">
            <a:spLocks/>
          </p:cNvSpPr>
          <p:nvPr/>
        </p:nvSpPr>
        <p:spPr>
          <a:xfrm>
            <a:off x="82383" y="3172395"/>
            <a:ext cx="1805480" cy="76636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a:solidFill>
                  <a:srgbClr val="506554"/>
                </a:solidFill>
                <a:latin typeface="Source Sans Pro" panose="020B0503030403020204" pitchFamily="34" charset="0"/>
              </a:rPr>
              <a:t>Market entry</a:t>
            </a:r>
          </a:p>
        </p:txBody>
      </p:sp>
      <p:pic>
        <p:nvPicPr>
          <p:cNvPr id="12" name="Graphic 11" descr="Door Open outline">
            <a:extLst>
              <a:ext uri="{FF2B5EF4-FFF2-40B4-BE49-F238E27FC236}">
                <a16:creationId xmlns:a16="http://schemas.microsoft.com/office/drawing/2014/main" id="{B090BACA-8483-4438-B93B-CE7BACC59C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658" y="1543202"/>
            <a:ext cx="1637320" cy="1637320"/>
          </a:xfrm>
          <a:prstGeom prst="rect">
            <a:avLst/>
          </a:prstGeom>
          <a:effectLst>
            <a:outerShdw blurRad="50800" dist="38100" dir="2700000" algn="tl" rotWithShape="0">
              <a:prstClr val="black">
                <a:alpha val="40000"/>
              </a:prstClr>
            </a:outerShdw>
          </a:effectLst>
        </p:spPr>
      </p:pic>
      <p:pic>
        <p:nvPicPr>
          <p:cNvPr id="10" name="Graphic 9">
            <a:extLst>
              <a:ext uri="{FF2B5EF4-FFF2-40B4-BE49-F238E27FC236}">
                <a16:creationId xmlns:a16="http://schemas.microsoft.com/office/drawing/2014/main" id="{F3A2A38F-FA0E-4EEC-B915-E6869C3FE20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79341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71C3E5-CB3F-4D99-AFD0-A16BCD94D7E7}"/>
              </a:ext>
            </a:extLst>
          </p:cNvPr>
          <p:cNvSpPr>
            <a:spLocks noGrp="1"/>
          </p:cNvSpPr>
          <p:nvPr>
            <p:ph type="sldNum" sz="quarter" idx="12"/>
          </p:nvPr>
        </p:nvSpPr>
        <p:spPr/>
        <p:txBody>
          <a:bodyPr/>
          <a:lstStyle/>
          <a:p>
            <a:fld id="{035080D5-0642-4AB8-8B9E-BEF3CDA0A2A1}" type="slidenum">
              <a:rPr lang="en-IN" smtClean="0"/>
              <a:t>11</a:t>
            </a:fld>
            <a:endParaRPr lang="en-IN"/>
          </a:p>
        </p:txBody>
      </p:sp>
      <p:sp>
        <p:nvSpPr>
          <p:cNvPr id="3" name="Rectangle: Rounded Corners 2">
            <a:extLst>
              <a:ext uri="{FF2B5EF4-FFF2-40B4-BE49-F238E27FC236}">
                <a16:creationId xmlns:a16="http://schemas.microsoft.com/office/drawing/2014/main" id="{8359ED22-4E35-4105-AC63-4E10A7EAED2D}"/>
              </a:ext>
            </a:extLst>
          </p:cNvPr>
          <p:cNvSpPr/>
          <p:nvPr/>
        </p:nvSpPr>
        <p:spPr>
          <a:xfrm>
            <a:off x="4090974" y="800100"/>
            <a:ext cx="6636661" cy="322262"/>
          </a:xfrm>
          <a:prstGeom prst="roundRect">
            <a:avLst/>
          </a:prstGeom>
          <a:solidFill>
            <a:srgbClr val="50655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Investor using Foreign Portfolio Investment Route</a:t>
            </a:r>
          </a:p>
        </p:txBody>
      </p:sp>
      <p:sp>
        <p:nvSpPr>
          <p:cNvPr id="4" name="Rectangle: Rounded Corners 3">
            <a:extLst>
              <a:ext uri="{FF2B5EF4-FFF2-40B4-BE49-F238E27FC236}">
                <a16:creationId xmlns:a16="http://schemas.microsoft.com/office/drawing/2014/main" id="{43EB6755-D4C3-442B-A068-17F2AEE75DB5}"/>
              </a:ext>
            </a:extLst>
          </p:cNvPr>
          <p:cNvSpPr/>
          <p:nvPr/>
        </p:nvSpPr>
        <p:spPr>
          <a:xfrm>
            <a:off x="2521743" y="1563688"/>
            <a:ext cx="4357678" cy="307131"/>
          </a:xfrm>
          <a:prstGeom prst="roundRect">
            <a:avLst/>
          </a:prstGeom>
          <a:solidFill>
            <a:srgbClr val="6688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Designated Depository Participant (DDP) - Custodian</a:t>
            </a:r>
          </a:p>
        </p:txBody>
      </p:sp>
      <p:cxnSp>
        <p:nvCxnSpPr>
          <p:cNvPr id="6" name="Straight Connector 5">
            <a:extLst>
              <a:ext uri="{FF2B5EF4-FFF2-40B4-BE49-F238E27FC236}">
                <a16:creationId xmlns:a16="http://schemas.microsoft.com/office/drawing/2014/main" id="{0C74987C-8AF6-4628-A5C8-AF38E0159AC8}"/>
              </a:ext>
            </a:extLst>
          </p:cNvPr>
          <p:cNvCxnSpPr>
            <a:cxnSpLocks/>
          </p:cNvCxnSpPr>
          <p:nvPr/>
        </p:nvCxnSpPr>
        <p:spPr>
          <a:xfrm>
            <a:off x="3952860" y="1870819"/>
            <a:ext cx="0" cy="4239422"/>
          </a:xfrm>
          <a:prstGeom prst="line">
            <a:avLst/>
          </a:prstGeom>
          <a:ln>
            <a:solidFill>
              <a:srgbClr val="506554"/>
            </a:solidFill>
            <a:prstDash val="lgDash"/>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5D092FC-E241-48CB-ADF5-794A089AB04F}"/>
              </a:ext>
            </a:extLst>
          </p:cNvPr>
          <p:cNvSpPr/>
          <p:nvPr/>
        </p:nvSpPr>
        <p:spPr>
          <a:xfrm>
            <a:off x="2521743" y="2094707"/>
            <a:ext cx="1307306" cy="461962"/>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DDP Due Diligence process</a:t>
            </a:r>
          </a:p>
        </p:txBody>
      </p:sp>
      <p:sp>
        <p:nvSpPr>
          <p:cNvPr id="8" name="Rectangle: Rounded Corners 7">
            <a:extLst>
              <a:ext uri="{FF2B5EF4-FFF2-40B4-BE49-F238E27FC236}">
                <a16:creationId xmlns:a16="http://schemas.microsoft.com/office/drawing/2014/main" id="{B8F12C04-8771-4E2D-9CEB-CAD61FFF2D5B}"/>
              </a:ext>
            </a:extLst>
          </p:cNvPr>
          <p:cNvSpPr/>
          <p:nvPr/>
        </p:nvSpPr>
        <p:spPr>
          <a:xfrm>
            <a:off x="2521744" y="2676221"/>
            <a:ext cx="1307306" cy="461962"/>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KYC Completion</a:t>
            </a:r>
          </a:p>
        </p:txBody>
      </p:sp>
      <p:sp>
        <p:nvSpPr>
          <p:cNvPr id="9" name="Rectangle: Rounded Corners 8">
            <a:extLst>
              <a:ext uri="{FF2B5EF4-FFF2-40B4-BE49-F238E27FC236}">
                <a16:creationId xmlns:a16="http://schemas.microsoft.com/office/drawing/2014/main" id="{7246B231-6529-454A-BC2E-CC1C3D0A018C}"/>
              </a:ext>
            </a:extLst>
          </p:cNvPr>
          <p:cNvSpPr/>
          <p:nvPr/>
        </p:nvSpPr>
        <p:spPr>
          <a:xfrm>
            <a:off x="2521743" y="3276968"/>
            <a:ext cx="1307306" cy="461962"/>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Grant of Registration as FPI</a:t>
            </a:r>
          </a:p>
        </p:txBody>
      </p:sp>
      <p:sp>
        <p:nvSpPr>
          <p:cNvPr id="10" name="Rectangle: Rounded Corners 9">
            <a:extLst>
              <a:ext uri="{FF2B5EF4-FFF2-40B4-BE49-F238E27FC236}">
                <a16:creationId xmlns:a16="http://schemas.microsoft.com/office/drawing/2014/main" id="{2849AD97-6492-460D-9D97-9C9A22E4C97F}"/>
              </a:ext>
            </a:extLst>
          </p:cNvPr>
          <p:cNvSpPr/>
          <p:nvPr/>
        </p:nvSpPr>
        <p:spPr>
          <a:xfrm>
            <a:off x="2521743" y="3855413"/>
            <a:ext cx="1307304" cy="852496"/>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NSDL Portal upload for generating FPI registration certificate</a:t>
            </a:r>
          </a:p>
        </p:txBody>
      </p:sp>
      <p:sp>
        <p:nvSpPr>
          <p:cNvPr id="12" name="Rectangle: Rounded Corners 11">
            <a:extLst>
              <a:ext uri="{FF2B5EF4-FFF2-40B4-BE49-F238E27FC236}">
                <a16:creationId xmlns:a16="http://schemas.microsoft.com/office/drawing/2014/main" id="{F238E50E-95CA-4808-AF01-088EFF3EC7F5}"/>
              </a:ext>
            </a:extLst>
          </p:cNvPr>
          <p:cNvSpPr/>
          <p:nvPr/>
        </p:nvSpPr>
        <p:spPr>
          <a:xfrm>
            <a:off x="2521743" y="5734819"/>
            <a:ext cx="1307300" cy="323081"/>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Pre - Registration</a:t>
            </a:r>
          </a:p>
        </p:txBody>
      </p:sp>
      <p:sp>
        <p:nvSpPr>
          <p:cNvPr id="13" name="Rectangle: Rounded Corners 12">
            <a:extLst>
              <a:ext uri="{FF2B5EF4-FFF2-40B4-BE49-F238E27FC236}">
                <a16:creationId xmlns:a16="http://schemas.microsoft.com/office/drawing/2014/main" id="{0744E44D-D626-4402-BCFA-699C55E567B8}"/>
              </a:ext>
            </a:extLst>
          </p:cNvPr>
          <p:cNvSpPr/>
          <p:nvPr/>
        </p:nvSpPr>
        <p:spPr>
          <a:xfrm>
            <a:off x="4076674" y="5707860"/>
            <a:ext cx="1307300" cy="350040"/>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Post - Registration</a:t>
            </a:r>
          </a:p>
        </p:txBody>
      </p:sp>
      <p:cxnSp>
        <p:nvCxnSpPr>
          <p:cNvPr id="15" name="Straight Arrow Connector 14">
            <a:extLst>
              <a:ext uri="{FF2B5EF4-FFF2-40B4-BE49-F238E27FC236}">
                <a16:creationId xmlns:a16="http://schemas.microsoft.com/office/drawing/2014/main" id="{F67B2D22-B9EA-476E-ACEF-7994CA5DFB41}"/>
              </a:ext>
            </a:extLst>
          </p:cNvPr>
          <p:cNvCxnSpPr/>
          <p:nvPr/>
        </p:nvCxnSpPr>
        <p:spPr>
          <a:xfrm>
            <a:off x="4076674" y="5557843"/>
            <a:ext cx="638176" cy="0"/>
          </a:xfrm>
          <a:prstGeom prst="straightConnector1">
            <a:avLst/>
          </a:prstGeom>
          <a:ln w="28575">
            <a:solidFill>
              <a:srgbClr val="50655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109C0C-4BB5-45CD-9DD7-4C425FFB3F88}"/>
              </a:ext>
            </a:extLst>
          </p:cNvPr>
          <p:cNvCxnSpPr>
            <a:cxnSpLocks/>
          </p:cNvCxnSpPr>
          <p:nvPr/>
        </p:nvCxnSpPr>
        <p:spPr>
          <a:xfrm flipH="1">
            <a:off x="3152775" y="5557843"/>
            <a:ext cx="676268" cy="0"/>
          </a:xfrm>
          <a:prstGeom prst="straightConnector1">
            <a:avLst/>
          </a:prstGeom>
          <a:ln w="28575">
            <a:solidFill>
              <a:srgbClr val="50655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D5A1505-85DD-47F5-956C-90CA66167301}"/>
              </a:ext>
            </a:extLst>
          </p:cNvPr>
          <p:cNvSpPr/>
          <p:nvPr/>
        </p:nvSpPr>
        <p:spPr>
          <a:xfrm>
            <a:off x="4090974" y="2094707"/>
            <a:ext cx="2788446" cy="461962"/>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Set-up Custody arrangement. Open Securities &amp; Cash Accounts in Custody books</a:t>
            </a:r>
          </a:p>
        </p:txBody>
      </p:sp>
      <p:sp>
        <p:nvSpPr>
          <p:cNvPr id="21" name="Rectangle: Rounded Corners 20">
            <a:extLst>
              <a:ext uri="{FF2B5EF4-FFF2-40B4-BE49-F238E27FC236}">
                <a16:creationId xmlns:a16="http://schemas.microsoft.com/office/drawing/2014/main" id="{7F75C70C-4044-4884-883A-1C60CF05FF15}"/>
              </a:ext>
            </a:extLst>
          </p:cNvPr>
          <p:cNvSpPr/>
          <p:nvPr/>
        </p:nvSpPr>
        <p:spPr>
          <a:xfrm>
            <a:off x="4090974" y="2709118"/>
            <a:ext cx="2788446" cy="248392"/>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Open DEMAT Account with NSDL/CDSL</a:t>
            </a:r>
          </a:p>
        </p:txBody>
      </p:sp>
      <p:sp>
        <p:nvSpPr>
          <p:cNvPr id="22" name="Rectangle: Rounded Corners 21">
            <a:extLst>
              <a:ext uri="{FF2B5EF4-FFF2-40B4-BE49-F238E27FC236}">
                <a16:creationId xmlns:a16="http://schemas.microsoft.com/office/drawing/2014/main" id="{69E369BA-D471-4596-AFB4-AACE5F70887D}"/>
              </a:ext>
            </a:extLst>
          </p:cNvPr>
          <p:cNvSpPr/>
          <p:nvPr/>
        </p:nvSpPr>
        <p:spPr>
          <a:xfrm>
            <a:off x="4090974" y="3109490"/>
            <a:ext cx="2788446" cy="577467"/>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Open CSGL Account for Government Securities (Central Bank RBI as a central depository)</a:t>
            </a:r>
          </a:p>
        </p:txBody>
      </p:sp>
      <p:sp>
        <p:nvSpPr>
          <p:cNvPr id="23" name="Rectangle: Rounded Corners 22">
            <a:extLst>
              <a:ext uri="{FF2B5EF4-FFF2-40B4-BE49-F238E27FC236}">
                <a16:creationId xmlns:a16="http://schemas.microsoft.com/office/drawing/2014/main" id="{D90A7DFE-473A-4513-8B8D-9A43868D45E8}"/>
              </a:ext>
            </a:extLst>
          </p:cNvPr>
          <p:cNvSpPr/>
          <p:nvPr/>
        </p:nvSpPr>
        <p:spPr>
          <a:xfrm>
            <a:off x="4090974" y="3833752"/>
            <a:ext cx="2788446" cy="248392"/>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Open Bank account (Cash INR)</a:t>
            </a:r>
          </a:p>
        </p:txBody>
      </p:sp>
      <p:sp>
        <p:nvSpPr>
          <p:cNvPr id="24" name="Rectangle: Rounded Corners 23">
            <a:extLst>
              <a:ext uri="{FF2B5EF4-FFF2-40B4-BE49-F238E27FC236}">
                <a16:creationId xmlns:a16="http://schemas.microsoft.com/office/drawing/2014/main" id="{7AF2BF1A-59F9-4EDB-8455-15B51064C0B9}"/>
              </a:ext>
            </a:extLst>
          </p:cNvPr>
          <p:cNvSpPr/>
          <p:nvPr/>
        </p:nvSpPr>
        <p:spPr>
          <a:xfrm>
            <a:off x="4090974" y="4232877"/>
            <a:ext cx="2788446" cy="461962"/>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Application for USS/CP Code – Investor’s unique ID for trading on the stock exchanges</a:t>
            </a:r>
          </a:p>
        </p:txBody>
      </p:sp>
      <p:sp>
        <p:nvSpPr>
          <p:cNvPr id="25" name="Rectangle: Rounded Corners 24">
            <a:extLst>
              <a:ext uri="{FF2B5EF4-FFF2-40B4-BE49-F238E27FC236}">
                <a16:creationId xmlns:a16="http://schemas.microsoft.com/office/drawing/2014/main" id="{23662619-208B-416E-8130-85981F4B0C5F}"/>
              </a:ext>
            </a:extLst>
          </p:cNvPr>
          <p:cNvSpPr/>
          <p:nvPr/>
        </p:nvSpPr>
        <p:spPr>
          <a:xfrm>
            <a:off x="4090974" y="4801983"/>
            <a:ext cx="2788446" cy="461962"/>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KYC Documents upload to KRA Central registry of KYC documents</a:t>
            </a:r>
          </a:p>
        </p:txBody>
      </p:sp>
      <p:sp>
        <p:nvSpPr>
          <p:cNvPr id="26" name="Rectangle: Rounded Corners 25">
            <a:extLst>
              <a:ext uri="{FF2B5EF4-FFF2-40B4-BE49-F238E27FC236}">
                <a16:creationId xmlns:a16="http://schemas.microsoft.com/office/drawing/2014/main" id="{B7481AD4-11DC-4854-83D9-DD2E91A23A12}"/>
              </a:ext>
            </a:extLst>
          </p:cNvPr>
          <p:cNvSpPr/>
          <p:nvPr/>
        </p:nvSpPr>
        <p:spPr>
          <a:xfrm>
            <a:off x="7680825" y="1563688"/>
            <a:ext cx="1551384" cy="461962"/>
          </a:xfrm>
          <a:prstGeom prst="roundRect">
            <a:avLst/>
          </a:prstGeom>
          <a:solidFill>
            <a:srgbClr val="6688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Tax Consultant</a:t>
            </a:r>
          </a:p>
        </p:txBody>
      </p:sp>
      <p:sp>
        <p:nvSpPr>
          <p:cNvPr id="27" name="Rectangle: Rounded Corners 26">
            <a:extLst>
              <a:ext uri="{FF2B5EF4-FFF2-40B4-BE49-F238E27FC236}">
                <a16:creationId xmlns:a16="http://schemas.microsoft.com/office/drawing/2014/main" id="{19740A06-4FBD-43F8-BB1E-CB1327C687D1}"/>
              </a:ext>
            </a:extLst>
          </p:cNvPr>
          <p:cNvSpPr/>
          <p:nvPr/>
        </p:nvSpPr>
        <p:spPr>
          <a:xfrm>
            <a:off x="9411399" y="1563688"/>
            <a:ext cx="1551384" cy="461962"/>
          </a:xfrm>
          <a:prstGeom prst="roundRect">
            <a:avLst/>
          </a:prstGeom>
          <a:solidFill>
            <a:srgbClr val="6688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Stock Broker</a:t>
            </a:r>
          </a:p>
        </p:txBody>
      </p:sp>
      <p:sp>
        <p:nvSpPr>
          <p:cNvPr id="28" name="Rectangle: Rounded Corners 27">
            <a:extLst>
              <a:ext uri="{FF2B5EF4-FFF2-40B4-BE49-F238E27FC236}">
                <a16:creationId xmlns:a16="http://schemas.microsoft.com/office/drawing/2014/main" id="{EC62E45F-F3DE-4332-8F15-98090CB9D061}"/>
              </a:ext>
            </a:extLst>
          </p:cNvPr>
          <p:cNvSpPr/>
          <p:nvPr/>
        </p:nvSpPr>
        <p:spPr>
          <a:xfrm>
            <a:off x="2521743" y="4819419"/>
            <a:ext cx="1307300" cy="645727"/>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Obtain Local Tax ID Permanent Account Number (PAN)</a:t>
            </a:r>
          </a:p>
        </p:txBody>
      </p:sp>
      <p:sp>
        <p:nvSpPr>
          <p:cNvPr id="29" name="Rectangle: Rounded Corners 28">
            <a:extLst>
              <a:ext uri="{FF2B5EF4-FFF2-40B4-BE49-F238E27FC236}">
                <a16:creationId xmlns:a16="http://schemas.microsoft.com/office/drawing/2014/main" id="{26D3DC8D-13BE-404C-AE81-72E6C763432C}"/>
              </a:ext>
            </a:extLst>
          </p:cNvPr>
          <p:cNvSpPr/>
          <p:nvPr/>
        </p:nvSpPr>
        <p:spPr>
          <a:xfrm>
            <a:off x="7680825" y="2249980"/>
            <a:ext cx="1551384" cy="549772"/>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Setups including repatriation related process</a:t>
            </a:r>
          </a:p>
        </p:txBody>
      </p:sp>
      <p:sp>
        <p:nvSpPr>
          <p:cNvPr id="30" name="Rectangle: Rounded Corners 29">
            <a:extLst>
              <a:ext uri="{FF2B5EF4-FFF2-40B4-BE49-F238E27FC236}">
                <a16:creationId xmlns:a16="http://schemas.microsoft.com/office/drawing/2014/main" id="{D040C56F-0047-4397-8C1B-974EAEB32244}"/>
              </a:ext>
            </a:extLst>
          </p:cNvPr>
          <p:cNvSpPr/>
          <p:nvPr/>
        </p:nvSpPr>
        <p:spPr>
          <a:xfrm>
            <a:off x="9411399" y="2215657"/>
            <a:ext cx="1551384" cy="461962"/>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Collect KYC Documents from KRA</a:t>
            </a:r>
          </a:p>
        </p:txBody>
      </p:sp>
      <p:sp>
        <p:nvSpPr>
          <p:cNvPr id="31" name="Rectangle: Rounded Corners 30">
            <a:extLst>
              <a:ext uri="{FF2B5EF4-FFF2-40B4-BE49-F238E27FC236}">
                <a16:creationId xmlns:a16="http://schemas.microsoft.com/office/drawing/2014/main" id="{E7465253-7BBC-4E78-9644-54EE8EB243A2}"/>
              </a:ext>
            </a:extLst>
          </p:cNvPr>
          <p:cNvSpPr/>
          <p:nvPr/>
        </p:nvSpPr>
        <p:spPr>
          <a:xfrm>
            <a:off x="9411399" y="2867626"/>
            <a:ext cx="1551384" cy="461962"/>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KYC Completion and open broking account</a:t>
            </a:r>
          </a:p>
        </p:txBody>
      </p:sp>
      <p:sp>
        <p:nvSpPr>
          <p:cNvPr id="32" name="Rectangle: Rounded Corners 31">
            <a:extLst>
              <a:ext uri="{FF2B5EF4-FFF2-40B4-BE49-F238E27FC236}">
                <a16:creationId xmlns:a16="http://schemas.microsoft.com/office/drawing/2014/main" id="{2A12C3F6-2793-4D54-AFD6-201283185624}"/>
              </a:ext>
            </a:extLst>
          </p:cNvPr>
          <p:cNvSpPr/>
          <p:nvPr/>
        </p:nvSpPr>
        <p:spPr>
          <a:xfrm>
            <a:off x="9411399" y="3519595"/>
            <a:ext cx="1551384" cy="461962"/>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a:t>Collect and set-up UCC / CP Code</a:t>
            </a:r>
          </a:p>
        </p:txBody>
      </p:sp>
      <p:sp>
        <p:nvSpPr>
          <p:cNvPr id="33" name="Rectangle: Rounded Corners 32">
            <a:extLst>
              <a:ext uri="{FF2B5EF4-FFF2-40B4-BE49-F238E27FC236}">
                <a16:creationId xmlns:a16="http://schemas.microsoft.com/office/drawing/2014/main" id="{77020981-7606-4EBC-A1E1-ED19619EA593}"/>
              </a:ext>
            </a:extLst>
          </p:cNvPr>
          <p:cNvSpPr/>
          <p:nvPr/>
        </p:nvSpPr>
        <p:spPr>
          <a:xfrm>
            <a:off x="6257930" y="5734819"/>
            <a:ext cx="5445926" cy="350040"/>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Readiness to Trade</a:t>
            </a:r>
          </a:p>
        </p:txBody>
      </p:sp>
      <p:sp>
        <p:nvSpPr>
          <p:cNvPr id="36" name="Rechteck 24">
            <a:extLst>
              <a:ext uri="{FF2B5EF4-FFF2-40B4-BE49-F238E27FC236}">
                <a16:creationId xmlns:a16="http://schemas.microsoft.com/office/drawing/2014/main" id="{873D32EE-3209-478A-8248-2689A327F5EA}"/>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itle 1">
            <a:extLst>
              <a:ext uri="{FF2B5EF4-FFF2-40B4-BE49-F238E27FC236}">
                <a16:creationId xmlns:a16="http://schemas.microsoft.com/office/drawing/2014/main" id="{8909B1B6-CB03-4EAC-996F-0F3BE23E680F}"/>
              </a:ext>
            </a:extLst>
          </p:cNvPr>
          <p:cNvSpPr txBox="1">
            <a:spLocks/>
          </p:cNvSpPr>
          <p:nvPr/>
        </p:nvSpPr>
        <p:spPr>
          <a:xfrm>
            <a:off x="96238" y="3172395"/>
            <a:ext cx="1805480" cy="76636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a:solidFill>
                  <a:srgbClr val="506554"/>
                </a:solidFill>
                <a:latin typeface="Source Sans Pro" panose="020B0503030403020204" pitchFamily="34" charset="0"/>
              </a:rPr>
              <a:t>Market entry</a:t>
            </a:r>
          </a:p>
        </p:txBody>
      </p:sp>
      <p:pic>
        <p:nvPicPr>
          <p:cNvPr id="38" name="Picture 37">
            <a:extLst>
              <a:ext uri="{FF2B5EF4-FFF2-40B4-BE49-F238E27FC236}">
                <a16:creationId xmlns:a16="http://schemas.microsoft.com/office/drawing/2014/main" id="{91F67460-045D-48FC-945F-69CB4168527C}"/>
              </a:ext>
            </a:extLst>
          </p:cNvPr>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01633" y="2118364"/>
            <a:ext cx="1181507" cy="1181507"/>
          </a:xfrm>
          <a:prstGeom prst="rect">
            <a:avLst/>
          </a:prstGeom>
          <a:effectLst>
            <a:outerShdw blurRad="50800" dist="38100" dir="2700000" algn="tl" rotWithShape="0">
              <a:prstClr val="black">
                <a:alpha val="40000"/>
              </a:prstClr>
            </a:outerShdw>
          </a:effectLst>
        </p:spPr>
      </p:pic>
      <p:pic>
        <p:nvPicPr>
          <p:cNvPr id="35" name="Graphic 34">
            <a:extLst>
              <a:ext uri="{FF2B5EF4-FFF2-40B4-BE49-F238E27FC236}">
                <a16:creationId xmlns:a16="http://schemas.microsoft.com/office/drawing/2014/main" id="{518A8834-EB6F-4A98-BFFF-62F4844F8A8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cxnSp>
        <p:nvCxnSpPr>
          <p:cNvPr id="11" name="Straight Arrow Connector 10">
            <a:extLst>
              <a:ext uri="{FF2B5EF4-FFF2-40B4-BE49-F238E27FC236}">
                <a16:creationId xmlns:a16="http://schemas.microsoft.com/office/drawing/2014/main" id="{9E0508E3-DE8D-4CF7-8C80-AA2725D6059A}"/>
              </a:ext>
            </a:extLst>
          </p:cNvPr>
          <p:cNvCxnSpPr/>
          <p:nvPr/>
        </p:nvCxnSpPr>
        <p:spPr>
          <a:xfrm>
            <a:off x="4976191" y="1122362"/>
            <a:ext cx="0" cy="441326"/>
          </a:xfrm>
          <a:prstGeom prst="straightConnector1">
            <a:avLst/>
          </a:prstGeom>
          <a:ln w="28575">
            <a:solidFill>
              <a:srgbClr val="50655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12C10F4-28D1-4B44-B25B-E6EE067B3D1B}"/>
              </a:ext>
            </a:extLst>
          </p:cNvPr>
          <p:cNvCxnSpPr/>
          <p:nvPr/>
        </p:nvCxnSpPr>
        <p:spPr>
          <a:xfrm>
            <a:off x="10169622" y="1122362"/>
            <a:ext cx="0" cy="441326"/>
          </a:xfrm>
          <a:prstGeom prst="straightConnector1">
            <a:avLst/>
          </a:prstGeom>
          <a:ln w="28575">
            <a:solidFill>
              <a:srgbClr val="50655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7EF0B9F-3116-40CF-B2B9-19977212184D}"/>
              </a:ext>
            </a:extLst>
          </p:cNvPr>
          <p:cNvCxnSpPr/>
          <p:nvPr/>
        </p:nvCxnSpPr>
        <p:spPr>
          <a:xfrm>
            <a:off x="8456517" y="1122362"/>
            <a:ext cx="0" cy="441326"/>
          </a:xfrm>
          <a:prstGeom prst="straightConnector1">
            <a:avLst/>
          </a:prstGeom>
          <a:ln w="28575">
            <a:solidFill>
              <a:srgbClr val="50655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673FF70-92F8-49E4-B794-03C5A6DA0282}"/>
              </a:ext>
            </a:extLst>
          </p:cNvPr>
          <p:cNvCxnSpPr/>
          <p:nvPr/>
        </p:nvCxnSpPr>
        <p:spPr>
          <a:xfrm>
            <a:off x="6553200" y="5263945"/>
            <a:ext cx="0" cy="470874"/>
          </a:xfrm>
          <a:prstGeom prst="straightConnector1">
            <a:avLst/>
          </a:prstGeom>
          <a:ln w="28575">
            <a:solidFill>
              <a:srgbClr val="50655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400A253-E14A-4DA5-94A2-6FC4C199E57F}"/>
              </a:ext>
            </a:extLst>
          </p:cNvPr>
          <p:cNvCxnSpPr>
            <a:cxnSpLocks/>
            <a:stCxn id="29" idx="2"/>
          </p:cNvCxnSpPr>
          <p:nvPr/>
        </p:nvCxnSpPr>
        <p:spPr>
          <a:xfrm>
            <a:off x="8456517" y="2799752"/>
            <a:ext cx="0" cy="2908108"/>
          </a:xfrm>
          <a:prstGeom prst="straightConnector1">
            <a:avLst/>
          </a:prstGeom>
          <a:ln w="28575">
            <a:solidFill>
              <a:srgbClr val="50655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70D0A8F-9DDC-40B0-98D1-F7FFCBF41EFD}"/>
              </a:ext>
            </a:extLst>
          </p:cNvPr>
          <p:cNvCxnSpPr>
            <a:stCxn id="32" idx="2"/>
          </p:cNvCxnSpPr>
          <p:nvPr/>
        </p:nvCxnSpPr>
        <p:spPr>
          <a:xfrm>
            <a:off x="10187091" y="3981557"/>
            <a:ext cx="0" cy="1753262"/>
          </a:xfrm>
          <a:prstGeom prst="straightConnector1">
            <a:avLst/>
          </a:prstGeom>
          <a:ln w="28575">
            <a:solidFill>
              <a:srgbClr val="50655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69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24">
            <a:extLst>
              <a:ext uri="{FF2B5EF4-FFF2-40B4-BE49-F238E27FC236}">
                <a16:creationId xmlns:a16="http://schemas.microsoft.com/office/drawing/2014/main" id="{2590D5E2-503A-40A2-8602-586FCBD066A8}"/>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12</a:t>
            </a:fld>
            <a:endParaRPr lang="en-IN"/>
          </a:p>
        </p:txBody>
      </p:sp>
      <p:sp>
        <p:nvSpPr>
          <p:cNvPr id="5" name="Rectangle 4">
            <a:extLst>
              <a:ext uri="{FF2B5EF4-FFF2-40B4-BE49-F238E27FC236}">
                <a16:creationId xmlns:a16="http://schemas.microsoft.com/office/drawing/2014/main" id="{1CCEC1BE-FD30-4D66-911F-3FBCD702B7CA}"/>
              </a:ext>
            </a:extLst>
          </p:cNvPr>
          <p:cNvSpPr/>
          <p:nvPr/>
        </p:nvSpPr>
        <p:spPr>
          <a:xfrm>
            <a:off x="2494667" y="322435"/>
            <a:ext cx="9172239" cy="6209392"/>
          </a:xfrm>
          <a:prstGeom prst="rect">
            <a:avLst/>
          </a:prstGeom>
        </p:spPr>
        <p:txBody>
          <a:bodyPr wrap="square">
            <a:spAutoFit/>
          </a:bodyPr>
          <a:lstStyle/>
          <a:p>
            <a:pPr marL="285750" indent="-285750" algn="just">
              <a:spcBef>
                <a:spcPts val="300"/>
              </a:spcBef>
              <a:spcAft>
                <a:spcPts val="300"/>
              </a:spcAft>
              <a:buFont typeface="Wingdings" panose="05000000000000000000" pitchFamily="2" charset="2"/>
              <a:buChar char="§"/>
            </a:pPr>
            <a:r>
              <a:rPr lang="en-US" sz="1500"/>
              <a:t>Applicant should not be resident in India.</a:t>
            </a:r>
          </a:p>
          <a:p>
            <a:pPr marL="285750" indent="-285750" algn="just">
              <a:spcBef>
                <a:spcPts val="300"/>
              </a:spcBef>
              <a:spcAft>
                <a:spcPts val="300"/>
              </a:spcAft>
              <a:buFont typeface="Wingdings" panose="05000000000000000000" pitchFamily="2" charset="2"/>
              <a:buChar char="§"/>
            </a:pPr>
            <a:endParaRPr lang="en-US" sz="1500"/>
          </a:p>
          <a:p>
            <a:pPr marL="285750" indent="-285750" algn="just">
              <a:spcBef>
                <a:spcPts val="300"/>
              </a:spcBef>
              <a:spcAft>
                <a:spcPts val="300"/>
              </a:spcAft>
              <a:buFont typeface="Wingdings" panose="05000000000000000000" pitchFamily="2" charset="2"/>
              <a:buChar char="§"/>
            </a:pPr>
            <a:r>
              <a:rPr lang="en-US" sz="1500"/>
              <a:t>the applicant is not a non-resident Indian or an overseas citizen of India;</a:t>
            </a:r>
          </a:p>
          <a:p>
            <a:pPr algn="just">
              <a:spcBef>
                <a:spcPts val="300"/>
              </a:spcBef>
              <a:spcAft>
                <a:spcPts val="300"/>
              </a:spcAft>
            </a:pPr>
            <a:endParaRPr lang="en-US" sz="1500"/>
          </a:p>
          <a:p>
            <a:pPr marL="285750" indent="-285750" algn="just">
              <a:spcBef>
                <a:spcPts val="300"/>
              </a:spcBef>
              <a:spcAft>
                <a:spcPts val="300"/>
              </a:spcAft>
              <a:buFont typeface="Wingdings" panose="05000000000000000000" pitchFamily="2" charset="2"/>
              <a:buChar char="§"/>
            </a:pPr>
            <a:r>
              <a:rPr lang="en-US" sz="1500"/>
              <a:t>Non-resident Indians or overseas citizens of India or resident Indian individuals can be constituents of the applicant provided they meet conditions specified by the Board;</a:t>
            </a:r>
          </a:p>
          <a:p>
            <a:pPr algn="just">
              <a:spcBef>
                <a:spcPts val="300"/>
              </a:spcBef>
              <a:spcAft>
                <a:spcPts val="300"/>
              </a:spcAft>
            </a:pPr>
            <a:endParaRPr lang="en-US" sz="1500"/>
          </a:p>
          <a:p>
            <a:pPr marL="742950" lvl="1" indent="-285750" algn="just">
              <a:spcBef>
                <a:spcPts val="300"/>
              </a:spcBef>
              <a:spcAft>
                <a:spcPts val="300"/>
              </a:spcAft>
              <a:buFont typeface="Arial" panose="020B0604020202020204" pitchFamily="34" charset="0"/>
              <a:buChar char="•"/>
            </a:pPr>
            <a:r>
              <a:rPr lang="en-US" sz="1500"/>
              <a:t>Where NRIs or OCI or RIs are constituents of the applicant – the contribution of a single NRI or OCI or RI shall be below twenty-five percent of the total contribution in the corpus of the applicant;</a:t>
            </a:r>
          </a:p>
          <a:p>
            <a:pPr marL="742950" lvl="1" indent="-285750" algn="just">
              <a:spcBef>
                <a:spcPts val="300"/>
              </a:spcBef>
              <a:spcAft>
                <a:spcPts val="300"/>
              </a:spcAft>
              <a:buFont typeface="Arial" panose="020B0604020202020204" pitchFamily="34" charset="0"/>
              <a:buChar char="•"/>
            </a:pPr>
            <a:r>
              <a:rPr lang="en-US" sz="1500"/>
              <a:t>the aggregate contribution of NRIs, OCIs and RIs shall be below fifty percent of the total contribution in the corpus of the applicant.</a:t>
            </a:r>
          </a:p>
          <a:p>
            <a:pPr marL="742950" lvl="1" indent="-285750" algn="just">
              <a:spcBef>
                <a:spcPts val="300"/>
              </a:spcBef>
              <a:spcAft>
                <a:spcPts val="300"/>
              </a:spcAft>
              <a:buFont typeface="Arial" panose="020B0604020202020204" pitchFamily="34" charset="0"/>
              <a:buChar char="•"/>
            </a:pPr>
            <a:r>
              <a:rPr lang="en-US" sz="1500"/>
              <a:t>the NRIs, OCIs and RIs shall not be in control of the applicant.</a:t>
            </a:r>
          </a:p>
          <a:p>
            <a:pPr lvl="1" algn="just">
              <a:spcBef>
                <a:spcPts val="300"/>
              </a:spcBef>
              <a:spcAft>
                <a:spcPts val="300"/>
              </a:spcAft>
            </a:pPr>
            <a:endParaRPr lang="en-US" sz="1500"/>
          </a:p>
          <a:p>
            <a:pPr marL="285750" indent="-285750" algn="just">
              <a:spcBef>
                <a:spcPts val="300"/>
              </a:spcBef>
              <a:spcAft>
                <a:spcPts val="300"/>
              </a:spcAft>
              <a:buFont typeface="Wingdings" panose="05000000000000000000" pitchFamily="2" charset="2"/>
              <a:buChar char="§"/>
            </a:pPr>
            <a:r>
              <a:rPr lang="en-US" sz="1500"/>
              <a:t>Applicant should be a resident of a country:</a:t>
            </a:r>
          </a:p>
          <a:p>
            <a:pPr marL="742950" lvl="1" indent="-285750" algn="just">
              <a:spcBef>
                <a:spcPts val="300"/>
              </a:spcBef>
              <a:spcAft>
                <a:spcPts val="300"/>
              </a:spcAft>
              <a:buFont typeface="Arial" panose="020B0604020202020204" pitchFamily="34" charset="0"/>
              <a:buChar char="•"/>
            </a:pPr>
            <a:r>
              <a:rPr lang="en-US" sz="1500"/>
              <a:t>Whose securities market regulator is a signatory to IOSCO’s</a:t>
            </a:r>
          </a:p>
          <a:p>
            <a:pPr marL="742950" lvl="1" indent="-285750" algn="just">
              <a:spcBef>
                <a:spcPts val="300"/>
              </a:spcBef>
              <a:spcAft>
                <a:spcPts val="300"/>
              </a:spcAft>
              <a:buFont typeface="Arial" panose="020B0604020202020204" pitchFamily="34" charset="0"/>
              <a:buChar char="•"/>
            </a:pPr>
            <a:r>
              <a:rPr lang="en-US" sz="1500"/>
              <a:t>Multilateral MOU or a signatory to a bilateral MOU with SEBI;</a:t>
            </a:r>
          </a:p>
          <a:p>
            <a:pPr marL="742950" lvl="1" indent="-285750" algn="just">
              <a:spcBef>
                <a:spcPts val="300"/>
              </a:spcBef>
              <a:spcAft>
                <a:spcPts val="300"/>
              </a:spcAft>
              <a:buFont typeface="Arial" panose="020B0604020202020204" pitchFamily="34" charset="0"/>
              <a:buChar char="•"/>
            </a:pPr>
            <a:r>
              <a:rPr lang="en-US" sz="1500"/>
              <a:t>Whose central bank is a member of the Bank for International Settlements;</a:t>
            </a:r>
          </a:p>
          <a:p>
            <a:pPr marL="742950" lvl="1" indent="-285750" algn="just">
              <a:spcBef>
                <a:spcPts val="300"/>
              </a:spcBef>
              <a:spcAft>
                <a:spcPts val="300"/>
              </a:spcAft>
              <a:buFont typeface="Arial" panose="020B0604020202020204" pitchFamily="34" charset="0"/>
              <a:buChar char="•"/>
            </a:pPr>
            <a:r>
              <a:rPr lang="en-US" sz="1500"/>
              <a:t>Against whom the FATF has not issued any warnings</a:t>
            </a:r>
          </a:p>
          <a:p>
            <a:pPr lvl="1" algn="just">
              <a:spcBef>
                <a:spcPts val="300"/>
              </a:spcBef>
              <a:spcAft>
                <a:spcPts val="300"/>
              </a:spcAft>
            </a:pPr>
            <a:endParaRPr lang="en-US" sz="1500"/>
          </a:p>
          <a:p>
            <a:pPr marL="285750" indent="-285750" algn="just">
              <a:spcBef>
                <a:spcPts val="300"/>
              </a:spcBef>
              <a:spcAft>
                <a:spcPts val="300"/>
              </a:spcAft>
              <a:buFont typeface="Wingdings" panose="05000000000000000000" pitchFamily="2" charset="2"/>
              <a:buChar char="§"/>
            </a:pPr>
            <a:r>
              <a:rPr lang="en-US" sz="1500"/>
              <a:t>Applicant must be a “fit and proper” person as prescribed</a:t>
            </a:r>
          </a:p>
          <a:p>
            <a:endParaRPr lang="en-IN" sz="1500"/>
          </a:p>
        </p:txBody>
      </p:sp>
      <p:sp>
        <p:nvSpPr>
          <p:cNvPr id="9" name="Title 1">
            <a:extLst>
              <a:ext uri="{FF2B5EF4-FFF2-40B4-BE49-F238E27FC236}">
                <a16:creationId xmlns:a16="http://schemas.microsoft.com/office/drawing/2014/main" id="{E0185BC4-6B1F-4FF2-B08C-4DB1F6FD2E7E}"/>
              </a:ext>
            </a:extLst>
          </p:cNvPr>
          <p:cNvSpPr txBox="1">
            <a:spLocks/>
          </p:cNvSpPr>
          <p:nvPr/>
        </p:nvSpPr>
        <p:spPr>
          <a:xfrm>
            <a:off x="231315" y="3312275"/>
            <a:ext cx="1502378" cy="766364"/>
          </a:xfrm>
          <a:prstGeom prst="rect">
            <a:avLst/>
          </a:prstGeom>
        </p:spPr>
        <p:txBody>
          <a:bodyPr vert="horz" wrap="square" lIns="91440" tIns="45720" rIns="91440" bIns="45720" rtlCol="0" anchor="ctr">
            <a:spAutoFit/>
          </a:bodyPr>
          <a:lstStyle>
            <a:defPPr>
              <a:defRPr lang="en-US"/>
            </a:defPPr>
            <a:lvl1pPr algn="ct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IN"/>
              <a:t>Eligibility criteria</a:t>
            </a:r>
          </a:p>
        </p:txBody>
      </p:sp>
      <p:pic>
        <p:nvPicPr>
          <p:cNvPr id="11" name="Graphic 10" descr="User with solid fill">
            <a:extLst>
              <a:ext uri="{FF2B5EF4-FFF2-40B4-BE49-F238E27FC236}">
                <a16:creationId xmlns:a16="http://schemas.microsoft.com/office/drawing/2014/main" id="{BDF7C4E1-6BD2-42BD-9B3B-8394D26F9B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813" y="1659988"/>
            <a:ext cx="1288314" cy="1454952"/>
          </a:xfrm>
          <a:prstGeom prst="rect">
            <a:avLst/>
          </a:prstGeom>
          <a:effectLst>
            <a:outerShdw blurRad="50800" dist="38100" dir="2700000" algn="tl" rotWithShape="0">
              <a:prstClr val="black">
                <a:alpha val="40000"/>
              </a:prstClr>
            </a:outerShdw>
          </a:effectLst>
        </p:spPr>
      </p:pic>
      <p:pic>
        <p:nvPicPr>
          <p:cNvPr id="13" name="Graphic 12" descr="Checkmark with solid fill">
            <a:extLst>
              <a:ext uri="{FF2B5EF4-FFF2-40B4-BE49-F238E27FC236}">
                <a16:creationId xmlns:a16="http://schemas.microsoft.com/office/drawing/2014/main" id="{B5817D13-650B-4AD3-93D2-32570BB059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5970" y="2559197"/>
            <a:ext cx="851352" cy="851352"/>
          </a:xfrm>
          <a:prstGeom prst="rect">
            <a:avLst/>
          </a:prstGeom>
          <a:effectLst>
            <a:outerShdw blurRad="50800" dist="38100" dir="2700000" algn="tl" rotWithShape="0">
              <a:prstClr val="black">
                <a:alpha val="40000"/>
              </a:prstClr>
            </a:outerShdw>
          </a:effectLst>
        </p:spPr>
      </p:pic>
      <p:pic>
        <p:nvPicPr>
          <p:cNvPr id="14" name="Graphic 13">
            <a:extLst>
              <a:ext uri="{FF2B5EF4-FFF2-40B4-BE49-F238E27FC236}">
                <a16:creationId xmlns:a16="http://schemas.microsoft.com/office/drawing/2014/main" id="{FF28FC1D-C7BB-4A28-BE5B-7D6161320B4C}"/>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248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24">
            <a:extLst>
              <a:ext uri="{FF2B5EF4-FFF2-40B4-BE49-F238E27FC236}">
                <a16:creationId xmlns:a16="http://schemas.microsoft.com/office/drawing/2014/main" id="{473BD339-7687-4C74-A89A-6C6A4F9CF89E}"/>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13</a:t>
            </a:fld>
            <a:endParaRPr lang="en-IN"/>
          </a:p>
        </p:txBody>
      </p:sp>
      <p:sp>
        <p:nvSpPr>
          <p:cNvPr id="3" name="Rectangle 2">
            <a:extLst>
              <a:ext uri="{FF2B5EF4-FFF2-40B4-BE49-F238E27FC236}">
                <a16:creationId xmlns:a16="http://schemas.microsoft.com/office/drawing/2014/main" id="{F5E2732F-3424-4D13-B87B-3E8D098CFFD3}"/>
              </a:ext>
            </a:extLst>
          </p:cNvPr>
          <p:cNvSpPr/>
          <p:nvPr/>
        </p:nvSpPr>
        <p:spPr>
          <a:xfrm>
            <a:off x="2156678" y="470805"/>
            <a:ext cx="9899993" cy="6124754"/>
          </a:xfrm>
          <a:prstGeom prst="rect">
            <a:avLst/>
          </a:prstGeom>
        </p:spPr>
        <p:txBody>
          <a:bodyPr wrap="square">
            <a:spAutoFit/>
          </a:bodyPr>
          <a:lstStyle/>
          <a:p>
            <a:pPr marL="342900" indent="-342900" algn="just">
              <a:buFont typeface="+mj-lt"/>
              <a:buAutoNum type="arabicPeriod"/>
            </a:pPr>
            <a:r>
              <a:rPr lang="en-IN" sz="1400" b="1"/>
              <a:t>Accounts </a:t>
            </a:r>
            <a:r>
              <a:rPr lang="en-IN" sz="1400"/>
              <a:t>- Each FPI is allowed to open only one SNRR account, Derivative margin account, securities and depository account with a single custodian (Multiple accounts are not allowed) with an exception to VRR accounts</a:t>
            </a:r>
          </a:p>
          <a:p>
            <a:pPr marL="342900" indent="-342900" algn="just">
              <a:buFont typeface="+mj-lt"/>
              <a:buAutoNum type="arabicPeriod"/>
            </a:pPr>
            <a:endParaRPr lang="en-IN" sz="1400" b="1"/>
          </a:p>
          <a:p>
            <a:pPr marL="342900" indent="-342900" algn="just">
              <a:buFont typeface="+mj-lt"/>
              <a:buAutoNum type="arabicPeriod"/>
            </a:pPr>
            <a:r>
              <a:rPr lang="en-US" sz="1400" b="1"/>
              <a:t>Investment </a:t>
            </a:r>
            <a:r>
              <a:rPr lang="en-US" sz="1400"/>
              <a:t>- A foreign portfolio investor shall invest only in the following securities, namely- </a:t>
            </a:r>
          </a:p>
          <a:p>
            <a:pPr marL="720725" lvl="1" indent="-342900" algn="just">
              <a:buAutoNum type="alphaLcParenBoth"/>
            </a:pPr>
            <a:r>
              <a:rPr lang="en-US" sz="1400"/>
              <a:t>shares, debentures and warrants issued by a body corporate; listed or to be listed on a recognized stock exchange in India; </a:t>
            </a:r>
          </a:p>
          <a:p>
            <a:pPr marL="720725" lvl="1" indent="-342900" algn="just">
              <a:buAutoNum type="alphaLcParenBoth"/>
            </a:pPr>
            <a:r>
              <a:rPr lang="en-US" sz="1400"/>
              <a:t>Units of:</a:t>
            </a:r>
          </a:p>
          <a:p>
            <a:pPr marL="1177925" lvl="3" indent="-342900" algn="just">
              <a:buFont typeface="Courier New" panose="02070309020205020404" pitchFamily="49" charset="0"/>
              <a:buChar char="o"/>
            </a:pPr>
            <a:r>
              <a:rPr lang="en-US" sz="1400"/>
              <a:t>schemes launched by mutual funds</a:t>
            </a:r>
            <a:endParaRPr lang="en-US" sz="1400" b="1"/>
          </a:p>
          <a:p>
            <a:pPr marL="1177925" lvl="3" indent="-342900" algn="just">
              <a:buFont typeface="Courier New" panose="02070309020205020404" pitchFamily="49" charset="0"/>
              <a:buChar char="o"/>
            </a:pPr>
            <a:r>
              <a:rPr lang="en-US" sz="1400"/>
              <a:t>units of schemes floated by a Collective Investment Scheme</a:t>
            </a:r>
            <a:endParaRPr lang="en-US" sz="1400" b="1"/>
          </a:p>
          <a:p>
            <a:pPr marL="720725" lvl="1" indent="-342900" algn="just">
              <a:buAutoNum type="alphaLcParenBoth"/>
            </a:pPr>
            <a:r>
              <a:rPr lang="en-US" sz="1400"/>
              <a:t>derivatives traded on a recognized stock exchange</a:t>
            </a:r>
            <a:endParaRPr lang="en-US" sz="1400" b="1"/>
          </a:p>
          <a:p>
            <a:pPr marL="720725" lvl="1" indent="-342900" algn="just">
              <a:buAutoNum type="alphaLcParenBoth"/>
            </a:pPr>
            <a:r>
              <a:rPr lang="en-US" sz="1400"/>
              <a:t>units of real estate investment trusts, infrastructure investment trusts and units of Category III Alternative Investment Funds registered with the Board</a:t>
            </a:r>
          </a:p>
          <a:p>
            <a:pPr algn="just"/>
            <a:endParaRPr lang="en-IN" sz="1400" b="1"/>
          </a:p>
          <a:p>
            <a:pPr marL="342900" indent="-342900" algn="just">
              <a:buAutoNum type="arabicPeriod" startAt="3"/>
            </a:pPr>
            <a:r>
              <a:rPr lang="en-IN" sz="1400" b="1"/>
              <a:t>Sectoral Limits </a:t>
            </a:r>
            <a:r>
              <a:rPr lang="en-IN" sz="1400"/>
              <a:t>- </a:t>
            </a:r>
            <a:r>
              <a:rPr lang="en-US" sz="1400"/>
              <a:t>Up to 24% or to the respective sectoral foreign direct investment (FDI) limits of the paid-up capital on a fully diluted basis, will not require Government approval or compliance of sectoral conditions as the case may be, if such investment does not result in transfer of ownership and control of the resident Indian company from resident Indian citizens or transfer of ownership or control to persons resident outside India. </a:t>
            </a:r>
          </a:p>
          <a:p>
            <a:pPr marL="342900" indent="-342900" algn="just">
              <a:buFont typeface="+mj-lt"/>
              <a:buAutoNum type="arabicPeriod"/>
            </a:pPr>
            <a:endParaRPr lang="en-IN" sz="1400"/>
          </a:p>
          <a:p>
            <a:pPr marL="355600" indent="-355600" algn="just"/>
            <a:r>
              <a:rPr lang="en-IN" sz="1400" b="1"/>
              <a:t>4.	Naked short selling </a:t>
            </a:r>
            <a:r>
              <a:rPr lang="en-IN" sz="1400"/>
              <a:t>- FPIs are not allowed to engage in naked short selling. FPIs may short sell equity shares, provided they have borrowed securities under the SEBI securities borrowing and lending scheme and deliver the shares to the clearing 	corporation on settlement date. Further, FPIs are permitted to borrow securities only for delivery into short sale</a:t>
            </a:r>
          </a:p>
          <a:p>
            <a:pPr marL="342900" indent="-342900" algn="just">
              <a:buFont typeface="+mj-lt"/>
              <a:buAutoNum type="arabicPeriod" startAt="3"/>
            </a:pPr>
            <a:endParaRPr lang="en-IN" sz="1400"/>
          </a:p>
          <a:p>
            <a:pPr marL="355600" indent="-355600" algn="just"/>
            <a:r>
              <a:rPr lang="en-US" sz="1400" b="1"/>
              <a:t>5.	10% Limit - </a:t>
            </a:r>
            <a:r>
              <a:rPr lang="en-US" sz="1400"/>
              <a:t>Each FPI (or FPIs belonging to the same investor group) holding in equity shares should always be below 10% of the post issue paid up capital on a fully diluted basis of a listed company. The 10% limits will be applicable across investments in the same listed company through  </a:t>
            </a:r>
          </a:p>
          <a:p>
            <a:pPr marL="742950" lvl="1" indent="-285750" algn="just">
              <a:buFont typeface="Courier New" pitchFamily="49" charset="0"/>
              <a:buChar char="o"/>
            </a:pPr>
            <a:r>
              <a:rPr lang="en-US" sz="1400"/>
              <a:t>ADR/ GDR (post conversion to underlying equity shares) </a:t>
            </a:r>
          </a:p>
          <a:p>
            <a:pPr marL="742950" lvl="1" indent="-285750" algn="just">
              <a:buFont typeface="Courier New" pitchFamily="49" charset="0"/>
              <a:buChar char="o"/>
            </a:pPr>
            <a:r>
              <a:rPr lang="en-US" sz="1400"/>
              <a:t>FDI, FPI, FVCI </a:t>
            </a:r>
          </a:p>
          <a:p>
            <a:pPr marL="742950" lvl="1" indent="-285750" algn="just">
              <a:buFont typeface="Courier New" pitchFamily="49" charset="0"/>
              <a:buChar char="o"/>
            </a:pPr>
            <a:r>
              <a:rPr lang="en-US" sz="1400"/>
              <a:t>Participatory Notes/ODI</a:t>
            </a:r>
          </a:p>
          <a:p>
            <a:pPr marL="342900" indent="-342900" algn="just">
              <a:buFont typeface="+mj-lt"/>
              <a:buAutoNum type="arabicPeriod" startAt="3"/>
            </a:pPr>
            <a:endParaRPr lang="en-IN" sz="1400"/>
          </a:p>
        </p:txBody>
      </p:sp>
      <p:sp>
        <p:nvSpPr>
          <p:cNvPr id="8" name="Title 1">
            <a:extLst>
              <a:ext uri="{FF2B5EF4-FFF2-40B4-BE49-F238E27FC236}">
                <a16:creationId xmlns:a16="http://schemas.microsoft.com/office/drawing/2014/main" id="{B08322D4-6243-48A5-BEB4-5DE25D193749}"/>
              </a:ext>
            </a:extLst>
          </p:cNvPr>
          <p:cNvSpPr txBox="1">
            <a:spLocks/>
          </p:cNvSpPr>
          <p:nvPr/>
        </p:nvSpPr>
        <p:spPr>
          <a:xfrm>
            <a:off x="-203774" y="3254721"/>
            <a:ext cx="2358188" cy="766364"/>
          </a:xfrm>
          <a:prstGeom prst="rect">
            <a:avLst/>
          </a:prstGeom>
        </p:spPr>
        <p:txBody>
          <a:bodyPr vert="horz" wrap="square" lIns="91440" tIns="45720" rIns="91440" bIns="45720" rtlCol="0" anchor="ctr">
            <a:spAutoFit/>
          </a:bodyPr>
          <a:lstStyle>
            <a:defPPr>
              <a:defRPr lang="en-US"/>
            </a:defPPr>
            <a:lvl1pPr algn="ct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IN"/>
              <a:t>Overview of Restrictions</a:t>
            </a:r>
          </a:p>
        </p:txBody>
      </p:sp>
      <p:pic>
        <p:nvPicPr>
          <p:cNvPr id="12" name="Graphic 11" descr="Raised hand with solid fill">
            <a:extLst>
              <a:ext uri="{FF2B5EF4-FFF2-40B4-BE49-F238E27FC236}">
                <a16:creationId xmlns:a16="http://schemas.microsoft.com/office/drawing/2014/main" id="{CDC0CEA2-0C28-4151-A69A-5C9B5BEF6F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329" y="1235123"/>
            <a:ext cx="1815312" cy="1815312"/>
          </a:xfrm>
          <a:prstGeom prst="rect">
            <a:avLst/>
          </a:prstGeom>
        </p:spPr>
      </p:pic>
      <p:pic>
        <p:nvPicPr>
          <p:cNvPr id="13" name="Graphic 12" descr="No sign with solid fill">
            <a:extLst>
              <a:ext uri="{FF2B5EF4-FFF2-40B4-BE49-F238E27FC236}">
                <a16:creationId xmlns:a16="http://schemas.microsoft.com/office/drawing/2014/main" id="{A813AE0F-726E-4330-8B1A-A53000E23C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1366" y="1603652"/>
            <a:ext cx="1267908" cy="1267908"/>
          </a:xfrm>
          <a:prstGeom prst="rect">
            <a:avLst/>
          </a:prstGeom>
          <a:effectLst>
            <a:outerShdw blurRad="50800" dist="38100" dir="2700000" algn="tl" rotWithShape="0">
              <a:prstClr val="black">
                <a:alpha val="40000"/>
              </a:prstClr>
            </a:outerShdw>
          </a:effectLst>
        </p:spPr>
      </p:pic>
      <p:pic>
        <p:nvPicPr>
          <p:cNvPr id="10" name="Graphic 9">
            <a:extLst>
              <a:ext uri="{FF2B5EF4-FFF2-40B4-BE49-F238E27FC236}">
                <a16:creationId xmlns:a16="http://schemas.microsoft.com/office/drawing/2014/main" id="{69F068BF-5BBB-469D-BCF0-6A02C8C67ACD}"/>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94032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14</a:t>
            </a:fld>
            <a:endParaRPr lang="en-IN"/>
          </a:p>
        </p:txBody>
      </p:sp>
      <p:sp>
        <p:nvSpPr>
          <p:cNvPr id="3" name="Rectangle 2">
            <a:extLst>
              <a:ext uri="{FF2B5EF4-FFF2-40B4-BE49-F238E27FC236}">
                <a16:creationId xmlns:a16="http://schemas.microsoft.com/office/drawing/2014/main" id="{F5E2732F-3424-4D13-B87B-3E8D098CFFD3}"/>
              </a:ext>
            </a:extLst>
          </p:cNvPr>
          <p:cNvSpPr/>
          <p:nvPr/>
        </p:nvSpPr>
        <p:spPr>
          <a:xfrm>
            <a:off x="2328428" y="538518"/>
            <a:ext cx="9224156" cy="5693866"/>
          </a:xfrm>
          <a:prstGeom prst="rect">
            <a:avLst/>
          </a:prstGeom>
        </p:spPr>
        <p:txBody>
          <a:bodyPr wrap="square">
            <a:spAutoFit/>
          </a:bodyPr>
          <a:lstStyle/>
          <a:p>
            <a:pPr lvl="1" algn="just"/>
            <a:endParaRPr lang="en-US" sz="1400" b="1"/>
          </a:p>
          <a:p>
            <a:pPr marL="355600" indent="-355600" algn="just">
              <a:buAutoNum type="arabicPeriod" startAt="6"/>
            </a:pPr>
            <a:r>
              <a:rPr lang="en-US" sz="1400" b="1"/>
              <a:t>Red Flag List - </a:t>
            </a:r>
            <a:r>
              <a:rPr lang="en-US" sz="1400"/>
              <a:t>A red flag shall be activated whenever the foreign investment is 3% or less than 3% of the aggregate NRI/FPI limits or the sectoral cap which is updated on NSDL’s portal on a daily end-of-day basis.</a:t>
            </a:r>
          </a:p>
          <a:p>
            <a:pPr marL="355600" indent="-355600" algn="just">
              <a:buAutoNum type="arabicPeriod" startAt="6"/>
            </a:pPr>
            <a:endParaRPr lang="en-US" sz="1400"/>
          </a:p>
          <a:p>
            <a:pPr marL="355600" indent="-355600" algn="just">
              <a:buAutoNum type="arabicPeriod" startAt="6"/>
            </a:pPr>
            <a:r>
              <a:rPr lang="en-US" sz="1400" b="1"/>
              <a:t>Breach List</a:t>
            </a:r>
            <a:r>
              <a:rPr lang="en-US" sz="1400"/>
              <a:t> - Once the aggregate NRI/FPI investment limits or the sectoral cap for a given company have been breached, the depositories shall inform the exchanges about the breach. The exchanges shall issue the necessary circulars/public notifications on their respective websites and shall halt all further purchases by :</a:t>
            </a:r>
          </a:p>
          <a:p>
            <a:pPr marL="812800" lvl="1" indent="-355600" algn="just">
              <a:buFont typeface="Arial" panose="020B0604020202020204" pitchFamily="34" charset="0"/>
              <a:buChar char="•"/>
            </a:pPr>
            <a:r>
              <a:rPr lang="en-US" sz="1400"/>
              <a:t>FPIs, if the aggregate FPI limit is breached</a:t>
            </a:r>
          </a:p>
          <a:p>
            <a:pPr marL="812800" lvl="1" indent="-355600" algn="just">
              <a:buFont typeface="Arial" panose="020B0604020202020204" pitchFamily="34" charset="0"/>
              <a:buChar char="•"/>
            </a:pPr>
            <a:r>
              <a:rPr lang="en-US" sz="1400"/>
              <a:t>NRIs, if the aggregate NRI limit is breached</a:t>
            </a:r>
          </a:p>
          <a:p>
            <a:pPr marL="812800" lvl="1" indent="-355600" algn="just">
              <a:buFont typeface="Arial" panose="020B0604020202020204" pitchFamily="34" charset="0"/>
              <a:buChar char="•"/>
            </a:pPr>
            <a:r>
              <a:rPr lang="en-US" sz="1400"/>
              <a:t>All foreign investors, if the sectoral cap is breached</a:t>
            </a:r>
          </a:p>
          <a:p>
            <a:pPr algn="just"/>
            <a:r>
              <a:rPr lang="en-US" sz="1400"/>
              <a:t>	In the event of a breach of the sectoral cap/aggregate FPI limit/aggregate NRI limit, the foreign investors shall divest 	their excess holding within 5 trading days from the date of settlement of the trades, by selling shares only to domestic 	investors.</a:t>
            </a:r>
          </a:p>
          <a:p>
            <a:pPr marL="355600" indent="-355600" algn="just">
              <a:buAutoNum type="arabicPeriod" startAt="6"/>
            </a:pPr>
            <a:endParaRPr lang="en-US" sz="1400" b="1"/>
          </a:p>
          <a:p>
            <a:pPr marL="355600" indent="-355600" algn="just"/>
            <a:r>
              <a:rPr lang="en-US" sz="1400" b="1"/>
              <a:t>8.	Banks </a:t>
            </a:r>
            <a:r>
              <a:rPr lang="en-IN" sz="1400" b="1"/>
              <a:t>- </a:t>
            </a:r>
            <a:r>
              <a:rPr lang="en-US" sz="1400"/>
              <a:t>In the case of public sector banks, the limit is 20% of the paid-up capital . In case of Private sector banks, acquisition beyond 5% by any investor, foreign or domestic, would require prior approval from the Banking regulator (RBI).</a:t>
            </a:r>
          </a:p>
          <a:p>
            <a:pPr marL="355600" indent="-355600" algn="just">
              <a:buAutoNum type="arabicPeriod" startAt="6"/>
            </a:pPr>
            <a:endParaRPr lang="en-US" sz="1400"/>
          </a:p>
          <a:p>
            <a:pPr marL="355600" indent="-355600" algn="just"/>
            <a:r>
              <a:rPr lang="en-US" sz="1400" b="1"/>
              <a:t>9.	Recognized stock exchange/Clearing corporation – </a:t>
            </a:r>
            <a:r>
              <a:rPr lang="en-US" sz="1400"/>
              <a:t>FPIs</a:t>
            </a:r>
            <a:r>
              <a:rPr lang="en-US" sz="1400" b="1"/>
              <a:t> </a:t>
            </a:r>
            <a:r>
              <a:rPr lang="en-US" sz="1400"/>
              <a:t>can acquire/hold up to 5% of the paid-up equity share capital in a recognized stock exchange or clearing corporation. Any acquisition exceeding 2% of the paid-up equity share capital of a recognized stock exchange or clearing corporation needs to be approved by the SEBI Board within 15 days of such acquisition. </a:t>
            </a:r>
          </a:p>
          <a:p>
            <a:pPr algn="just"/>
            <a:endParaRPr lang="en-US" sz="1400"/>
          </a:p>
          <a:p>
            <a:pPr marL="355600" indent="-355600" algn="just"/>
            <a:r>
              <a:rPr lang="en-US" sz="1400" b="1"/>
              <a:t>10.	</a:t>
            </a:r>
            <a:r>
              <a:rPr lang="en-US" sz="1400"/>
              <a:t>At all times (monitored on a day end basis), an FPI’s investment in corporate debt securities maturing within 1 year 	shall not exceed 30 percent of the FPI’s total portfolio of corporate debt securities as per “FAR” route.</a:t>
            </a:r>
          </a:p>
          <a:p>
            <a:pPr marL="355600" indent="-355600" algn="just">
              <a:buFont typeface="+mj-lt"/>
              <a:buAutoNum type="arabicPeriod" startAt="6"/>
            </a:pPr>
            <a:endParaRPr lang="en-US" sz="1400"/>
          </a:p>
        </p:txBody>
      </p:sp>
      <p:sp>
        <p:nvSpPr>
          <p:cNvPr id="5" name="Rechteck 24">
            <a:extLst>
              <a:ext uri="{FF2B5EF4-FFF2-40B4-BE49-F238E27FC236}">
                <a16:creationId xmlns:a16="http://schemas.microsoft.com/office/drawing/2014/main" id="{8C38866B-E642-463D-B1ED-9F6300495E37}"/>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le 1">
            <a:extLst>
              <a:ext uri="{FF2B5EF4-FFF2-40B4-BE49-F238E27FC236}">
                <a16:creationId xmlns:a16="http://schemas.microsoft.com/office/drawing/2014/main" id="{8CBF3135-0C01-4A52-95E3-AA59B3FC1476}"/>
              </a:ext>
            </a:extLst>
          </p:cNvPr>
          <p:cNvSpPr txBox="1">
            <a:spLocks/>
          </p:cNvSpPr>
          <p:nvPr/>
        </p:nvSpPr>
        <p:spPr>
          <a:xfrm>
            <a:off x="89898" y="3045818"/>
            <a:ext cx="1860743" cy="766364"/>
          </a:xfrm>
          <a:prstGeom prst="rect">
            <a:avLst/>
          </a:prstGeom>
        </p:spPr>
        <p:txBody>
          <a:bodyPr vert="horz" wrap="square" lIns="91440" tIns="45720" rIns="91440" bIns="45720" rtlCol="0" anchor="ctr">
            <a:spAutoFit/>
          </a:bodyPr>
          <a:lstStyle>
            <a:defPPr>
              <a:defRPr lang="en-US"/>
            </a:defPPr>
            <a:lvl1pPr algn="ct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IN"/>
              <a:t>Overview of Restrictions</a:t>
            </a:r>
          </a:p>
        </p:txBody>
      </p:sp>
      <p:pic>
        <p:nvPicPr>
          <p:cNvPr id="10" name="Graphic 9" descr="Raised hand with solid fill">
            <a:extLst>
              <a:ext uri="{FF2B5EF4-FFF2-40B4-BE49-F238E27FC236}">
                <a16:creationId xmlns:a16="http://schemas.microsoft.com/office/drawing/2014/main" id="{74AE2A1B-B107-4CF5-91A5-0087B0242A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329" y="1235123"/>
            <a:ext cx="1815312" cy="1815312"/>
          </a:xfrm>
          <a:prstGeom prst="rect">
            <a:avLst/>
          </a:prstGeom>
        </p:spPr>
      </p:pic>
      <p:pic>
        <p:nvPicPr>
          <p:cNvPr id="8" name="Graphic 7" descr="No sign with solid fill">
            <a:extLst>
              <a:ext uri="{FF2B5EF4-FFF2-40B4-BE49-F238E27FC236}">
                <a16:creationId xmlns:a16="http://schemas.microsoft.com/office/drawing/2014/main" id="{250CD375-4397-4AF0-A76A-A8641CDC16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1366" y="1603652"/>
            <a:ext cx="1267908" cy="1267908"/>
          </a:xfrm>
          <a:prstGeom prst="rect">
            <a:avLst/>
          </a:prstGeom>
          <a:effectLst>
            <a:outerShdw blurRad="50800" dist="38100" dir="2700000" algn="tl" rotWithShape="0">
              <a:prstClr val="black">
                <a:alpha val="40000"/>
              </a:prstClr>
            </a:outerShdw>
          </a:effectLst>
        </p:spPr>
      </p:pic>
      <p:pic>
        <p:nvPicPr>
          <p:cNvPr id="9" name="Graphic 8">
            <a:extLst>
              <a:ext uri="{FF2B5EF4-FFF2-40B4-BE49-F238E27FC236}">
                <a16:creationId xmlns:a16="http://schemas.microsoft.com/office/drawing/2014/main" id="{37F00935-D734-4CE4-A46F-B7F84C830F7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0970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4">
            <a:extLst>
              <a:ext uri="{FF2B5EF4-FFF2-40B4-BE49-F238E27FC236}">
                <a16:creationId xmlns:a16="http://schemas.microsoft.com/office/drawing/2014/main" id="{DF2D84B4-14BB-4C2B-8C99-5EEEC9D5B6B0}"/>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4">
            <a:extLst>
              <a:ext uri="{FF2B5EF4-FFF2-40B4-BE49-F238E27FC236}">
                <a16:creationId xmlns:a16="http://schemas.microsoft.com/office/drawing/2014/main" id="{C63BDE12-5B3A-4444-85FE-3A4E043DC7ED}"/>
              </a:ext>
            </a:extLst>
          </p:cNvPr>
          <p:cNvSpPr/>
          <p:nvPr/>
        </p:nvSpPr>
        <p:spPr>
          <a:xfrm>
            <a:off x="3581401" y="6441795"/>
            <a:ext cx="7188199" cy="365125"/>
          </a:xfrm>
          <a:prstGeom prst="rect">
            <a:avLst/>
          </a:prstGeom>
        </p:spPr>
        <p:txBody>
          <a:bodyPr vert="horz" lIns="91440" tIns="45720" rIns="91440" bIns="45720" rtlCol="0">
            <a:normAutofit/>
          </a:bodyPr>
          <a:lstStyle/>
          <a:p>
            <a:pPr defTabSz="914400">
              <a:lnSpc>
                <a:spcPct val="90000"/>
              </a:lnSpc>
              <a:spcAft>
                <a:spcPts val="600"/>
              </a:spcAft>
            </a:pPr>
            <a:r>
              <a:rPr lang="en-US" sz="1000"/>
              <a:t>**An applicant incorporated or established in an International Financial Services Centre shall be deemed to be appropriately regulated. </a:t>
            </a:r>
          </a:p>
        </p:txBody>
      </p:sp>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035080D5-0642-4AB8-8B9E-BEF3CDA0A2A1}" type="slidenum">
              <a:rPr lang="en-US">
                <a:solidFill>
                  <a:prstClr val="black">
                    <a:tint val="75000"/>
                  </a:prstClr>
                </a:solidFill>
              </a:rPr>
              <a:pPr defTabSz="914400">
                <a:spcAft>
                  <a:spcPts val="600"/>
                </a:spcAft>
              </a:pPr>
              <a:t>15</a:t>
            </a:fld>
            <a:endParaRPr lang="en-US">
              <a:solidFill>
                <a:prstClr val="black">
                  <a:tint val="75000"/>
                </a:prstClr>
              </a:solidFill>
            </a:endParaRPr>
          </a:p>
        </p:txBody>
      </p:sp>
      <p:graphicFrame>
        <p:nvGraphicFramePr>
          <p:cNvPr id="3" name="Table 2">
            <a:extLst>
              <a:ext uri="{FF2B5EF4-FFF2-40B4-BE49-F238E27FC236}">
                <a16:creationId xmlns:a16="http://schemas.microsoft.com/office/drawing/2014/main" id="{5F3E623A-CC94-4224-8929-87EB9546F1FA}"/>
              </a:ext>
            </a:extLst>
          </p:cNvPr>
          <p:cNvGraphicFramePr>
            <a:graphicFrameLocks noGrp="1"/>
          </p:cNvGraphicFramePr>
          <p:nvPr>
            <p:extLst>
              <p:ext uri="{D42A27DB-BD31-4B8C-83A1-F6EECF244321}">
                <p14:modId xmlns:p14="http://schemas.microsoft.com/office/powerpoint/2010/main" val="3965605985"/>
              </p:ext>
            </p:extLst>
          </p:nvPr>
        </p:nvGraphicFramePr>
        <p:xfrm>
          <a:off x="2205660" y="296231"/>
          <a:ext cx="9830975" cy="6077604"/>
        </p:xfrm>
        <a:graphic>
          <a:graphicData uri="http://schemas.openxmlformats.org/drawingml/2006/table">
            <a:tbl>
              <a:tblPr firstRow="1" bandRow="1">
                <a:tableStyleId>{16D9F66E-5EB9-4882-86FB-DCBF35E3C3E4}</a:tableStyleId>
              </a:tblPr>
              <a:tblGrid>
                <a:gridCol w="690318">
                  <a:extLst>
                    <a:ext uri="{9D8B030D-6E8A-4147-A177-3AD203B41FA5}">
                      <a16:colId xmlns:a16="http://schemas.microsoft.com/office/drawing/2014/main" val="138149411"/>
                    </a:ext>
                  </a:extLst>
                </a:gridCol>
                <a:gridCol w="9140657">
                  <a:extLst>
                    <a:ext uri="{9D8B030D-6E8A-4147-A177-3AD203B41FA5}">
                      <a16:colId xmlns:a16="http://schemas.microsoft.com/office/drawing/2014/main" val="3594884081"/>
                    </a:ext>
                  </a:extLst>
                </a:gridCol>
              </a:tblGrid>
              <a:tr h="192598">
                <a:tc>
                  <a:txBody>
                    <a:bodyPr/>
                    <a:lstStyle/>
                    <a:p>
                      <a:pPr algn="ctr" fontAlgn="t"/>
                      <a:r>
                        <a:rPr lang="en-IN" sz="1300" b="1" u="none" strike="noStrike">
                          <a:solidFill>
                            <a:srgbClr val="506554"/>
                          </a:solidFill>
                          <a:effectLst/>
                        </a:rPr>
                        <a:t>Category</a:t>
                      </a:r>
                      <a:endParaRPr lang="en-IN" sz="1300" b="1" i="0" u="none" strike="noStrike">
                        <a:solidFill>
                          <a:srgbClr val="506554"/>
                        </a:solidFill>
                        <a:effectLst/>
                        <a:latin typeface="Calibri" panose="020F0502020204030204" pitchFamily="34" charset="0"/>
                      </a:endParaRPr>
                    </a:p>
                  </a:txBody>
                  <a:tcPr marL="6371" marR="6371" marT="6371" marB="0"/>
                </a:tc>
                <a:tc>
                  <a:txBody>
                    <a:bodyPr/>
                    <a:lstStyle/>
                    <a:p>
                      <a:pPr marL="268288" indent="0" algn="l" fontAlgn="t"/>
                      <a:r>
                        <a:rPr lang="en-IN" sz="1300" b="1" u="none" strike="noStrike">
                          <a:solidFill>
                            <a:srgbClr val="506554"/>
                          </a:solidFill>
                          <a:effectLst/>
                        </a:rPr>
                        <a:t>Entities</a:t>
                      </a:r>
                      <a:endParaRPr lang="en-IN" sz="1300" b="1" i="0" u="none" strike="noStrike">
                        <a:solidFill>
                          <a:srgbClr val="506554"/>
                        </a:solidFill>
                        <a:effectLst/>
                        <a:latin typeface="Calibri" panose="020F0502020204030204" pitchFamily="34" charset="0"/>
                      </a:endParaRPr>
                    </a:p>
                  </a:txBody>
                  <a:tcPr marL="6371" marR="6371" marT="6371" marB="0"/>
                </a:tc>
                <a:extLst>
                  <a:ext uri="{0D108BD9-81ED-4DB2-BD59-A6C34878D82A}">
                    <a16:rowId xmlns:a16="http://schemas.microsoft.com/office/drawing/2014/main" val="1975337372"/>
                  </a:ext>
                </a:extLst>
              </a:tr>
              <a:tr h="4062078">
                <a:tc>
                  <a:txBody>
                    <a:bodyPr/>
                    <a:lstStyle/>
                    <a:p>
                      <a:pPr algn="ctr" fontAlgn="t"/>
                      <a:endParaRPr lang="en-IN" sz="1300" b="1" u="none" strike="noStrike">
                        <a:effectLst/>
                      </a:endParaRPr>
                    </a:p>
                    <a:p>
                      <a:pPr algn="ctr" fontAlgn="t"/>
                      <a:r>
                        <a:rPr lang="en-IN" sz="1300" b="1" u="none" strike="noStrike">
                          <a:effectLst/>
                        </a:rPr>
                        <a:t>I</a:t>
                      </a:r>
                    </a:p>
                    <a:p>
                      <a:pPr algn="ctr" fontAlgn="t"/>
                      <a:endParaRPr lang="en-IN" sz="1300" b="1" i="0" u="none" strike="noStrike">
                        <a:solidFill>
                          <a:srgbClr val="000000"/>
                        </a:solidFill>
                        <a:effectLst/>
                        <a:latin typeface="Calibri" panose="020F0502020204030204" pitchFamily="34" charset="0"/>
                      </a:endParaRPr>
                    </a:p>
                  </a:txBody>
                  <a:tcPr marL="6371" marR="6371" marT="6371" marB="0"/>
                </a:tc>
                <a:tc>
                  <a:txBody>
                    <a:bodyPr/>
                    <a:lstStyle/>
                    <a:p>
                      <a:pPr marL="554038" indent="-285750" algn="l" fontAlgn="t">
                        <a:buFont typeface="Wingdings" panose="05000000000000000000" pitchFamily="2" charset="2"/>
                        <a:buChar char="§"/>
                      </a:pPr>
                      <a:r>
                        <a:rPr lang="en-US" sz="1400"/>
                        <a:t>Government and Government related investors such as central banks, sovereign wealth funds, international or multilateral organizations or agencies including entities controlled or at least 75% directly or indirectly owned by such Government and Government related investor(s)</a:t>
                      </a:r>
                      <a:r>
                        <a:rPr lang="en-US" sz="1300"/>
                        <a:t>;</a:t>
                      </a:r>
                    </a:p>
                    <a:p>
                      <a:pPr marL="554038" indent="-285750" algn="l" fontAlgn="t">
                        <a:buFont typeface="Wingdings" panose="05000000000000000000" pitchFamily="2" charset="2"/>
                        <a:buChar char="§"/>
                      </a:pPr>
                      <a:r>
                        <a:rPr lang="en-US" sz="1400"/>
                        <a:t>Pension funds and university funds;</a:t>
                      </a:r>
                      <a:endParaRPr lang="en-US" sz="1300"/>
                    </a:p>
                    <a:p>
                      <a:pPr marL="554038" indent="-285750" algn="l" fontAlgn="t">
                        <a:buFont typeface="Wingdings" panose="05000000000000000000" pitchFamily="2" charset="2"/>
                        <a:buChar char="§"/>
                      </a:pPr>
                      <a:r>
                        <a:rPr lang="en-US" sz="1300"/>
                        <a:t>Appropriately regulated entities such as insurance or reinsurance entities, banks, asset management companies, investment managers, investment advisors, portfolio managers, broker dealers and swap dealers</a:t>
                      </a:r>
                    </a:p>
                    <a:p>
                      <a:pPr marL="554038" indent="-285750" algn="l" fontAlgn="t">
                        <a:buFont typeface="Wingdings" panose="05000000000000000000" pitchFamily="2" charset="2"/>
                        <a:buChar char="§"/>
                      </a:pPr>
                      <a:r>
                        <a:rPr lang="en-US" sz="1300"/>
                        <a:t>Entities from the Financial Action Task Force (FATF) member countries which are ;</a:t>
                      </a:r>
                    </a:p>
                    <a:p>
                      <a:pPr marL="554038" indent="-285750" algn="l" fontAlgn="t">
                        <a:buFont typeface="Courier New" panose="02070309020205020404" pitchFamily="49" charset="0"/>
                        <a:buChar char="o"/>
                      </a:pPr>
                      <a:r>
                        <a:rPr lang="en-IN" sz="1300"/>
                        <a:t>appropriately regulated funds;</a:t>
                      </a:r>
                    </a:p>
                    <a:p>
                      <a:pPr marL="554038" indent="-285750" algn="l" fontAlgn="t">
                        <a:buFont typeface="Courier New" panose="02070309020205020404" pitchFamily="49" charset="0"/>
                        <a:buChar char="o"/>
                      </a:pPr>
                      <a:r>
                        <a:rPr lang="en-US" sz="1300"/>
                        <a:t>unregulated funds whose investment manager is appropriately regulated and registered as a Category I foreign portfolio investor:</a:t>
                      </a:r>
                    </a:p>
                    <a:p>
                      <a:pPr marL="554038" indent="-285750" algn="l" fontAlgn="t">
                        <a:buFont typeface="Courier New" panose="02070309020205020404" pitchFamily="49" charset="0"/>
                        <a:buChar char="o"/>
                      </a:pPr>
                      <a:r>
                        <a:rPr lang="en-US" sz="1300"/>
                        <a:t>university related endowments of such universities that have been in existence for more than five years; </a:t>
                      </a:r>
                    </a:p>
                    <a:p>
                      <a:pPr marL="554038" indent="-285750" algn="l" fontAlgn="t">
                        <a:buFont typeface="Wingdings" panose="05000000000000000000" pitchFamily="2" charset="2"/>
                        <a:buChar char="§"/>
                      </a:pPr>
                      <a:r>
                        <a:rPr lang="en-US" sz="1300"/>
                        <a:t>An entity;</a:t>
                      </a:r>
                    </a:p>
                    <a:p>
                      <a:pPr marL="611188" indent="-342900" algn="l" fontAlgn="t">
                        <a:buAutoNum type="alphaUcParenBoth"/>
                      </a:pPr>
                      <a:r>
                        <a:rPr lang="en-US" sz="1300"/>
                        <a:t>whose investment manager is from the Financial Action Task Force member country and such an investment manager is registered as a Category I foreign portfolio investor;</a:t>
                      </a:r>
                    </a:p>
                    <a:p>
                      <a:pPr marL="611188" indent="-342900" algn="l" fontAlgn="t">
                        <a:buAutoNum type="alphaUcParenBoth"/>
                      </a:pPr>
                      <a:r>
                        <a:rPr lang="en-US" sz="1300"/>
                        <a:t>which is at least seventy-five per cent owned, directly or indirectly by another entity, eligible under sub-clause (ii), (iii) and (iv) of clause (a) of this regulation and such an eligible entity is from a Financial Action Task Force member country: Provided that such an investment manager or eligible entity undertakes the responsibility of all the acts of commission or omission of the applicants seeking registration under this sub-clause.</a:t>
                      </a:r>
                    </a:p>
                    <a:p>
                      <a:pPr marL="268288" lvl="1" indent="0" algn="l" defTabSz="914400" rtl="0" eaLnBrk="1" fontAlgn="t" latinLnBrk="0" hangingPunct="1">
                        <a:spcBef>
                          <a:spcPts val="300"/>
                        </a:spcBef>
                        <a:spcAft>
                          <a:spcPts val="300"/>
                        </a:spcAft>
                        <a:buFont typeface="Arial" panose="020B0604020202020204" pitchFamily="34" charset="0"/>
                        <a:buNone/>
                      </a:pPr>
                      <a:r>
                        <a:rPr lang="en-US" sz="1300" kern="1200">
                          <a:solidFill>
                            <a:schemeClr val="tx1"/>
                          </a:solidFill>
                        </a:rPr>
                        <a:t>In addition to the FATF members, government-notified countries will qualify for Category I registration. </a:t>
                      </a:r>
                    </a:p>
                    <a:p>
                      <a:pPr marL="268288" lvl="1" indent="0" algn="l" defTabSz="914400" rtl="0" eaLnBrk="1" fontAlgn="t" latinLnBrk="0" hangingPunct="1">
                        <a:spcBef>
                          <a:spcPts val="300"/>
                        </a:spcBef>
                        <a:spcAft>
                          <a:spcPts val="300"/>
                        </a:spcAft>
                        <a:buFont typeface="Arial" panose="020B0604020202020204" pitchFamily="34" charset="0"/>
                        <a:buNone/>
                      </a:pPr>
                      <a:r>
                        <a:rPr lang="en-US" sz="1300" kern="1200">
                          <a:solidFill>
                            <a:schemeClr val="tx1"/>
                          </a:solidFill>
                        </a:rPr>
                        <a:t>The Ministry of Finance (MOF) has notified that the United Arab Emirates (UAE), Mauritius, Cyprus  as an "eligible country" enabling its investment entities to register as Category-I Foreign Portfolio Investors (FPIs) under the Securities and Exchange Board of India (SEBI) FPI Regulation 2019.</a:t>
                      </a:r>
                      <a:endParaRPr lang="en-US" sz="1300"/>
                    </a:p>
                    <a:p>
                      <a:pPr marL="268288" indent="0" algn="l" fontAlgn="t">
                        <a:buNone/>
                      </a:pPr>
                      <a:endParaRPr lang="en-US" sz="1300"/>
                    </a:p>
                  </a:txBody>
                  <a:tcPr marL="0" marR="0" marT="0" marB="0"/>
                </a:tc>
                <a:extLst>
                  <a:ext uri="{0D108BD9-81ED-4DB2-BD59-A6C34878D82A}">
                    <a16:rowId xmlns:a16="http://schemas.microsoft.com/office/drawing/2014/main" val="953997893"/>
                  </a:ext>
                </a:extLst>
              </a:tr>
              <a:tr h="1102993">
                <a:tc>
                  <a:txBody>
                    <a:bodyPr/>
                    <a:lstStyle/>
                    <a:p>
                      <a:pPr algn="ctr" fontAlgn="t"/>
                      <a:endParaRPr lang="en-IN" sz="1300" b="1" u="none" strike="noStrike">
                        <a:effectLst/>
                      </a:endParaRPr>
                    </a:p>
                    <a:p>
                      <a:pPr algn="ctr" fontAlgn="t"/>
                      <a:r>
                        <a:rPr lang="en-IN" sz="1300" b="1" u="none" strike="noStrike">
                          <a:effectLst/>
                        </a:rPr>
                        <a:t>II</a:t>
                      </a:r>
                    </a:p>
                    <a:p>
                      <a:pPr algn="ctr" fontAlgn="t"/>
                      <a:endParaRPr lang="en-IN" sz="1300" b="1" i="0" u="none" strike="noStrike">
                        <a:solidFill>
                          <a:srgbClr val="000000"/>
                        </a:solidFill>
                        <a:effectLst/>
                        <a:latin typeface="Calibri" panose="020F0502020204030204" pitchFamily="34" charset="0"/>
                      </a:endParaRPr>
                    </a:p>
                  </a:txBody>
                  <a:tcPr marL="6371" marR="6371" marT="6371" marB="0"/>
                </a:tc>
                <a:tc>
                  <a:txBody>
                    <a:bodyPr/>
                    <a:lstStyle/>
                    <a:p>
                      <a:pPr marL="250825" lvl="0" indent="0" algn="l" fontAlgn="t">
                        <a:spcBef>
                          <a:spcPts val="600"/>
                        </a:spcBef>
                        <a:buFontTx/>
                        <a:buNone/>
                      </a:pPr>
                      <a:r>
                        <a:rPr lang="en-US" sz="1300"/>
                        <a:t>Category II foreign portfolio investor" shall include all the investors not eligible under Category I foreign portfolio investors such as –</a:t>
                      </a:r>
                    </a:p>
                    <a:p>
                      <a:pPr marL="536575" lvl="0" indent="-285750" algn="l" fontAlgn="t">
                        <a:buFontTx/>
                        <a:buChar char="-"/>
                      </a:pPr>
                      <a:r>
                        <a:rPr lang="en-US" sz="1300"/>
                        <a:t>(i) appropriately regulated** funds not eligible as Category-I foreign portfolio investor; (ii) endowments and foundations; (iii) charitable organisations; (iv) corporate bodies; (v) family offices; (vi) Individuals; (vii) appropriately regulated entities investing on behalf of their client, as per conditions specified by the Board from time to time; (viii) Unregulated funds in the form of limited partnership and trusts;</a:t>
                      </a:r>
                      <a:endParaRPr lang="en-US" sz="1300" b="0" i="0" u="none" strike="noStrike">
                        <a:solidFill>
                          <a:srgbClr val="0E2A44"/>
                        </a:solidFill>
                        <a:effectLst/>
                        <a:latin typeface="Calibri" panose="020F0502020204030204" pitchFamily="34" charset="0"/>
                      </a:endParaRPr>
                    </a:p>
                  </a:txBody>
                  <a:tcPr marL="0" marR="0" marT="0" marB="0"/>
                </a:tc>
                <a:extLst>
                  <a:ext uri="{0D108BD9-81ED-4DB2-BD59-A6C34878D82A}">
                    <a16:rowId xmlns:a16="http://schemas.microsoft.com/office/drawing/2014/main" val="489908268"/>
                  </a:ext>
                </a:extLst>
              </a:tr>
            </a:tbl>
          </a:graphicData>
        </a:graphic>
      </p:graphicFrame>
      <p:sp>
        <p:nvSpPr>
          <p:cNvPr id="23" name="TextBox 22">
            <a:extLst>
              <a:ext uri="{FF2B5EF4-FFF2-40B4-BE49-F238E27FC236}">
                <a16:creationId xmlns:a16="http://schemas.microsoft.com/office/drawing/2014/main" id="{CF553762-87C0-4178-BC70-26A82122D1E9}"/>
              </a:ext>
            </a:extLst>
          </p:cNvPr>
          <p:cNvSpPr txBox="1"/>
          <p:nvPr/>
        </p:nvSpPr>
        <p:spPr>
          <a:xfrm>
            <a:off x="-133871" y="3724204"/>
            <a:ext cx="2218379" cy="405496"/>
          </a:xfrm>
          <a:prstGeom prst="rect">
            <a:avLst/>
          </a:prstGeom>
        </p:spPr>
        <p:txBody>
          <a:bodyPr vert="horz" wrap="square" lIns="91440" tIns="45720" rIns="91440" bIns="45720" rtlCol="0" anchor="ctr">
            <a:spAutoFit/>
          </a:bodyPr>
          <a:lstStyle>
            <a:defPPr>
              <a:defRPr lang="en-US"/>
            </a:defPPr>
            <a:lvl1pPr algn="ct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IN" sz="2200"/>
              <a:t>Categorisation</a:t>
            </a:r>
          </a:p>
        </p:txBody>
      </p:sp>
      <p:pic>
        <p:nvPicPr>
          <p:cNvPr id="33" name="Graphic 32" descr="Decision chart with solid fill">
            <a:extLst>
              <a:ext uri="{FF2B5EF4-FFF2-40B4-BE49-F238E27FC236}">
                <a16:creationId xmlns:a16="http://schemas.microsoft.com/office/drawing/2014/main" id="{30B1BA24-1EFF-4BEF-9945-3A49979ABC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365" y="2070061"/>
            <a:ext cx="1639909" cy="1639909"/>
          </a:xfrm>
          <a:prstGeom prst="rect">
            <a:avLst/>
          </a:prstGeom>
          <a:effectLst>
            <a:outerShdw blurRad="50800" dist="38100" dir="2700000" algn="tl" rotWithShape="0">
              <a:prstClr val="black">
                <a:alpha val="40000"/>
              </a:prstClr>
            </a:outerShdw>
          </a:effectLst>
        </p:spPr>
      </p:pic>
      <p:pic>
        <p:nvPicPr>
          <p:cNvPr id="9" name="Graphic 8">
            <a:extLst>
              <a:ext uri="{FF2B5EF4-FFF2-40B4-BE49-F238E27FC236}">
                <a16:creationId xmlns:a16="http://schemas.microsoft.com/office/drawing/2014/main" id="{0D7F6BD3-9287-445F-991C-0FF8D1B4953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48434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14FD8C2-E6FB-4213-95D0-DC5854419AF6}"/>
              </a:ext>
            </a:extLst>
          </p:cNvPr>
          <p:cNvGraphicFramePr>
            <a:graphicFrameLocks noGrp="1"/>
          </p:cNvGraphicFramePr>
          <p:nvPr>
            <p:extLst>
              <p:ext uri="{D42A27DB-BD31-4B8C-83A1-F6EECF244321}">
                <p14:modId xmlns:p14="http://schemas.microsoft.com/office/powerpoint/2010/main" val="719053693"/>
              </p:ext>
            </p:extLst>
          </p:nvPr>
        </p:nvGraphicFramePr>
        <p:xfrm>
          <a:off x="2264866" y="67108"/>
          <a:ext cx="9723382" cy="6686586"/>
        </p:xfrm>
        <a:graphic>
          <a:graphicData uri="http://schemas.openxmlformats.org/drawingml/2006/table">
            <a:tbl>
              <a:tblPr firstRow="1" bandRow="1">
                <a:tableStyleId>{10A1B5D5-9B99-4C35-A422-299274C87663}</a:tableStyleId>
              </a:tblPr>
              <a:tblGrid>
                <a:gridCol w="531152">
                  <a:extLst>
                    <a:ext uri="{9D8B030D-6E8A-4147-A177-3AD203B41FA5}">
                      <a16:colId xmlns:a16="http://schemas.microsoft.com/office/drawing/2014/main" val="638954887"/>
                    </a:ext>
                  </a:extLst>
                </a:gridCol>
                <a:gridCol w="2297454">
                  <a:extLst>
                    <a:ext uri="{9D8B030D-6E8A-4147-A177-3AD203B41FA5}">
                      <a16:colId xmlns:a16="http://schemas.microsoft.com/office/drawing/2014/main" val="1165399617"/>
                    </a:ext>
                  </a:extLst>
                </a:gridCol>
                <a:gridCol w="2883058">
                  <a:extLst>
                    <a:ext uri="{9D8B030D-6E8A-4147-A177-3AD203B41FA5}">
                      <a16:colId xmlns:a16="http://schemas.microsoft.com/office/drawing/2014/main" val="2937166366"/>
                    </a:ext>
                  </a:extLst>
                </a:gridCol>
                <a:gridCol w="4011718">
                  <a:extLst>
                    <a:ext uri="{9D8B030D-6E8A-4147-A177-3AD203B41FA5}">
                      <a16:colId xmlns:a16="http://schemas.microsoft.com/office/drawing/2014/main" val="1939405144"/>
                    </a:ext>
                  </a:extLst>
                </a:gridCol>
              </a:tblGrid>
              <a:tr h="349972">
                <a:tc>
                  <a:txBody>
                    <a:bodyPr/>
                    <a:lstStyle/>
                    <a:p>
                      <a:pPr algn="l" fontAlgn="t"/>
                      <a:r>
                        <a:rPr lang="en-IN" sz="1400" b="1" u="none" strike="noStrike">
                          <a:solidFill>
                            <a:schemeClr val="bg1"/>
                          </a:solidFill>
                          <a:effectLst/>
                        </a:rPr>
                        <a:t>Sr. No</a:t>
                      </a:r>
                      <a:endParaRPr lang="en-IN" sz="1400" b="1" i="0" u="none" strike="noStrike">
                        <a:solidFill>
                          <a:schemeClr val="bg1"/>
                        </a:solidFill>
                        <a:effectLst/>
                        <a:latin typeface="Calibri" panose="020F0502020204030204" pitchFamily="34" charset="0"/>
                      </a:endParaRPr>
                    </a:p>
                  </a:txBody>
                  <a:tcPr marL="5602" marR="5602" marT="5602" marB="0"/>
                </a:tc>
                <a:tc>
                  <a:txBody>
                    <a:bodyPr/>
                    <a:lstStyle/>
                    <a:p>
                      <a:pPr algn="l" fontAlgn="t"/>
                      <a:r>
                        <a:rPr lang="en-IN" sz="1400" b="1" u="none" strike="noStrike">
                          <a:solidFill>
                            <a:schemeClr val="bg1"/>
                          </a:solidFill>
                          <a:effectLst/>
                        </a:rPr>
                        <a:t>Details</a:t>
                      </a:r>
                      <a:endParaRPr lang="en-IN" sz="1400" b="1" i="0" u="none" strike="noStrike">
                        <a:solidFill>
                          <a:schemeClr val="bg1"/>
                        </a:solidFill>
                        <a:effectLst/>
                        <a:latin typeface="Calibri" panose="020F0502020204030204" pitchFamily="34" charset="0"/>
                      </a:endParaRPr>
                    </a:p>
                  </a:txBody>
                  <a:tcPr marL="5602" marR="5602" marT="5602" marB="0"/>
                </a:tc>
                <a:tc>
                  <a:txBody>
                    <a:bodyPr/>
                    <a:lstStyle/>
                    <a:p>
                      <a:pPr algn="l" fontAlgn="t"/>
                      <a:r>
                        <a:rPr lang="en-IN" sz="1400" b="1" u="none" strike="noStrike">
                          <a:solidFill>
                            <a:schemeClr val="bg1"/>
                          </a:solidFill>
                          <a:effectLst/>
                        </a:rPr>
                        <a:t>Category I</a:t>
                      </a:r>
                      <a:endParaRPr lang="en-IN" sz="1400" b="1" i="0" u="none" strike="noStrike">
                        <a:solidFill>
                          <a:schemeClr val="bg1"/>
                        </a:solidFill>
                        <a:effectLst/>
                        <a:latin typeface="Calibri" panose="020F0502020204030204" pitchFamily="34" charset="0"/>
                      </a:endParaRPr>
                    </a:p>
                  </a:txBody>
                  <a:tcPr marL="5602" marR="5602" marT="5602" marB="0"/>
                </a:tc>
                <a:tc>
                  <a:txBody>
                    <a:bodyPr/>
                    <a:lstStyle/>
                    <a:p>
                      <a:pPr algn="l" fontAlgn="t"/>
                      <a:r>
                        <a:rPr lang="en-IN" sz="1400" b="1" u="none" strike="noStrike">
                          <a:solidFill>
                            <a:schemeClr val="bg1"/>
                          </a:solidFill>
                          <a:effectLst/>
                        </a:rPr>
                        <a:t>Category II</a:t>
                      </a:r>
                      <a:endParaRPr lang="en-IN" sz="1400" b="1" i="0" u="none" strike="noStrike">
                        <a:solidFill>
                          <a:schemeClr val="bg1"/>
                        </a:solidFill>
                        <a:effectLst/>
                        <a:latin typeface="Calibri" panose="020F0502020204030204" pitchFamily="34" charset="0"/>
                      </a:endParaRPr>
                    </a:p>
                  </a:txBody>
                  <a:tcPr marL="5602" marR="5602" marT="5602" marB="0"/>
                </a:tc>
                <a:extLst>
                  <a:ext uri="{0D108BD9-81ED-4DB2-BD59-A6C34878D82A}">
                    <a16:rowId xmlns:a16="http://schemas.microsoft.com/office/drawing/2014/main" val="505716534"/>
                  </a:ext>
                </a:extLst>
              </a:tr>
              <a:tr h="508564">
                <a:tc>
                  <a:txBody>
                    <a:bodyPr/>
                    <a:lstStyle/>
                    <a:p>
                      <a:pPr algn="ctr" fontAlgn="t"/>
                      <a:r>
                        <a:rPr lang="en-IN" sz="1400" b="1" u="none" strike="noStrike">
                          <a:effectLst/>
                        </a:rPr>
                        <a:t>1</a:t>
                      </a:r>
                      <a:endParaRPr lang="en-IN" sz="1400" b="1" i="0" u="none" strike="noStrike">
                        <a:solidFill>
                          <a:srgbClr val="000000"/>
                        </a:solidFill>
                        <a:effectLst/>
                        <a:latin typeface="Calibri" panose="020F0502020204030204" pitchFamily="34" charset="0"/>
                      </a:endParaRPr>
                    </a:p>
                  </a:txBody>
                  <a:tcPr marL="5602" marR="5602" marT="5602" marB="0"/>
                </a:tc>
                <a:tc>
                  <a:txBody>
                    <a:bodyPr/>
                    <a:lstStyle/>
                    <a:p>
                      <a:pPr algn="l" fontAlgn="t"/>
                      <a:r>
                        <a:rPr lang="en-US" sz="1400" b="1" u="none" strike="noStrike">
                          <a:effectLst/>
                        </a:rPr>
                        <a:t>Fees (Registration as well as</a:t>
                      </a:r>
                      <a:br>
                        <a:rPr lang="en-US" sz="1400" b="1" u="none" strike="noStrike">
                          <a:effectLst/>
                        </a:rPr>
                      </a:br>
                      <a:r>
                        <a:rPr lang="en-US" sz="1400" b="1" u="none" strike="noStrike">
                          <a:effectLst/>
                        </a:rPr>
                        <a:t>Renewal)</a:t>
                      </a:r>
                      <a:endParaRPr lang="en-US" sz="1400" b="1" i="0" u="none" strike="noStrike">
                        <a:solidFill>
                          <a:srgbClr val="000000"/>
                        </a:solidFill>
                        <a:effectLst/>
                        <a:latin typeface="Calibri" panose="020F0502020204030204" pitchFamily="34" charset="0"/>
                      </a:endParaRPr>
                    </a:p>
                  </a:txBody>
                  <a:tcPr marL="5602" marR="5602" marT="5602" marB="0"/>
                </a:tc>
                <a:tc>
                  <a:txBody>
                    <a:bodyPr/>
                    <a:lstStyle/>
                    <a:p>
                      <a:pPr algn="l" fontAlgn="t"/>
                      <a:r>
                        <a:rPr lang="en-IN" sz="1400"/>
                        <a:t>US $3000 </a:t>
                      </a:r>
                      <a:r>
                        <a:rPr lang="en-US" sz="1400"/>
                        <a:t>every block of three years</a:t>
                      </a:r>
                      <a:endParaRPr lang="en-IN" sz="1400" b="0" i="0" u="none" strike="noStrike">
                        <a:solidFill>
                          <a:srgbClr val="000000"/>
                        </a:solidFill>
                        <a:effectLst/>
                        <a:latin typeface="Calibri" panose="020F0502020204030204" pitchFamily="34" charset="0"/>
                      </a:endParaRPr>
                    </a:p>
                  </a:txBody>
                  <a:tcPr marL="5602" marR="5602" marT="5602" marB="0"/>
                </a:tc>
                <a:tc>
                  <a:txBody>
                    <a:bodyPr/>
                    <a:lstStyle/>
                    <a:p>
                      <a:pPr algn="l" fontAlgn="t"/>
                      <a:r>
                        <a:rPr lang="en-IN" sz="1400"/>
                        <a:t>US $300 </a:t>
                      </a:r>
                      <a:r>
                        <a:rPr lang="en-US" sz="1400"/>
                        <a:t>every block of three years</a:t>
                      </a:r>
                      <a:endParaRPr lang="en-IN" sz="1400" b="0" i="0" u="none" strike="noStrike">
                        <a:solidFill>
                          <a:srgbClr val="000000"/>
                        </a:solidFill>
                        <a:effectLst/>
                        <a:latin typeface="Calibri" panose="020F0502020204030204" pitchFamily="34" charset="0"/>
                      </a:endParaRPr>
                    </a:p>
                  </a:txBody>
                  <a:tcPr marL="5602" marR="5602" marT="5602" marB="0"/>
                </a:tc>
                <a:extLst>
                  <a:ext uri="{0D108BD9-81ED-4DB2-BD59-A6C34878D82A}">
                    <a16:rowId xmlns:a16="http://schemas.microsoft.com/office/drawing/2014/main" val="1944508555"/>
                  </a:ext>
                </a:extLst>
              </a:tr>
              <a:tr h="984339">
                <a:tc>
                  <a:txBody>
                    <a:bodyPr/>
                    <a:lstStyle/>
                    <a:p>
                      <a:pPr algn="ctr" fontAlgn="t"/>
                      <a:r>
                        <a:rPr lang="en-IN" sz="1400" b="1" u="none" strike="noStrike">
                          <a:effectLst/>
                        </a:rPr>
                        <a:t>2</a:t>
                      </a:r>
                      <a:endParaRPr lang="en-IN" sz="1400" b="1" i="0" u="none" strike="noStrike">
                        <a:solidFill>
                          <a:srgbClr val="000000"/>
                        </a:solidFill>
                        <a:effectLst/>
                        <a:latin typeface="Calibri" panose="020F0502020204030204" pitchFamily="34" charset="0"/>
                      </a:endParaRPr>
                    </a:p>
                  </a:txBody>
                  <a:tcPr marL="5602" marR="5602" marT="5602" marB="0"/>
                </a:tc>
                <a:tc>
                  <a:txBody>
                    <a:bodyPr/>
                    <a:lstStyle/>
                    <a:p>
                      <a:pPr algn="l" fontAlgn="t"/>
                      <a:r>
                        <a:rPr lang="en-IN" sz="1400" b="1" u="none" strike="noStrike">
                          <a:effectLst/>
                        </a:rPr>
                        <a:t>KYC</a:t>
                      </a:r>
                      <a:endParaRPr lang="en-IN" sz="1400" b="1" i="0" u="none" strike="noStrike">
                        <a:solidFill>
                          <a:srgbClr val="000000"/>
                        </a:solidFill>
                        <a:effectLst/>
                        <a:latin typeface="Calibri" panose="020F0502020204030204" pitchFamily="34" charset="0"/>
                      </a:endParaRPr>
                    </a:p>
                  </a:txBody>
                  <a:tcPr marL="5602" marR="5602" marT="5602" marB="0"/>
                </a:tc>
                <a:tc>
                  <a:txBody>
                    <a:bodyPr/>
                    <a:lstStyle/>
                    <a:p>
                      <a:pPr algn="l" fontAlgn="t"/>
                      <a:r>
                        <a:rPr lang="en-IN" sz="1400" u="none" strike="noStrike">
                          <a:effectLst/>
                        </a:rPr>
                        <a:t>Simplified documentation requirement</a:t>
                      </a:r>
                    </a:p>
                    <a:p>
                      <a:pPr algn="l" fontAlgn="t"/>
                      <a:r>
                        <a:rPr lang="en-IN" sz="1400" b="1" i="0" u="none" strike="noStrike">
                          <a:solidFill>
                            <a:srgbClr val="000000"/>
                          </a:solidFill>
                          <a:effectLst/>
                          <a:latin typeface="Calibri" panose="020F0502020204030204" pitchFamily="34" charset="0"/>
                        </a:rPr>
                        <a:t>(Low risk @ 25%)</a:t>
                      </a:r>
                    </a:p>
                    <a:p>
                      <a:pPr marL="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a:solidFill>
                            <a:srgbClr val="000000"/>
                          </a:solidFill>
                          <a:effectLst/>
                          <a:latin typeface="Calibri" panose="020F0502020204030204" pitchFamily="34" charset="0"/>
                        </a:rPr>
                        <a:t>(High risk, UBO @ 10%)</a:t>
                      </a:r>
                    </a:p>
                    <a:p>
                      <a:pPr algn="l" fontAlgn="t"/>
                      <a:r>
                        <a:rPr lang="en-US" sz="1400"/>
                        <a:t>For FPI Category - I coming from high-risk jurisdiction, the KYC documentation equivalent to FPI Category II shall apply. </a:t>
                      </a:r>
                      <a:endParaRPr lang="en-IN" sz="1400" b="1" i="0" u="none" strike="noStrike">
                        <a:solidFill>
                          <a:srgbClr val="000000"/>
                        </a:solidFill>
                        <a:effectLst/>
                        <a:latin typeface="Calibri" panose="020F0502020204030204" pitchFamily="34" charset="0"/>
                      </a:endParaRPr>
                    </a:p>
                  </a:txBody>
                  <a:tcPr marL="5602" marR="5602" marT="5602" marB="0"/>
                </a:tc>
                <a:tc>
                  <a:txBody>
                    <a:bodyPr/>
                    <a:lstStyle/>
                    <a:p>
                      <a:pPr algn="l" fontAlgn="t"/>
                      <a:r>
                        <a:rPr lang="en-US" sz="1400" u="none" strike="noStrike">
                          <a:effectLst/>
                        </a:rPr>
                        <a:t>Simplified  documentation requirement except for those coming from high-risk jurisdiction. </a:t>
                      </a:r>
                    </a:p>
                    <a:p>
                      <a:pPr algn="l" fontAlgn="t"/>
                      <a:r>
                        <a:rPr lang="en-US" sz="1400" b="1" i="0" u="none" strike="noStrike">
                          <a:solidFill>
                            <a:srgbClr val="000000"/>
                          </a:solidFill>
                          <a:effectLst/>
                          <a:latin typeface="Calibri" panose="020F0502020204030204" pitchFamily="34" charset="0"/>
                        </a:rPr>
                        <a:t>(High risk, UBO @ 10%)</a:t>
                      </a:r>
                    </a:p>
                  </a:txBody>
                  <a:tcPr marL="5602" marR="5602" marT="5602" marB="0"/>
                </a:tc>
                <a:extLst>
                  <a:ext uri="{0D108BD9-81ED-4DB2-BD59-A6C34878D82A}">
                    <a16:rowId xmlns:a16="http://schemas.microsoft.com/office/drawing/2014/main" val="224988074"/>
                  </a:ext>
                </a:extLst>
              </a:tr>
              <a:tr h="508564">
                <a:tc>
                  <a:txBody>
                    <a:bodyPr/>
                    <a:lstStyle/>
                    <a:p>
                      <a:pPr algn="ctr" fontAlgn="t"/>
                      <a:r>
                        <a:rPr lang="en-IN" sz="1400" b="1" u="none" strike="noStrike">
                          <a:effectLst/>
                        </a:rPr>
                        <a:t>3</a:t>
                      </a:r>
                      <a:endParaRPr lang="en-IN" sz="1400" b="1" i="0" u="none" strike="noStrike">
                        <a:solidFill>
                          <a:srgbClr val="000000"/>
                        </a:solidFill>
                        <a:effectLst/>
                        <a:latin typeface="Calibri" panose="020F0502020204030204" pitchFamily="34" charset="0"/>
                      </a:endParaRPr>
                    </a:p>
                  </a:txBody>
                  <a:tcPr marL="5602" marR="5602" marT="5602" marB="0"/>
                </a:tc>
                <a:tc>
                  <a:txBody>
                    <a:bodyPr/>
                    <a:lstStyle/>
                    <a:p>
                      <a:pPr algn="l" fontAlgn="t"/>
                      <a:r>
                        <a:rPr lang="en-US" sz="1400" b="1" u="none" strike="noStrike">
                          <a:effectLst/>
                        </a:rPr>
                        <a:t>Qualified Institutional buyer</a:t>
                      </a:r>
                      <a:br>
                        <a:rPr lang="en-US" sz="1400" b="1" u="none" strike="noStrike">
                          <a:effectLst/>
                        </a:rPr>
                      </a:br>
                      <a:r>
                        <a:rPr lang="en-US" sz="1400" b="1" u="none" strike="noStrike">
                          <a:effectLst/>
                        </a:rPr>
                        <a:t>(QIB) status</a:t>
                      </a:r>
                      <a:endParaRPr lang="en-US" sz="1400" b="1" i="0" u="none" strike="noStrike">
                        <a:solidFill>
                          <a:srgbClr val="000000"/>
                        </a:solidFill>
                        <a:effectLst/>
                        <a:latin typeface="Calibri" panose="020F0502020204030204" pitchFamily="34" charset="0"/>
                      </a:endParaRPr>
                    </a:p>
                  </a:txBody>
                  <a:tcPr marL="5602" marR="5602" marT="5602" marB="0"/>
                </a:tc>
                <a:tc>
                  <a:txBody>
                    <a:bodyPr/>
                    <a:lstStyle/>
                    <a:p>
                      <a:pPr algn="l" fontAlgn="t"/>
                      <a:r>
                        <a:rPr lang="en-IN" sz="1400" u="none" strike="noStrike">
                          <a:effectLst/>
                        </a:rPr>
                        <a:t>QIB status granted</a:t>
                      </a:r>
                      <a:endParaRPr lang="en-IN" sz="1400" b="0" i="0" u="none" strike="noStrike">
                        <a:solidFill>
                          <a:srgbClr val="000000"/>
                        </a:solidFill>
                        <a:effectLst/>
                        <a:latin typeface="Calibri" panose="020F0502020204030204" pitchFamily="34" charset="0"/>
                      </a:endParaRPr>
                    </a:p>
                  </a:txBody>
                  <a:tcPr marL="5602" marR="5602" marT="5602" marB="0"/>
                </a:tc>
                <a:tc>
                  <a:txBody>
                    <a:bodyPr/>
                    <a:lstStyle/>
                    <a:p>
                      <a:pPr algn="l" fontAlgn="t"/>
                      <a:r>
                        <a:rPr lang="en-US" sz="1400"/>
                        <a:t>For other than Individuals, family offices and corporate bodies – QIB status granted</a:t>
                      </a:r>
                    </a:p>
                    <a:p>
                      <a:pPr algn="l" fontAlgn="t"/>
                      <a:endParaRPr lang="en-US" sz="1400"/>
                    </a:p>
                    <a:p>
                      <a:pPr algn="l" fontAlgn="t"/>
                      <a:r>
                        <a:rPr lang="en-US" sz="1400"/>
                        <a:t>For Individuals, family offices and corporate bodies – No QIB status</a:t>
                      </a:r>
                      <a:endParaRPr lang="en-IN" sz="1400" b="0" i="0" u="none" strike="noStrike">
                        <a:solidFill>
                          <a:srgbClr val="000000"/>
                        </a:solidFill>
                        <a:effectLst/>
                        <a:latin typeface="Calibri" panose="020F0502020204030204" pitchFamily="34" charset="0"/>
                      </a:endParaRPr>
                    </a:p>
                  </a:txBody>
                  <a:tcPr marL="5602" marR="5602" marT="5602" marB="0"/>
                </a:tc>
                <a:extLst>
                  <a:ext uri="{0D108BD9-81ED-4DB2-BD59-A6C34878D82A}">
                    <a16:rowId xmlns:a16="http://schemas.microsoft.com/office/drawing/2014/main" val="3442684604"/>
                  </a:ext>
                </a:extLst>
              </a:tr>
              <a:tr h="1040906">
                <a:tc>
                  <a:txBody>
                    <a:bodyPr/>
                    <a:lstStyle/>
                    <a:p>
                      <a:pPr algn="ctr" fontAlgn="t"/>
                      <a:r>
                        <a:rPr lang="en-US" sz="1400" b="1" u="none" strike="noStrike">
                          <a:solidFill>
                            <a:srgbClr val="000000"/>
                          </a:solidFill>
                          <a:effectLst/>
                        </a:rPr>
                        <a:t>4</a:t>
                      </a:r>
                      <a:endParaRPr lang="en-IN" sz="1400" b="1" i="0" u="none" strike="noStrike">
                        <a:solidFill>
                          <a:srgbClr val="000000"/>
                        </a:solidFill>
                        <a:effectLst/>
                        <a:latin typeface="Calibri" panose="020F0502020204030204" pitchFamily="34" charset="0"/>
                      </a:endParaRPr>
                    </a:p>
                  </a:txBody>
                  <a:tcPr marL="5602" marR="5602" marT="5602" marB="0"/>
                </a:tc>
                <a:tc>
                  <a:txBody>
                    <a:bodyPr/>
                    <a:lstStyle/>
                    <a:p>
                      <a:pPr algn="l" fontAlgn="t"/>
                      <a:r>
                        <a:rPr lang="en-IN" sz="1400" b="1" u="none" strike="noStrike">
                          <a:effectLst/>
                        </a:rPr>
                        <a:t>Margins on Equity trades</a:t>
                      </a:r>
                      <a:endParaRPr lang="en-IN" sz="1400" b="1" i="0" u="none" strike="noStrike">
                        <a:solidFill>
                          <a:srgbClr val="000000"/>
                        </a:solidFill>
                        <a:effectLst/>
                        <a:latin typeface="Calibri" panose="020F0502020204030204" pitchFamily="34" charset="0"/>
                      </a:endParaRPr>
                    </a:p>
                  </a:txBody>
                  <a:tcPr marL="5602" marR="5602" marT="5602" marB="0"/>
                </a:tc>
                <a:tc>
                  <a:txBody>
                    <a:bodyPr/>
                    <a:lstStyle/>
                    <a:p>
                      <a:pPr algn="l" fontAlgn="t"/>
                      <a:r>
                        <a:rPr lang="en-US" sz="1400" u="none" strike="noStrike">
                          <a:effectLst/>
                        </a:rPr>
                        <a:t>No margins will apply on Day T.</a:t>
                      </a:r>
                      <a:br>
                        <a:rPr lang="en-US" sz="1400" u="none" strike="noStrike">
                          <a:effectLst/>
                        </a:rPr>
                      </a:br>
                      <a:br>
                        <a:rPr lang="en-US" sz="1400" u="none" strike="noStrike">
                          <a:effectLst/>
                        </a:rPr>
                      </a:br>
                      <a:r>
                        <a:rPr lang="en-US" sz="1400" u="none" strike="noStrike">
                          <a:effectLst/>
                        </a:rPr>
                        <a:t>Margins apply on T+1 unless early payin is made</a:t>
                      </a:r>
                      <a:endParaRPr lang="en-US" sz="1400" b="0" i="0" u="none" strike="noStrike">
                        <a:solidFill>
                          <a:srgbClr val="000000"/>
                        </a:solidFill>
                        <a:effectLst/>
                        <a:latin typeface="Calibri" panose="020F0502020204030204" pitchFamily="34" charset="0"/>
                      </a:endParaRPr>
                    </a:p>
                  </a:txBody>
                  <a:tcPr marL="5602" marR="5602" marT="5602" marB="0"/>
                </a:tc>
                <a:tc>
                  <a:txBody>
                    <a:bodyPr/>
                    <a:lstStyle/>
                    <a:p>
                      <a:pPr algn="l" fontAlgn="t"/>
                      <a:r>
                        <a:rPr lang="en-US" sz="1400" u="none" strike="noStrike">
                          <a:effectLst/>
                        </a:rPr>
                        <a:t>Upfront margins on Day T will apply to FPIs who are corporate, individuals and family offices.</a:t>
                      </a:r>
                      <a:br>
                        <a:rPr lang="en-US" sz="1400" u="none" strike="noStrike">
                          <a:effectLst/>
                        </a:rPr>
                      </a:br>
                      <a:endParaRPr lang="en-US" sz="1400" u="none" strike="noStrike">
                        <a:effectLst/>
                      </a:endParaRPr>
                    </a:p>
                    <a:p>
                      <a:pPr algn="l" fontAlgn="t"/>
                      <a:r>
                        <a:rPr lang="en-US" sz="1400" u="none" strike="noStrike">
                          <a:effectLst/>
                        </a:rPr>
                        <a:t>All other Category II FPIs are subject to same requirements as Category I FPIs.</a:t>
                      </a:r>
                      <a:endParaRPr lang="en-US" sz="1400" b="0" i="0" u="none" strike="noStrike">
                        <a:solidFill>
                          <a:srgbClr val="000000"/>
                        </a:solidFill>
                        <a:effectLst/>
                        <a:latin typeface="Calibri" panose="020F0502020204030204" pitchFamily="34" charset="0"/>
                      </a:endParaRPr>
                    </a:p>
                  </a:txBody>
                  <a:tcPr marL="5602" marR="5602" marT="5602" marB="0"/>
                </a:tc>
                <a:extLst>
                  <a:ext uri="{0D108BD9-81ED-4DB2-BD59-A6C34878D82A}">
                    <a16:rowId xmlns:a16="http://schemas.microsoft.com/office/drawing/2014/main" val="3264414516"/>
                  </a:ext>
                </a:extLst>
              </a:tr>
              <a:tr h="1040906">
                <a:tc>
                  <a:txBody>
                    <a:bodyPr/>
                    <a:lstStyle/>
                    <a:p>
                      <a:pPr algn="ctr" fontAlgn="t"/>
                      <a:r>
                        <a:rPr lang="en-US" sz="1300" b="1" i="0" u="none" strike="noStrike">
                          <a:solidFill>
                            <a:srgbClr val="000000"/>
                          </a:solidFill>
                          <a:effectLst/>
                          <a:latin typeface="Calibri" panose="020F0502020204030204" pitchFamily="34" charset="0"/>
                        </a:rPr>
                        <a:t>5</a:t>
                      </a:r>
                      <a:endParaRPr lang="en-IN" sz="1300" b="1" i="0" u="none" strike="noStrike">
                        <a:solidFill>
                          <a:srgbClr val="000000"/>
                        </a:solidFill>
                        <a:effectLst/>
                        <a:latin typeface="Calibri" panose="020F0502020204030204" pitchFamily="34" charset="0"/>
                      </a:endParaRPr>
                    </a:p>
                  </a:txBody>
                  <a:tcPr marL="4804" marR="4804" marT="4804" marB="0"/>
                </a:tc>
                <a:tc>
                  <a:txBody>
                    <a:bodyPr/>
                    <a:lstStyle/>
                    <a:p>
                      <a:pPr algn="l" fontAlgn="t"/>
                      <a:r>
                        <a:rPr lang="en-US" sz="1300" b="1" u="none" strike="noStrike">
                          <a:effectLst/>
                        </a:rPr>
                        <a:t>Equity derivatives – Index</a:t>
                      </a:r>
                      <a:br>
                        <a:rPr lang="en-US" sz="1300" b="1" u="none" strike="noStrike">
                          <a:effectLst/>
                        </a:rPr>
                      </a:br>
                      <a:r>
                        <a:rPr lang="en-US" sz="1300" b="1" u="none" strike="noStrike">
                          <a:effectLst/>
                        </a:rPr>
                        <a:t>Futures and Options</a:t>
                      </a:r>
                      <a:endParaRPr lang="en-US" sz="1300" b="1" i="0" u="none" strike="noStrike">
                        <a:solidFill>
                          <a:srgbClr val="000000"/>
                        </a:solidFill>
                        <a:effectLst/>
                        <a:latin typeface="Calibri" panose="020F0502020204030204" pitchFamily="34" charset="0"/>
                      </a:endParaRPr>
                    </a:p>
                  </a:txBody>
                  <a:tcPr marL="4804" marR="4804" marT="4804" marB="0"/>
                </a:tc>
                <a:tc gridSpan="2">
                  <a:txBody>
                    <a:bodyPr/>
                    <a:lstStyle/>
                    <a:p>
                      <a:pPr algn="l" fontAlgn="t"/>
                      <a:r>
                        <a:rPr lang="en-US" sz="1300" b="0" i="0" u="none" strike="noStrike">
                          <a:solidFill>
                            <a:srgbClr val="000000"/>
                          </a:solidFill>
                          <a:effectLst/>
                          <a:latin typeface="Calibri" panose="020F0502020204030204" pitchFamily="34" charset="0"/>
                        </a:rPr>
                        <a:t>Position limits</a:t>
                      </a:r>
                    </a:p>
                    <a:p>
                      <a:pPr algn="l" fontAlgn="t"/>
                      <a:r>
                        <a:rPr lang="en-US" sz="1300" b="0" i="0" u="none" strike="noStrike">
                          <a:solidFill>
                            <a:srgbClr val="000000"/>
                          </a:solidFill>
                          <a:effectLst/>
                          <a:latin typeface="Calibri" panose="020F0502020204030204" pitchFamily="34" charset="0"/>
                        </a:rPr>
                        <a:t>a. Short positions in index derivatives (short futures, short calls and long puts) shall not exceed (in notional value) the Mutual Funds’ / FPIs’ / Trading Members’ (Proprietary) / Clients’ holding of stocks.</a:t>
                      </a:r>
                    </a:p>
                    <a:p>
                      <a:pPr algn="l" fontAlgn="t"/>
                      <a:r>
                        <a:rPr lang="en-US" sz="1300" b="0" i="0" u="none" strike="noStrike">
                          <a:solidFill>
                            <a:srgbClr val="000000"/>
                          </a:solidFill>
                          <a:effectLst/>
                          <a:latin typeface="Calibri" panose="020F0502020204030204" pitchFamily="34" charset="0"/>
                        </a:rPr>
                        <a:t>b. Long positions in index derivatives (long futures, long calls and short puts) shall not exceed (in notional value) the Mutual Funds’ / FPIs’ holding of cash, government securities, T-Bills and similar instrument.</a:t>
                      </a:r>
                    </a:p>
                    <a:p>
                      <a:pPr algn="l" fontAlgn="t"/>
                      <a:endParaRPr lang="en-US" sz="1300" b="0" i="0" u="none" strike="noStrike">
                        <a:solidFill>
                          <a:srgbClr val="000000"/>
                        </a:solidFill>
                        <a:effectLst/>
                        <a:latin typeface="Calibri" panose="020F0502020204030204" pitchFamily="34" charset="0"/>
                      </a:endParaRPr>
                    </a:p>
                    <a:p>
                      <a:pPr algn="l" fontAlgn="t"/>
                      <a:r>
                        <a:rPr lang="en-US" sz="1300" b="0" i="0" u="none" strike="noStrike">
                          <a:solidFill>
                            <a:srgbClr val="000000"/>
                          </a:solidFill>
                          <a:effectLst/>
                          <a:latin typeface="Calibri" panose="020F0502020204030204" pitchFamily="34" charset="0"/>
                        </a:rPr>
                        <a:t>Further to above, additional position limits mentioned hereunder shall be available to Trading Members (Proprietary) / FPIs / Mutual Funds / Clients:</a:t>
                      </a:r>
                    </a:p>
                    <a:p>
                      <a:pPr algn="l" fontAlgn="t"/>
                      <a:r>
                        <a:rPr lang="en-US" sz="1300" b="0" i="0" u="none" strike="noStrike">
                          <a:solidFill>
                            <a:srgbClr val="000000"/>
                          </a:solidFill>
                          <a:effectLst/>
                          <a:latin typeface="Calibri" panose="020F0502020204030204" pitchFamily="34" charset="0"/>
                        </a:rPr>
                        <a:t>a. Equity Index Futures Contracts: Rs. 500 Crores.</a:t>
                      </a:r>
                    </a:p>
                    <a:p>
                      <a:pPr algn="l" fontAlgn="t"/>
                      <a:r>
                        <a:rPr lang="en-US" sz="1300" b="0" i="0" u="none" strike="noStrike">
                          <a:solidFill>
                            <a:srgbClr val="000000"/>
                          </a:solidFill>
                          <a:effectLst/>
                          <a:latin typeface="Calibri" panose="020F0502020204030204" pitchFamily="34" charset="0"/>
                        </a:rPr>
                        <a:t>b. Equity Index Options Contracts: Rs. 500 Crores.</a:t>
                      </a:r>
                    </a:p>
                  </a:txBody>
                  <a:tcPr marL="4804" marR="4804" marT="4804" marB="0"/>
                </a:tc>
                <a:tc hMerge="1">
                  <a:txBody>
                    <a:bodyPr/>
                    <a:lstStyle/>
                    <a:p>
                      <a:pPr algn="l" fontAlgn="t"/>
                      <a:endParaRPr lang="en-US" sz="1300" b="0" i="0" u="none" strike="noStrike">
                        <a:solidFill>
                          <a:srgbClr val="000000"/>
                        </a:solidFill>
                        <a:effectLst/>
                        <a:latin typeface="Calibri" panose="020F0502020204030204" pitchFamily="34" charset="0"/>
                      </a:endParaRPr>
                    </a:p>
                  </a:txBody>
                  <a:tcPr marL="4804" marR="4804" marT="4804" marB="0"/>
                </a:tc>
                <a:extLst>
                  <a:ext uri="{0D108BD9-81ED-4DB2-BD59-A6C34878D82A}">
                    <a16:rowId xmlns:a16="http://schemas.microsoft.com/office/drawing/2014/main" val="3139927711"/>
                  </a:ext>
                </a:extLst>
              </a:tr>
            </a:tbl>
          </a:graphicData>
        </a:graphic>
      </p:graphicFrame>
      <p:sp>
        <p:nvSpPr>
          <p:cNvPr id="6" name="Rechteck 24">
            <a:extLst>
              <a:ext uri="{FF2B5EF4-FFF2-40B4-BE49-F238E27FC236}">
                <a16:creationId xmlns:a16="http://schemas.microsoft.com/office/drawing/2014/main" id="{89F3CABD-479F-4527-811F-CC49A910D116}"/>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phic 24" descr="Decision chart with solid fill">
            <a:extLst>
              <a:ext uri="{FF2B5EF4-FFF2-40B4-BE49-F238E27FC236}">
                <a16:creationId xmlns:a16="http://schemas.microsoft.com/office/drawing/2014/main" id="{8CA0BC38-C088-4FC2-B36A-2866D02213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365" y="2070061"/>
            <a:ext cx="1639909" cy="1639909"/>
          </a:xfrm>
          <a:prstGeom prst="rect">
            <a:avLst/>
          </a:prstGeom>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3F49AF67-E601-4846-A3E5-E7263F1F5ACD}"/>
              </a:ext>
            </a:extLst>
          </p:cNvPr>
          <p:cNvSpPr txBox="1"/>
          <p:nvPr/>
        </p:nvSpPr>
        <p:spPr>
          <a:xfrm>
            <a:off x="-19201" y="3678370"/>
            <a:ext cx="2028516" cy="400110"/>
          </a:xfrm>
          <a:prstGeom prst="rect">
            <a:avLst/>
          </a:prstGeom>
        </p:spPr>
        <p:txBody>
          <a:bodyPr vert="horz" wrap="square" lIns="91440" tIns="45720" rIns="91440" bIns="45720" rtlCol="0" anchor="ctr">
            <a:spAutoFit/>
          </a:bodyPr>
          <a:lstStyle>
            <a:defPPr>
              <a:defRPr lang="en-US"/>
            </a:defPPr>
            <a:lvl1pPr algn="ctr" defTabSz="914400">
              <a:lnSpc>
                <a:spcPct val="90000"/>
              </a:lnSpc>
              <a:spcBef>
                <a:spcPct val="0"/>
              </a:spcBef>
              <a:buNone/>
              <a:defRPr sz="2200" b="1">
                <a:solidFill>
                  <a:srgbClr val="506554"/>
                </a:solidFill>
                <a:latin typeface="Source Sans Pro" panose="020B0503030403020204" pitchFamily="34" charset="0"/>
                <a:ea typeface="+mj-ea"/>
                <a:cs typeface="+mj-cs"/>
              </a:defRPr>
            </a:lvl1pPr>
          </a:lstStyle>
          <a:p>
            <a:r>
              <a:rPr lang="en-IN"/>
              <a:t>Categorisation</a:t>
            </a:r>
          </a:p>
        </p:txBody>
      </p:sp>
      <p:pic>
        <p:nvPicPr>
          <p:cNvPr id="8" name="Graphic 7">
            <a:extLst>
              <a:ext uri="{FF2B5EF4-FFF2-40B4-BE49-F238E27FC236}">
                <a16:creationId xmlns:a16="http://schemas.microsoft.com/office/drawing/2014/main" id="{52998364-5C9F-47FF-89EA-B1313E5DCD89}"/>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035080D5-0642-4AB8-8B9E-BEF3CDA0A2A1}" type="slidenum">
              <a:rPr lang="en-US" smtClean="0"/>
              <a:pPr defTabSz="914400">
                <a:spcAft>
                  <a:spcPts val="600"/>
                </a:spcAft>
              </a:pPr>
              <a:t>16</a:t>
            </a:fld>
            <a:endParaRPr lang="en-US"/>
          </a:p>
        </p:txBody>
      </p:sp>
    </p:spTree>
    <p:extLst>
      <p:ext uri="{BB962C8B-B14F-4D97-AF65-F5344CB8AC3E}">
        <p14:creationId xmlns:p14="http://schemas.microsoft.com/office/powerpoint/2010/main" val="3453492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AD35B4B-5187-4E53-8B6E-9947BB231214}"/>
              </a:ext>
            </a:extLst>
          </p:cNvPr>
          <p:cNvGraphicFramePr>
            <a:graphicFrameLocks noGrp="1"/>
          </p:cNvGraphicFramePr>
          <p:nvPr>
            <p:extLst>
              <p:ext uri="{D42A27DB-BD31-4B8C-83A1-F6EECF244321}">
                <p14:modId xmlns:p14="http://schemas.microsoft.com/office/powerpoint/2010/main" val="2043812461"/>
              </p:ext>
            </p:extLst>
          </p:nvPr>
        </p:nvGraphicFramePr>
        <p:xfrm>
          <a:off x="2198335" y="325280"/>
          <a:ext cx="9762041" cy="5760831"/>
        </p:xfrm>
        <a:graphic>
          <a:graphicData uri="http://schemas.openxmlformats.org/drawingml/2006/table">
            <a:tbl>
              <a:tblPr firstRow="1" bandRow="1">
                <a:tableStyleId>{10A1B5D5-9B99-4C35-A422-299274C87663}</a:tableStyleId>
              </a:tblPr>
              <a:tblGrid>
                <a:gridCol w="423393">
                  <a:extLst>
                    <a:ext uri="{9D8B030D-6E8A-4147-A177-3AD203B41FA5}">
                      <a16:colId xmlns:a16="http://schemas.microsoft.com/office/drawing/2014/main" val="581461000"/>
                    </a:ext>
                  </a:extLst>
                </a:gridCol>
                <a:gridCol w="1509178">
                  <a:extLst>
                    <a:ext uri="{9D8B030D-6E8A-4147-A177-3AD203B41FA5}">
                      <a16:colId xmlns:a16="http://schemas.microsoft.com/office/drawing/2014/main" val="2169798869"/>
                    </a:ext>
                  </a:extLst>
                </a:gridCol>
                <a:gridCol w="3214254">
                  <a:extLst>
                    <a:ext uri="{9D8B030D-6E8A-4147-A177-3AD203B41FA5}">
                      <a16:colId xmlns:a16="http://schemas.microsoft.com/office/drawing/2014/main" val="2001524225"/>
                    </a:ext>
                  </a:extLst>
                </a:gridCol>
                <a:gridCol w="4615216">
                  <a:extLst>
                    <a:ext uri="{9D8B030D-6E8A-4147-A177-3AD203B41FA5}">
                      <a16:colId xmlns:a16="http://schemas.microsoft.com/office/drawing/2014/main" val="278551424"/>
                    </a:ext>
                  </a:extLst>
                </a:gridCol>
              </a:tblGrid>
              <a:tr h="391430">
                <a:tc>
                  <a:txBody>
                    <a:bodyPr/>
                    <a:lstStyle/>
                    <a:p>
                      <a:pPr algn="l" fontAlgn="t"/>
                      <a:r>
                        <a:rPr lang="en-IN" sz="1300" b="1" u="none" strike="noStrike">
                          <a:solidFill>
                            <a:schemeClr val="bg1"/>
                          </a:solidFill>
                          <a:effectLst/>
                        </a:rPr>
                        <a:t>Sr. No</a:t>
                      </a:r>
                      <a:endParaRPr lang="en-IN" sz="1300" b="1" i="0" u="none" strike="noStrike">
                        <a:solidFill>
                          <a:schemeClr val="bg1"/>
                        </a:solidFill>
                        <a:effectLst/>
                        <a:latin typeface="Calibri" panose="020F0502020204030204" pitchFamily="34" charset="0"/>
                      </a:endParaRPr>
                    </a:p>
                  </a:txBody>
                  <a:tcPr marL="4804" marR="4804" marT="4804" marB="0"/>
                </a:tc>
                <a:tc>
                  <a:txBody>
                    <a:bodyPr/>
                    <a:lstStyle/>
                    <a:p>
                      <a:pPr algn="l" fontAlgn="t"/>
                      <a:r>
                        <a:rPr lang="en-IN" sz="1300" b="1" u="none" strike="noStrike">
                          <a:solidFill>
                            <a:schemeClr val="bg1"/>
                          </a:solidFill>
                          <a:effectLst/>
                        </a:rPr>
                        <a:t>Details</a:t>
                      </a:r>
                      <a:endParaRPr lang="en-IN" sz="1300" b="1" i="0" u="none" strike="noStrike">
                        <a:solidFill>
                          <a:schemeClr val="bg1"/>
                        </a:solidFill>
                        <a:effectLst/>
                        <a:latin typeface="Calibri" panose="020F0502020204030204" pitchFamily="34" charset="0"/>
                      </a:endParaRPr>
                    </a:p>
                  </a:txBody>
                  <a:tcPr marL="4804" marR="4804" marT="4804" marB="0"/>
                </a:tc>
                <a:tc>
                  <a:txBody>
                    <a:bodyPr/>
                    <a:lstStyle/>
                    <a:p>
                      <a:pPr algn="l" fontAlgn="t"/>
                      <a:r>
                        <a:rPr lang="en-IN" sz="1300" b="1" u="none" strike="noStrike">
                          <a:solidFill>
                            <a:schemeClr val="bg1"/>
                          </a:solidFill>
                          <a:effectLst/>
                        </a:rPr>
                        <a:t>Category I</a:t>
                      </a:r>
                      <a:endParaRPr lang="en-IN" sz="1300" b="1" i="0" u="none" strike="noStrike">
                        <a:solidFill>
                          <a:schemeClr val="bg1"/>
                        </a:solidFill>
                        <a:effectLst/>
                        <a:latin typeface="Calibri" panose="020F0502020204030204" pitchFamily="34" charset="0"/>
                      </a:endParaRPr>
                    </a:p>
                  </a:txBody>
                  <a:tcPr marL="4804" marR="4804" marT="4804" marB="0"/>
                </a:tc>
                <a:tc>
                  <a:txBody>
                    <a:bodyPr/>
                    <a:lstStyle/>
                    <a:p>
                      <a:pPr algn="l" fontAlgn="t"/>
                      <a:r>
                        <a:rPr lang="en-IN" sz="1300" b="1" u="none" strike="noStrike">
                          <a:solidFill>
                            <a:schemeClr val="bg1"/>
                          </a:solidFill>
                          <a:effectLst/>
                        </a:rPr>
                        <a:t>Category II</a:t>
                      </a:r>
                      <a:endParaRPr lang="en-IN" sz="1300" b="1" i="0" u="none" strike="noStrike">
                        <a:solidFill>
                          <a:schemeClr val="bg1"/>
                        </a:solidFill>
                        <a:effectLst/>
                        <a:latin typeface="Calibri" panose="020F0502020204030204" pitchFamily="34" charset="0"/>
                      </a:endParaRPr>
                    </a:p>
                  </a:txBody>
                  <a:tcPr marL="4804" marR="4804" marT="4804" marB="0"/>
                </a:tc>
                <a:extLst>
                  <a:ext uri="{0D108BD9-81ED-4DB2-BD59-A6C34878D82A}">
                    <a16:rowId xmlns:a16="http://schemas.microsoft.com/office/drawing/2014/main" val="4028924715"/>
                  </a:ext>
                </a:extLst>
              </a:tr>
              <a:tr h="923885">
                <a:tc>
                  <a:txBody>
                    <a:bodyPr/>
                    <a:lstStyle/>
                    <a:p>
                      <a:pPr algn="ctr" fontAlgn="t"/>
                      <a:r>
                        <a:rPr lang="en-US" sz="1300" b="1" i="0" u="none" strike="noStrike">
                          <a:solidFill>
                            <a:srgbClr val="000000"/>
                          </a:solidFill>
                          <a:effectLst/>
                          <a:latin typeface="Calibri" panose="020F0502020204030204" pitchFamily="34" charset="0"/>
                        </a:rPr>
                        <a:t>6</a:t>
                      </a:r>
                      <a:endParaRPr lang="en-IN" sz="1300" b="1" i="0" u="none" strike="noStrike">
                        <a:solidFill>
                          <a:srgbClr val="000000"/>
                        </a:solidFill>
                        <a:effectLst/>
                        <a:latin typeface="Calibri" panose="020F0502020204030204" pitchFamily="34" charset="0"/>
                      </a:endParaRPr>
                    </a:p>
                  </a:txBody>
                  <a:tcPr marL="4804" marR="4804" marT="4804" marB="0"/>
                </a:tc>
                <a:tc>
                  <a:txBody>
                    <a:bodyPr/>
                    <a:lstStyle/>
                    <a:p>
                      <a:pPr algn="l" fontAlgn="t"/>
                      <a:r>
                        <a:rPr lang="en-US" sz="1300" b="1" u="none" strike="noStrike">
                          <a:effectLst/>
                        </a:rPr>
                        <a:t>Equity derivatives –</a:t>
                      </a:r>
                      <a:br>
                        <a:rPr lang="en-US" sz="1300" b="1" u="none" strike="noStrike">
                          <a:effectLst/>
                        </a:rPr>
                      </a:br>
                      <a:r>
                        <a:rPr lang="en-US" sz="1300" b="1" u="none" strike="noStrike">
                          <a:effectLst/>
                        </a:rPr>
                        <a:t>Individual securities (Single Stock)</a:t>
                      </a:r>
                      <a:endParaRPr lang="en-US" sz="1300" b="1" i="0" u="none" strike="noStrike">
                        <a:solidFill>
                          <a:srgbClr val="000000"/>
                        </a:solidFill>
                        <a:effectLst/>
                        <a:latin typeface="Calibri" panose="020F0502020204030204" pitchFamily="34" charset="0"/>
                      </a:endParaRPr>
                    </a:p>
                  </a:txBody>
                  <a:tcPr marL="4804" marR="4804" marT="4804" marB="0"/>
                </a:tc>
                <a:tc>
                  <a:txBody>
                    <a:bodyPr/>
                    <a:lstStyle/>
                    <a:p>
                      <a:pPr algn="l" fontAlgn="t"/>
                      <a:r>
                        <a:rPr lang="en-US" sz="1300" u="none" strike="noStrike">
                          <a:effectLst/>
                        </a:rPr>
                        <a:t>Position limits </a:t>
                      </a:r>
                    </a:p>
                    <a:p>
                      <a:pPr algn="l" fontAlgn="t"/>
                      <a:r>
                        <a:rPr lang="en-US" sz="1300" u="none" strike="noStrike">
                          <a:effectLst/>
                        </a:rPr>
                        <a:t>– 20% of the applicable market wide position limit.</a:t>
                      </a:r>
                      <a:endParaRPr lang="en-US" sz="1300" b="0" i="0" u="none" strike="noStrike">
                        <a:solidFill>
                          <a:srgbClr val="000000"/>
                        </a:solidFill>
                        <a:effectLst/>
                        <a:latin typeface="Calibri" panose="020F0502020204030204" pitchFamily="34" charset="0"/>
                      </a:endParaRPr>
                    </a:p>
                  </a:txBody>
                  <a:tcPr marL="4804" marR="4804" marT="4804" marB="0"/>
                </a:tc>
                <a:tc>
                  <a:txBody>
                    <a:bodyPr/>
                    <a:lstStyle/>
                    <a:p>
                      <a:pPr algn="l" fontAlgn="t"/>
                      <a:r>
                        <a:rPr lang="en-US" sz="1300" u="none" strike="noStrike">
                          <a:effectLst/>
                        </a:rPr>
                        <a:t>Position limits </a:t>
                      </a:r>
                    </a:p>
                    <a:p>
                      <a:pPr algn="l" fontAlgn="t"/>
                      <a:r>
                        <a:rPr lang="en-US" sz="1300"/>
                        <a:t>(a) Position limits available to Category II FPIs (other than FPIs in sub-category individuals, family offices, corporates) shall have 10% of MWPL.</a:t>
                      </a:r>
                    </a:p>
                    <a:p>
                      <a:pPr algn="l" fontAlgn="t"/>
                      <a:r>
                        <a:rPr lang="en-US" sz="1300"/>
                        <a:t>(b) Position limits for individuals, family offices, and corporates shall be 5% of MWPL. </a:t>
                      </a:r>
                      <a:endParaRPr lang="en-US" sz="1300" b="0" i="0" u="none" strike="noStrike">
                        <a:solidFill>
                          <a:srgbClr val="000000"/>
                        </a:solidFill>
                        <a:effectLst/>
                        <a:latin typeface="Calibri" panose="020F0502020204030204" pitchFamily="34" charset="0"/>
                      </a:endParaRPr>
                    </a:p>
                  </a:txBody>
                  <a:tcPr marL="4804" marR="4804" marT="4804" marB="0"/>
                </a:tc>
                <a:extLst>
                  <a:ext uri="{0D108BD9-81ED-4DB2-BD59-A6C34878D82A}">
                    <a16:rowId xmlns:a16="http://schemas.microsoft.com/office/drawing/2014/main" val="3615250923"/>
                  </a:ext>
                </a:extLst>
              </a:tr>
              <a:tr h="391430">
                <a:tc>
                  <a:txBody>
                    <a:bodyPr/>
                    <a:lstStyle/>
                    <a:p>
                      <a:pPr algn="ctr" fontAlgn="t"/>
                      <a:r>
                        <a:rPr lang="en-US" sz="1300" b="1" i="0" u="none" strike="noStrike">
                          <a:solidFill>
                            <a:srgbClr val="000000"/>
                          </a:solidFill>
                          <a:effectLst/>
                          <a:latin typeface="Calibri" panose="020F0502020204030204" pitchFamily="34" charset="0"/>
                        </a:rPr>
                        <a:t>7</a:t>
                      </a:r>
                      <a:endParaRPr lang="en-IN" sz="1300" b="1" i="0" u="none" strike="noStrike">
                        <a:solidFill>
                          <a:srgbClr val="000000"/>
                        </a:solidFill>
                        <a:effectLst/>
                        <a:latin typeface="Calibri" panose="020F0502020204030204" pitchFamily="34" charset="0"/>
                      </a:endParaRPr>
                    </a:p>
                  </a:txBody>
                  <a:tcPr marL="4804" marR="4804" marT="4804" marB="0"/>
                </a:tc>
                <a:tc>
                  <a:txBody>
                    <a:bodyPr/>
                    <a:lstStyle/>
                    <a:p>
                      <a:pPr algn="l" fontAlgn="t"/>
                      <a:r>
                        <a:rPr lang="en-IN" sz="1300" b="1" u="none" strike="noStrike">
                          <a:effectLst/>
                        </a:rPr>
                        <a:t>Trading through brokers</a:t>
                      </a:r>
                      <a:endParaRPr lang="en-IN" sz="1300" b="1" i="0" u="none" strike="noStrike">
                        <a:solidFill>
                          <a:srgbClr val="000000"/>
                        </a:solidFill>
                        <a:effectLst/>
                        <a:latin typeface="Calibri" panose="020F0502020204030204" pitchFamily="34" charset="0"/>
                      </a:endParaRPr>
                    </a:p>
                  </a:txBody>
                  <a:tcPr marL="4804" marR="4804" marT="4804" marB="0"/>
                </a:tc>
                <a:tc>
                  <a:txBody>
                    <a:bodyPr/>
                    <a:lstStyle/>
                    <a:p>
                      <a:pPr algn="l" fontAlgn="t"/>
                      <a:r>
                        <a:rPr lang="en-US" sz="1300" u="none" strike="noStrike">
                          <a:effectLst/>
                        </a:rPr>
                        <a:t>Transactions in Corporate Bond Market permitted without broker</a:t>
                      </a:r>
                      <a:endParaRPr lang="en-US" sz="1300" b="0" i="0" u="none" strike="noStrike">
                        <a:solidFill>
                          <a:srgbClr val="000000"/>
                        </a:solidFill>
                        <a:effectLst/>
                        <a:latin typeface="Calibri" panose="020F0502020204030204" pitchFamily="34" charset="0"/>
                      </a:endParaRPr>
                    </a:p>
                  </a:txBody>
                  <a:tcPr marL="4804" marR="4804" marT="4804" marB="0"/>
                </a:tc>
                <a:tc>
                  <a:txBody>
                    <a:bodyPr/>
                    <a:lstStyle/>
                    <a:p>
                      <a:pPr marL="0" indent="0" algn="l" fontAlgn="t">
                        <a:buNone/>
                      </a:pPr>
                      <a:r>
                        <a:rPr lang="en-US" sz="1300" u="none" strike="noStrike">
                          <a:effectLst/>
                        </a:rPr>
                        <a:t>(a) Transactions in Corporate Bond Market permitted without broker to Cat II FPIs (other than FPIs in </a:t>
                      </a:r>
                      <a:r>
                        <a:rPr lang="en-US" sz="1300"/>
                        <a:t>sub-category individuals, family offices, corporates)</a:t>
                      </a:r>
                    </a:p>
                    <a:p>
                      <a:pPr algn="l" fontAlgn="t"/>
                      <a:r>
                        <a:rPr lang="en-US" sz="1300" u="none" strike="noStrike">
                          <a:effectLst/>
                        </a:rPr>
                        <a:t>(b) Transactions in Corporate Bond Market permitted only through broker for </a:t>
                      </a:r>
                      <a:r>
                        <a:rPr lang="en-US" sz="1300"/>
                        <a:t>individuals, family offices, and corporates</a:t>
                      </a:r>
                      <a:endParaRPr lang="en-US" sz="1300" b="0" i="0" u="none" strike="noStrike">
                        <a:solidFill>
                          <a:srgbClr val="000000"/>
                        </a:solidFill>
                        <a:effectLst/>
                        <a:latin typeface="Calibri" panose="020F0502020204030204" pitchFamily="34" charset="0"/>
                      </a:endParaRPr>
                    </a:p>
                  </a:txBody>
                  <a:tcPr marL="4804" marR="4804" marT="4804" marB="0"/>
                </a:tc>
                <a:extLst>
                  <a:ext uri="{0D108BD9-81ED-4DB2-BD59-A6C34878D82A}">
                    <a16:rowId xmlns:a16="http://schemas.microsoft.com/office/drawing/2014/main" val="3492401291"/>
                  </a:ext>
                </a:extLst>
              </a:tr>
              <a:tr h="1392589">
                <a:tc>
                  <a:txBody>
                    <a:bodyPr/>
                    <a:lstStyle/>
                    <a:p>
                      <a:pPr algn="ctr" fontAlgn="t"/>
                      <a:r>
                        <a:rPr lang="en-US" sz="1300" b="1" i="0" u="none" strike="noStrike">
                          <a:solidFill>
                            <a:srgbClr val="000000"/>
                          </a:solidFill>
                          <a:effectLst/>
                          <a:latin typeface="Calibri" panose="020F0502020204030204" pitchFamily="34" charset="0"/>
                        </a:rPr>
                        <a:t>8</a:t>
                      </a:r>
                      <a:endParaRPr lang="en-IN" sz="1300" b="1" i="0" u="none" strike="noStrike">
                        <a:solidFill>
                          <a:srgbClr val="000000"/>
                        </a:solidFill>
                        <a:effectLst/>
                        <a:latin typeface="Calibri" panose="020F0502020204030204" pitchFamily="34" charset="0"/>
                      </a:endParaRPr>
                    </a:p>
                  </a:txBody>
                  <a:tcPr marL="4992" marR="4992" marT="4992" marB="0"/>
                </a:tc>
                <a:tc>
                  <a:txBody>
                    <a:bodyPr/>
                    <a:lstStyle/>
                    <a:p>
                      <a:pPr algn="l" fontAlgn="t"/>
                      <a:r>
                        <a:rPr lang="en-US" sz="1300" b="1" u="none" strike="noStrike">
                          <a:effectLst/>
                        </a:rPr>
                        <a:t>Issue of Offshore derivative</a:t>
                      </a:r>
                      <a:br>
                        <a:rPr lang="en-US" sz="1300" b="1" u="none" strike="noStrike">
                          <a:effectLst/>
                        </a:rPr>
                      </a:br>
                      <a:r>
                        <a:rPr lang="en-US" sz="1300" b="1" u="none" strike="noStrike">
                          <a:effectLst/>
                        </a:rPr>
                        <a:t>instruments (ODIs)</a:t>
                      </a:r>
                      <a:endParaRPr lang="en-US" sz="1300" b="1" i="0" u="none" strike="noStrike">
                        <a:solidFill>
                          <a:srgbClr val="000000"/>
                        </a:solidFill>
                        <a:effectLst/>
                        <a:latin typeface="Calibri" panose="020F0502020204030204" pitchFamily="34" charset="0"/>
                      </a:endParaRPr>
                    </a:p>
                  </a:txBody>
                  <a:tcPr marL="4992" marR="4992" marT="4992" marB="0"/>
                </a:tc>
                <a:tc>
                  <a:txBody>
                    <a:bodyPr/>
                    <a:lstStyle/>
                    <a:p>
                      <a:pPr algn="l" fontAlgn="t"/>
                      <a:r>
                        <a:rPr lang="en-US" sz="1300" u="none" strike="noStrike">
                          <a:effectLst/>
                        </a:rPr>
                        <a:t>FPIs have been prohibited from issuing ODIs except through a separate </a:t>
                      </a:r>
                      <a:r>
                        <a:rPr lang="en-US" sz="1300"/>
                        <a:t>FPI registration of an ODI issuing FPI under Category I,</a:t>
                      </a:r>
                      <a:r>
                        <a:rPr lang="en-US" sz="1300" u="none" strike="noStrike">
                          <a:effectLst/>
                        </a:rPr>
                        <a:t> with derivative as underlying except those derivative positions that are taken on stock exchanges for hedging the equity shares held by it, on a one-to-one basis.</a:t>
                      </a:r>
                      <a:endParaRPr lang="en-US" sz="1300" b="0" i="0" u="none" strike="noStrike">
                        <a:solidFill>
                          <a:srgbClr val="000000"/>
                        </a:solidFill>
                        <a:effectLst/>
                        <a:latin typeface="Calibri" panose="020F0502020204030204" pitchFamily="34" charset="0"/>
                      </a:endParaRPr>
                    </a:p>
                  </a:txBody>
                  <a:tcPr marL="4992" marR="4992" marT="4992" marB="0"/>
                </a:tc>
                <a:tc>
                  <a:txBody>
                    <a:bodyPr/>
                    <a:lstStyle/>
                    <a:p>
                      <a:pPr algn="ctr" fontAlgn="t"/>
                      <a:endParaRPr lang="en-US" sz="1300" u="none" strike="noStrike">
                        <a:effectLst/>
                      </a:endParaRPr>
                    </a:p>
                    <a:p>
                      <a:pPr algn="ctr" fontAlgn="t"/>
                      <a:endParaRPr lang="en-US" sz="1300" u="none" strike="noStrike">
                        <a:effectLst/>
                      </a:endParaRPr>
                    </a:p>
                    <a:p>
                      <a:pPr algn="ctr" fontAlgn="t"/>
                      <a:endParaRPr lang="en-US" sz="1300" u="none" strike="noStrike">
                        <a:effectLst/>
                      </a:endParaRPr>
                    </a:p>
                    <a:p>
                      <a:pPr algn="ctr" fontAlgn="t"/>
                      <a:r>
                        <a:rPr lang="en-US" sz="1300" u="none" strike="noStrike">
                          <a:effectLst/>
                        </a:rPr>
                        <a:t>Prohibited</a:t>
                      </a:r>
                      <a:br>
                        <a:rPr lang="en-US" sz="1300" u="none" strike="noStrike">
                          <a:effectLst/>
                        </a:rPr>
                      </a:br>
                      <a:endParaRPr lang="en-US" sz="1300" b="0" i="0" u="none" strike="noStrike">
                        <a:solidFill>
                          <a:srgbClr val="000000"/>
                        </a:solidFill>
                        <a:effectLst/>
                        <a:latin typeface="Calibri" panose="020F0502020204030204" pitchFamily="34" charset="0"/>
                      </a:endParaRPr>
                    </a:p>
                  </a:txBody>
                  <a:tcPr marL="4992" marR="4992" marT="4992" marB="0"/>
                </a:tc>
                <a:extLst>
                  <a:ext uri="{0D108BD9-81ED-4DB2-BD59-A6C34878D82A}">
                    <a16:rowId xmlns:a16="http://schemas.microsoft.com/office/drawing/2014/main" val="3978307015"/>
                  </a:ext>
                </a:extLst>
              </a:tr>
              <a:tr h="1392589">
                <a:tc>
                  <a:txBody>
                    <a:bodyPr/>
                    <a:lstStyle/>
                    <a:p>
                      <a:pPr algn="ctr" fontAlgn="t"/>
                      <a:r>
                        <a:rPr lang="en-US" sz="1300" b="1" i="0" u="none" strike="noStrike">
                          <a:solidFill>
                            <a:srgbClr val="000000"/>
                          </a:solidFill>
                          <a:effectLst/>
                          <a:latin typeface="Calibri" panose="020F0502020204030204" pitchFamily="34" charset="0"/>
                        </a:rPr>
                        <a:t>9</a:t>
                      </a:r>
                      <a:endParaRPr lang="en-IN" sz="1300" b="1" i="0" u="none" strike="noStrike">
                        <a:solidFill>
                          <a:srgbClr val="000000"/>
                        </a:solidFill>
                        <a:effectLst/>
                        <a:latin typeface="Calibri" panose="020F0502020204030204" pitchFamily="34" charset="0"/>
                      </a:endParaRPr>
                    </a:p>
                  </a:txBody>
                  <a:tcPr marL="4804" marR="4804" marT="4804" marB="0"/>
                </a:tc>
                <a:tc>
                  <a:txBody>
                    <a:bodyPr/>
                    <a:lstStyle/>
                    <a:p>
                      <a:pPr algn="l" fontAlgn="t"/>
                      <a:r>
                        <a:rPr lang="en-IN" sz="1300" b="1" u="none" strike="noStrike">
                          <a:effectLst/>
                        </a:rPr>
                        <a:t>Interest Rate </a:t>
                      </a:r>
                    </a:p>
                    <a:p>
                      <a:pPr algn="l" fontAlgn="t"/>
                      <a:r>
                        <a:rPr lang="en-IN" sz="1300" b="1" u="none" strike="noStrike">
                          <a:effectLst/>
                        </a:rPr>
                        <a:t>Futures (Government)</a:t>
                      </a:r>
                      <a:endParaRPr lang="en-IN" sz="1300" b="1" i="0" u="none" strike="noStrike">
                        <a:solidFill>
                          <a:srgbClr val="000000"/>
                        </a:solidFill>
                        <a:effectLst/>
                        <a:latin typeface="Calibri" panose="020F0502020204030204" pitchFamily="34" charset="0"/>
                      </a:endParaRPr>
                    </a:p>
                  </a:txBody>
                  <a:tcPr marL="4804" marR="4804" marT="4804" marB="0"/>
                </a:tc>
                <a:tc>
                  <a:txBody>
                    <a:bodyPr/>
                    <a:lstStyle/>
                    <a:p>
                      <a:pPr algn="l" fontAlgn="t"/>
                      <a:r>
                        <a:rPr lang="en-US" sz="1300"/>
                        <a:t>Trading member level Position limits </a:t>
                      </a:r>
                    </a:p>
                    <a:p>
                      <a:pPr marL="285750" indent="-285750" algn="l" fontAlgn="t">
                        <a:buFont typeface="Arial" panose="020B0604020202020204" pitchFamily="34" charset="0"/>
                        <a:buChar char="•"/>
                      </a:pPr>
                      <a:r>
                        <a:rPr lang="en-US" sz="1300"/>
                        <a:t>8-11 years maturity bucket — Higher of : 10% of Open Interest or INR 12 billion </a:t>
                      </a:r>
                    </a:p>
                    <a:p>
                      <a:pPr marL="285750" indent="-285750" algn="l" fontAlgn="t">
                        <a:buFont typeface="Arial" panose="020B0604020202020204" pitchFamily="34" charset="0"/>
                        <a:buChar char="•"/>
                      </a:pPr>
                      <a:r>
                        <a:rPr lang="en-US" sz="1300"/>
                        <a:t>4-8 and 11-15 year maturity bucket — Higher of : 10% of Open Interest or INR 6 billion</a:t>
                      </a:r>
                      <a:endParaRPr lang="en-US" sz="1300" u="none" strike="noStrike" kern="1200">
                        <a:solidFill>
                          <a:schemeClr val="tx1"/>
                        </a:solidFill>
                        <a:effectLst/>
                        <a:latin typeface="+mn-lt"/>
                        <a:ea typeface="+mn-ea"/>
                        <a:cs typeface="+mn-cs"/>
                      </a:endParaRPr>
                    </a:p>
                  </a:txBody>
                  <a:tcPr marL="4804" marR="4804" marT="4804" marB="0"/>
                </a:tc>
                <a:tc>
                  <a:txBody>
                    <a:bodyPr/>
                    <a:lstStyle/>
                    <a:p>
                      <a:pPr algn="l" fontAlgn="t"/>
                      <a:r>
                        <a:rPr lang="en-US" sz="1300" b="1"/>
                        <a:t>For entities other than individuals, family offices &amp; corporates</a:t>
                      </a:r>
                      <a:r>
                        <a:rPr lang="en-US" sz="1300" u="none" strike="noStrike">
                          <a:effectLst/>
                        </a:rPr>
                        <a:t>: </a:t>
                      </a:r>
                      <a:r>
                        <a:rPr lang="en-US" sz="1300"/>
                        <a:t>Same a FPI Cat 1</a:t>
                      </a:r>
                      <a:br>
                        <a:rPr lang="en-US" sz="1300"/>
                      </a:br>
                      <a:endParaRPr lang="en-US" sz="1300" u="none" strike="noStrike">
                        <a:effectLst/>
                      </a:endParaRPr>
                    </a:p>
                    <a:p>
                      <a:pPr algn="l" fontAlgn="t"/>
                      <a:r>
                        <a:rPr lang="en-US" sz="1300" b="1"/>
                        <a:t>For individuals, family offices &amp; corporates: </a:t>
                      </a:r>
                      <a:r>
                        <a:rPr lang="en-US" sz="1300"/>
                        <a:t>Client level position limits </a:t>
                      </a:r>
                    </a:p>
                    <a:p>
                      <a:pPr marL="285750" indent="-285750" algn="l" fontAlgn="t">
                        <a:buFont typeface="Arial" panose="020B0604020202020204" pitchFamily="34" charset="0"/>
                        <a:buChar char="•"/>
                      </a:pPr>
                      <a:r>
                        <a:rPr lang="en-US" sz="1300"/>
                        <a:t>8-11 years maturity bucket – Higher of 3% of Open Interest or INR 4 billion </a:t>
                      </a:r>
                    </a:p>
                    <a:p>
                      <a:pPr marL="285750" indent="-285750" algn="l" fontAlgn="t">
                        <a:buFont typeface="Arial" panose="020B0604020202020204" pitchFamily="34" charset="0"/>
                        <a:buChar char="•"/>
                      </a:pPr>
                      <a:r>
                        <a:rPr lang="en-US" sz="1300"/>
                        <a:t>4-8 and 11-15 year maturity bucket — Higher of 3% of Open Interest or INR 2 billion</a:t>
                      </a:r>
                      <a:endParaRPr lang="en-US" sz="1300" b="1" i="0" u="none" strike="noStrike">
                        <a:solidFill>
                          <a:srgbClr val="000000"/>
                        </a:solidFill>
                        <a:effectLst/>
                        <a:latin typeface="Calibri" panose="020F0502020204030204" pitchFamily="34" charset="0"/>
                      </a:endParaRPr>
                    </a:p>
                  </a:txBody>
                  <a:tcPr marL="4804" marR="4804" marT="4804" marB="0"/>
                </a:tc>
                <a:extLst>
                  <a:ext uri="{0D108BD9-81ED-4DB2-BD59-A6C34878D82A}">
                    <a16:rowId xmlns:a16="http://schemas.microsoft.com/office/drawing/2014/main" val="63406694"/>
                  </a:ext>
                </a:extLst>
              </a:tr>
            </a:tbl>
          </a:graphicData>
        </a:graphic>
      </p:graphicFrame>
      <p:sp>
        <p:nvSpPr>
          <p:cNvPr id="8" name="Rechteck 24">
            <a:extLst>
              <a:ext uri="{FF2B5EF4-FFF2-40B4-BE49-F238E27FC236}">
                <a16:creationId xmlns:a16="http://schemas.microsoft.com/office/drawing/2014/main" id="{860B8E88-E138-4F5B-B0E4-63B9BB2A1BC9}"/>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phic 32" descr="Decision chart with solid fill">
            <a:extLst>
              <a:ext uri="{FF2B5EF4-FFF2-40B4-BE49-F238E27FC236}">
                <a16:creationId xmlns:a16="http://schemas.microsoft.com/office/drawing/2014/main" id="{317B3F3D-A9C1-4338-8F06-264FF6C98D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365" y="2070061"/>
            <a:ext cx="1639909" cy="1639909"/>
          </a:xfrm>
          <a:prstGeom prst="rect">
            <a:avLst/>
          </a:prstGeom>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7CA26F7E-0C7B-4641-AF8C-50ECAD00E59A}"/>
              </a:ext>
            </a:extLst>
          </p:cNvPr>
          <p:cNvSpPr txBox="1"/>
          <p:nvPr/>
        </p:nvSpPr>
        <p:spPr>
          <a:xfrm>
            <a:off x="-22733" y="3678370"/>
            <a:ext cx="2028516" cy="405496"/>
          </a:xfrm>
          <a:prstGeom prst="rect">
            <a:avLst/>
          </a:prstGeom>
        </p:spPr>
        <p:txBody>
          <a:bodyPr vert="horz" wrap="square" lIns="91440" tIns="45720" rIns="91440" bIns="45720" rtlCol="0" anchor="ctr">
            <a:spAutoFit/>
          </a:bodyPr>
          <a:lstStyle>
            <a:defPPr>
              <a:defRPr lang="en-US"/>
            </a:defPPr>
            <a:lvl1pPr algn="ctr" defTabSz="914400">
              <a:lnSpc>
                <a:spcPct val="90000"/>
              </a:lnSpc>
              <a:spcBef>
                <a:spcPct val="0"/>
              </a:spcBef>
              <a:buNone/>
              <a:defRPr sz="2200" b="1">
                <a:solidFill>
                  <a:srgbClr val="506554"/>
                </a:solidFill>
                <a:latin typeface="Source Sans Pro" panose="020B0503030403020204" pitchFamily="34" charset="0"/>
                <a:ea typeface="+mj-ea"/>
                <a:cs typeface="+mj-cs"/>
              </a:defRPr>
            </a:lvl1pPr>
          </a:lstStyle>
          <a:p>
            <a:r>
              <a:rPr lang="en-IN"/>
              <a:t>Categorisation</a:t>
            </a:r>
          </a:p>
        </p:txBody>
      </p:sp>
      <p:pic>
        <p:nvPicPr>
          <p:cNvPr id="10" name="Graphic 9">
            <a:extLst>
              <a:ext uri="{FF2B5EF4-FFF2-40B4-BE49-F238E27FC236}">
                <a16:creationId xmlns:a16="http://schemas.microsoft.com/office/drawing/2014/main" id="{31DA3247-4570-4DDA-88C7-3715569E298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a:xfrm>
            <a:off x="9270341" y="6482072"/>
            <a:ext cx="2743200" cy="365125"/>
          </a:xfrm>
        </p:spPr>
        <p:txBody>
          <a:bodyPr vert="horz" lIns="91440" tIns="45720" rIns="91440" bIns="45720" rtlCol="0" anchor="ctr">
            <a:normAutofit/>
          </a:bodyPr>
          <a:lstStyle/>
          <a:p>
            <a:pPr defTabSz="914400">
              <a:spcAft>
                <a:spcPts val="600"/>
              </a:spcAft>
            </a:pPr>
            <a:fld id="{035080D5-0642-4AB8-8B9E-BEF3CDA0A2A1}" type="slidenum">
              <a:rPr lang="en-US">
                <a:solidFill>
                  <a:schemeClr val="tx1">
                    <a:alpha val="80000"/>
                  </a:schemeClr>
                </a:solidFill>
              </a:rPr>
              <a:pPr defTabSz="914400">
                <a:spcAft>
                  <a:spcPts val="600"/>
                </a:spcAft>
              </a:pPr>
              <a:t>17</a:t>
            </a:fld>
            <a:endParaRPr lang="en-US">
              <a:solidFill>
                <a:schemeClr val="tx1">
                  <a:alpha val="80000"/>
                </a:schemeClr>
              </a:solidFill>
            </a:endParaRPr>
          </a:p>
        </p:txBody>
      </p:sp>
    </p:spTree>
    <p:extLst>
      <p:ext uri="{BB962C8B-B14F-4D97-AF65-F5344CB8AC3E}">
        <p14:creationId xmlns:p14="http://schemas.microsoft.com/office/powerpoint/2010/main" val="3605500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24">
            <a:extLst>
              <a:ext uri="{FF2B5EF4-FFF2-40B4-BE49-F238E27FC236}">
                <a16:creationId xmlns:a16="http://schemas.microsoft.com/office/drawing/2014/main" id="{89F3CABD-479F-4527-811F-CC49A910D116}"/>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phic 24" descr="Decision chart with solid fill">
            <a:extLst>
              <a:ext uri="{FF2B5EF4-FFF2-40B4-BE49-F238E27FC236}">
                <a16:creationId xmlns:a16="http://schemas.microsoft.com/office/drawing/2014/main" id="{8CA0BC38-C088-4FC2-B36A-2866D02213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365" y="2070061"/>
            <a:ext cx="1639909" cy="1639909"/>
          </a:xfrm>
          <a:prstGeom prst="rect">
            <a:avLst/>
          </a:prstGeom>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3F49AF67-E601-4846-A3E5-E7263F1F5ACD}"/>
              </a:ext>
            </a:extLst>
          </p:cNvPr>
          <p:cNvSpPr txBox="1"/>
          <p:nvPr/>
        </p:nvSpPr>
        <p:spPr>
          <a:xfrm>
            <a:off x="-29361" y="3678370"/>
            <a:ext cx="2028516" cy="400110"/>
          </a:xfrm>
          <a:prstGeom prst="rect">
            <a:avLst/>
          </a:prstGeom>
        </p:spPr>
        <p:txBody>
          <a:bodyPr vert="horz" wrap="square" lIns="91440" tIns="45720" rIns="91440" bIns="45720" rtlCol="0" anchor="ctr">
            <a:spAutoFit/>
          </a:bodyPr>
          <a:lstStyle>
            <a:defPPr>
              <a:defRPr lang="en-US"/>
            </a:defPPr>
            <a:lvl1pPr algn="ctr" defTabSz="914400">
              <a:lnSpc>
                <a:spcPct val="90000"/>
              </a:lnSpc>
              <a:spcBef>
                <a:spcPct val="0"/>
              </a:spcBef>
              <a:buNone/>
              <a:defRPr sz="2200" b="1">
                <a:solidFill>
                  <a:srgbClr val="506554"/>
                </a:solidFill>
                <a:latin typeface="Source Sans Pro" panose="020B0503030403020204" pitchFamily="34" charset="0"/>
                <a:ea typeface="+mj-ea"/>
                <a:cs typeface="+mj-cs"/>
              </a:defRPr>
            </a:lvl1pPr>
          </a:lstStyle>
          <a:p>
            <a:r>
              <a:rPr lang="en-IN"/>
              <a:t>Categorisation</a:t>
            </a:r>
          </a:p>
        </p:txBody>
      </p:sp>
      <p:pic>
        <p:nvPicPr>
          <p:cNvPr id="8" name="Graphic 7">
            <a:extLst>
              <a:ext uri="{FF2B5EF4-FFF2-40B4-BE49-F238E27FC236}">
                <a16:creationId xmlns:a16="http://schemas.microsoft.com/office/drawing/2014/main" id="{52998364-5C9F-47FF-89EA-B1313E5DCD89}"/>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035080D5-0642-4AB8-8B9E-BEF3CDA0A2A1}" type="slidenum">
              <a:rPr lang="en-US" smtClean="0"/>
              <a:pPr defTabSz="914400">
                <a:spcAft>
                  <a:spcPts val="600"/>
                </a:spcAft>
              </a:pPr>
              <a:t>18</a:t>
            </a:fld>
            <a:endParaRPr lang="en-US"/>
          </a:p>
        </p:txBody>
      </p:sp>
      <p:graphicFrame>
        <p:nvGraphicFramePr>
          <p:cNvPr id="9" name="Table 8">
            <a:extLst>
              <a:ext uri="{FF2B5EF4-FFF2-40B4-BE49-F238E27FC236}">
                <a16:creationId xmlns:a16="http://schemas.microsoft.com/office/drawing/2014/main" id="{4F78985A-81FF-43C2-815E-8096F37A45F3}"/>
              </a:ext>
            </a:extLst>
          </p:cNvPr>
          <p:cNvGraphicFramePr>
            <a:graphicFrameLocks noGrp="1"/>
          </p:cNvGraphicFramePr>
          <p:nvPr>
            <p:extLst>
              <p:ext uri="{D42A27DB-BD31-4B8C-83A1-F6EECF244321}">
                <p14:modId xmlns:p14="http://schemas.microsoft.com/office/powerpoint/2010/main" val="2749451609"/>
              </p:ext>
            </p:extLst>
          </p:nvPr>
        </p:nvGraphicFramePr>
        <p:xfrm>
          <a:off x="2198335" y="348430"/>
          <a:ext cx="9762041" cy="4023940"/>
        </p:xfrm>
        <a:graphic>
          <a:graphicData uri="http://schemas.openxmlformats.org/drawingml/2006/table">
            <a:tbl>
              <a:tblPr firstRow="1" bandRow="1">
                <a:tableStyleId>{10A1B5D5-9B99-4C35-A422-299274C87663}</a:tableStyleId>
              </a:tblPr>
              <a:tblGrid>
                <a:gridCol w="423393">
                  <a:extLst>
                    <a:ext uri="{9D8B030D-6E8A-4147-A177-3AD203B41FA5}">
                      <a16:colId xmlns:a16="http://schemas.microsoft.com/office/drawing/2014/main" val="581461000"/>
                    </a:ext>
                  </a:extLst>
                </a:gridCol>
                <a:gridCol w="1509178">
                  <a:extLst>
                    <a:ext uri="{9D8B030D-6E8A-4147-A177-3AD203B41FA5}">
                      <a16:colId xmlns:a16="http://schemas.microsoft.com/office/drawing/2014/main" val="2169798869"/>
                    </a:ext>
                  </a:extLst>
                </a:gridCol>
                <a:gridCol w="3214254">
                  <a:extLst>
                    <a:ext uri="{9D8B030D-6E8A-4147-A177-3AD203B41FA5}">
                      <a16:colId xmlns:a16="http://schemas.microsoft.com/office/drawing/2014/main" val="2001524225"/>
                    </a:ext>
                  </a:extLst>
                </a:gridCol>
                <a:gridCol w="4615216">
                  <a:extLst>
                    <a:ext uri="{9D8B030D-6E8A-4147-A177-3AD203B41FA5}">
                      <a16:colId xmlns:a16="http://schemas.microsoft.com/office/drawing/2014/main" val="278551424"/>
                    </a:ext>
                  </a:extLst>
                </a:gridCol>
              </a:tblGrid>
              <a:tr h="391430">
                <a:tc>
                  <a:txBody>
                    <a:bodyPr/>
                    <a:lstStyle/>
                    <a:p>
                      <a:pPr algn="l" fontAlgn="t"/>
                      <a:r>
                        <a:rPr lang="en-IN" sz="1300" b="1" u="none" strike="noStrike">
                          <a:solidFill>
                            <a:schemeClr val="bg1"/>
                          </a:solidFill>
                          <a:effectLst/>
                        </a:rPr>
                        <a:t>Sr. No</a:t>
                      </a:r>
                      <a:endParaRPr lang="en-IN" sz="1300" b="1" i="0" u="none" strike="noStrike">
                        <a:solidFill>
                          <a:schemeClr val="bg1"/>
                        </a:solidFill>
                        <a:effectLst/>
                        <a:latin typeface="Calibri" panose="020F0502020204030204" pitchFamily="34" charset="0"/>
                      </a:endParaRPr>
                    </a:p>
                  </a:txBody>
                  <a:tcPr marL="4804" marR="4804" marT="4804" marB="0"/>
                </a:tc>
                <a:tc>
                  <a:txBody>
                    <a:bodyPr/>
                    <a:lstStyle/>
                    <a:p>
                      <a:pPr algn="l" fontAlgn="t"/>
                      <a:r>
                        <a:rPr lang="en-IN" sz="1300" b="1" u="none" strike="noStrike">
                          <a:solidFill>
                            <a:schemeClr val="bg1"/>
                          </a:solidFill>
                          <a:effectLst/>
                        </a:rPr>
                        <a:t>Details</a:t>
                      </a:r>
                      <a:endParaRPr lang="en-IN" sz="1300" b="1" i="0" u="none" strike="noStrike">
                        <a:solidFill>
                          <a:schemeClr val="bg1"/>
                        </a:solidFill>
                        <a:effectLst/>
                        <a:latin typeface="Calibri" panose="020F0502020204030204" pitchFamily="34" charset="0"/>
                      </a:endParaRPr>
                    </a:p>
                  </a:txBody>
                  <a:tcPr marL="4804" marR="4804" marT="4804" marB="0"/>
                </a:tc>
                <a:tc>
                  <a:txBody>
                    <a:bodyPr/>
                    <a:lstStyle/>
                    <a:p>
                      <a:pPr algn="l" fontAlgn="t"/>
                      <a:r>
                        <a:rPr lang="en-IN" sz="1300" b="1" u="none" strike="noStrike">
                          <a:solidFill>
                            <a:schemeClr val="bg1"/>
                          </a:solidFill>
                          <a:effectLst/>
                        </a:rPr>
                        <a:t>Category I</a:t>
                      </a:r>
                      <a:endParaRPr lang="en-IN" sz="1300" b="1" i="0" u="none" strike="noStrike">
                        <a:solidFill>
                          <a:schemeClr val="bg1"/>
                        </a:solidFill>
                        <a:effectLst/>
                        <a:latin typeface="Calibri" panose="020F0502020204030204" pitchFamily="34" charset="0"/>
                      </a:endParaRPr>
                    </a:p>
                  </a:txBody>
                  <a:tcPr marL="4804" marR="4804" marT="4804" marB="0"/>
                </a:tc>
                <a:tc>
                  <a:txBody>
                    <a:bodyPr/>
                    <a:lstStyle/>
                    <a:p>
                      <a:pPr algn="l" fontAlgn="t"/>
                      <a:r>
                        <a:rPr lang="en-IN" sz="1300" b="1" u="none" strike="noStrike">
                          <a:solidFill>
                            <a:schemeClr val="bg1"/>
                          </a:solidFill>
                          <a:effectLst/>
                        </a:rPr>
                        <a:t>Category II</a:t>
                      </a:r>
                      <a:endParaRPr lang="en-IN" sz="1300" b="1" i="0" u="none" strike="noStrike">
                        <a:solidFill>
                          <a:schemeClr val="bg1"/>
                        </a:solidFill>
                        <a:effectLst/>
                        <a:latin typeface="Calibri" panose="020F0502020204030204" pitchFamily="34" charset="0"/>
                      </a:endParaRPr>
                    </a:p>
                  </a:txBody>
                  <a:tcPr marL="4804" marR="4804" marT="4804" marB="0"/>
                </a:tc>
                <a:extLst>
                  <a:ext uri="{0D108BD9-81ED-4DB2-BD59-A6C34878D82A}">
                    <a16:rowId xmlns:a16="http://schemas.microsoft.com/office/drawing/2014/main" val="4028924715"/>
                  </a:ext>
                </a:extLst>
              </a:tr>
              <a:tr h="923885">
                <a:tc>
                  <a:txBody>
                    <a:bodyPr/>
                    <a:lstStyle/>
                    <a:p>
                      <a:pPr algn="ctr" fontAlgn="t"/>
                      <a:r>
                        <a:rPr lang="en-US" sz="1400" b="1" i="0" u="none" strike="noStrike">
                          <a:solidFill>
                            <a:srgbClr val="000000"/>
                          </a:solidFill>
                          <a:effectLst/>
                          <a:latin typeface="Calibri" panose="020F0502020204030204" pitchFamily="34" charset="0"/>
                        </a:rPr>
                        <a:t>10</a:t>
                      </a:r>
                      <a:endParaRPr lang="en-IN" sz="1400" b="1" i="0" u="none" strike="noStrike">
                        <a:solidFill>
                          <a:srgbClr val="000000"/>
                        </a:solidFill>
                        <a:effectLst/>
                        <a:latin typeface="Calibri" panose="020F0502020204030204" pitchFamily="34" charset="0"/>
                      </a:endParaRPr>
                    </a:p>
                  </a:txBody>
                  <a:tcPr marL="5390" marR="5390" marT="5390" marB="0"/>
                </a:tc>
                <a:tc>
                  <a:txBody>
                    <a:bodyPr/>
                    <a:lstStyle/>
                    <a:p>
                      <a:pPr algn="l" fontAlgn="t"/>
                      <a:r>
                        <a:rPr lang="en-IN" sz="1400" b="1" u="none" strike="noStrike">
                          <a:effectLst/>
                        </a:rPr>
                        <a:t>Position limit on Currency</a:t>
                      </a:r>
                      <a:br>
                        <a:rPr lang="en-IN" sz="1400" b="1" u="none" strike="noStrike">
                          <a:effectLst/>
                        </a:rPr>
                      </a:br>
                      <a:r>
                        <a:rPr lang="en-IN" sz="1400" b="1" u="none" strike="noStrike">
                          <a:effectLst/>
                        </a:rPr>
                        <a:t>Derivative segment</a:t>
                      </a:r>
                      <a:endParaRPr lang="en-IN" sz="1400" b="1" i="0" u="none" strike="noStrike">
                        <a:solidFill>
                          <a:srgbClr val="000000"/>
                        </a:solidFill>
                        <a:effectLst/>
                        <a:latin typeface="Calibri" panose="020F0502020204030204" pitchFamily="34" charset="0"/>
                      </a:endParaRPr>
                    </a:p>
                  </a:txBody>
                  <a:tcPr marL="5390" marR="5390" marT="5390" marB="0"/>
                </a:tc>
                <a:tc>
                  <a:txBody>
                    <a:bodyPr/>
                    <a:lstStyle/>
                    <a:p>
                      <a:pPr algn="l" fontAlgn="t"/>
                      <a:r>
                        <a:rPr lang="en-US" sz="1400" u="none" strike="noStrike">
                          <a:effectLst/>
                        </a:rPr>
                        <a:t>Gross open position across all </a:t>
                      </a:r>
                    </a:p>
                    <a:p>
                      <a:pPr algn="l" fontAlgn="t"/>
                      <a:r>
                        <a:rPr lang="en-US" sz="1400" u="none" strike="noStrike">
                          <a:effectLst/>
                        </a:rPr>
                        <a:t>contracts shall not exceed 15% of </a:t>
                      </a:r>
                    </a:p>
                    <a:p>
                      <a:pPr algn="l" fontAlgn="t"/>
                      <a:r>
                        <a:rPr lang="en-US" sz="1400" u="none" strike="noStrike">
                          <a:effectLst/>
                        </a:rPr>
                        <a:t>the total open interest or </a:t>
                      </a:r>
                      <a:r>
                        <a:rPr lang="en-US" sz="1400"/>
                        <a:t>the </a:t>
                      </a:r>
                    </a:p>
                    <a:p>
                      <a:pPr algn="l" fontAlgn="t"/>
                      <a:r>
                        <a:rPr lang="en-US" sz="1400"/>
                        <a:t>specified limit, whichever is higher </a:t>
                      </a:r>
                    </a:p>
                    <a:p>
                      <a:pPr algn="l" fontAlgn="t"/>
                      <a:r>
                        <a:rPr lang="en-US" sz="1400" u="none" strike="noStrike">
                          <a:effectLst/>
                        </a:rPr>
                        <a:t>for each currency pair</a:t>
                      </a:r>
                      <a:endParaRPr lang="en-US" sz="1400" b="1" i="0" u="none" strike="noStrike">
                        <a:solidFill>
                          <a:srgbClr val="000000"/>
                        </a:solidFill>
                        <a:effectLst/>
                        <a:latin typeface="Calibri" panose="020F0502020204030204" pitchFamily="34" charset="0"/>
                      </a:endParaRPr>
                    </a:p>
                  </a:txBody>
                  <a:tcPr marL="5390" marR="5390" marT="5390" marB="0"/>
                </a:tc>
                <a:tc>
                  <a:txBody>
                    <a:bodyPr/>
                    <a:lstStyle/>
                    <a:p>
                      <a:pPr algn="l" fontAlgn="t"/>
                      <a:r>
                        <a:rPr lang="en-US" sz="1400" b="1"/>
                        <a:t>For entities other than individuals, family offices and corporates</a:t>
                      </a:r>
                      <a:r>
                        <a:rPr lang="en-US" sz="1400" u="none" strike="noStrike">
                          <a:effectLst/>
                        </a:rPr>
                        <a:t>: Gross open position across all contracts shall not exceed 15% of the total open interest or </a:t>
                      </a:r>
                      <a:r>
                        <a:rPr lang="en-US" sz="1400"/>
                        <a:t>the specified limit, whichever is higher </a:t>
                      </a:r>
                      <a:r>
                        <a:rPr lang="en-US" sz="1400" u="none" strike="noStrike">
                          <a:effectLst/>
                        </a:rPr>
                        <a:t>for each currency pair. </a:t>
                      </a:r>
                    </a:p>
                    <a:p>
                      <a:pPr algn="l" fontAlgn="t"/>
                      <a:endParaRPr lang="en-US" sz="1400" b="1" u="none" strike="noStrike">
                        <a:effectLst/>
                      </a:endParaRPr>
                    </a:p>
                    <a:p>
                      <a:pPr algn="l" fontAlgn="t"/>
                      <a:r>
                        <a:rPr lang="en-US" sz="1400" b="1"/>
                        <a:t>For individuals, family offices and corporates:</a:t>
                      </a:r>
                    </a:p>
                    <a:p>
                      <a:pPr algn="l" fontAlgn="t"/>
                      <a:endParaRPr lang="en-US" sz="1400" b="1" i="0" u="none" strike="noStrike">
                        <a:solidFill>
                          <a:srgbClr val="000000"/>
                        </a:solidFill>
                        <a:effectLst/>
                        <a:latin typeface="Calibri" panose="020F0502020204030204" pitchFamily="34" charset="0"/>
                      </a:endParaRPr>
                    </a:p>
                    <a:p>
                      <a:pPr algn="l" fontAlgn="t"/>
                      <a:endParaRPr lang="en-US" sz="1400" b="1" i="0" u="none" strike="noStrike">
                        <a:solidFill>
                          <a:srgbClr val="000000"/>
                        </a:solidFill>
                        <a:effectLst/>
                        <a:latin typeface="Calibri" panose="020F0502020204030204" pitchFamily="34" charset="0"/>
                      </a:endParaRPr>
                    </a:p>
                    <a:p>
                      <a:pPr algn="l" fontAlgn="t"/>
                      <a:endParaRPr lang="en-US" sz="1400" b="1" i="0" u="none" strike="noStrike">
                        <a:solidFill>
                          <a:srgbClr val="000000"/>
                        </a:solidFill>
                        <a:effectLst/>
                        <a:latin typeface="Calibri" panose="020F0502020204030204" pitchFamily="34" charset="0"/>
                      </a:endParaRPr>
                    </a:p>
                    <a:p>
                      <a:pPr algn="l" fontAlgn="t"/>
                      <a:endParaRPr lang="en-US" sz="1400" b="1" i="0" u="none" strike="noStrike">
                        <a:solidFill>
                          <a:srgbClr val="000000"/>
                        </a:solidFill>
                        <a:effectLst/>
                        <a:latin typeface="Calibri" panose="020F0502020204030204" pitchFamily="34" charset="0"/>
                      </a:endParaRPr>
                    </a:p>
                    <a:p>
                      <a:pPr algn="l" fontAlgn="t"/>
                      <a:endParaRPr lang="en-US" sz="1400" b="1" i="0" u="none" strike="noStrike">
                        <a:solidFill>
                          <a:srgbClr val="000000"/>
                        </a:solidFill>
                        <a:effectLst/>
                        <a:latin typeface="Calibri" panose="020F0502020204030204" pitchFamily="34" charset="0"/>
                      </a:endParaRPr>
                    </a:p>
                    <a:p>
                      <a:pPr algn="l" fontAlgn="t"/>
                      <a:endParaRPr lang="en-US" sz="1400" b="1" i="0" u="none" strike="noStrike">
                        <a:solidFill>
                          <a:srgbClr val="000000"/>
                        </a:solidFill>
                        <a:effectLst/>
                        <a:latin typeface="Calibri" panose="020F0502020204030204" pitchFamily="34" charset="0"/>
                      </a:endParaRPr>
                    </a:p>
                    <a:p>
                      <a:pPr algn="l" fontAlgn="t"/>
                      <a:endParaRPr lang="en-US" sz="1400" b="1" i="0" u="none" strike="noStrike">
                        <a:solidFill>
                          <a:srgbClr val="000000"/>
                        </a:solidFill>
                        <a:effectLst/>
                        <a:latin typeface="Calibri" panose="020F0502020204030204" pitchFamily="34" charset="0"/>
                      </a:endParaRPr>
                    </a:p>
                    <a:p>
                      <a:pPr algn="l" fontAlgn="t"/>
                      <a:endParaRPr lang="en-US" sz="1400" b="1" i="0" u="none" strike="noStrike">
                        <a:solidFill>
                          <a:srgbClr val="000000"/>
                        </a:solidFill>
                        <a:effectLst/>
                        <a:latin typeface="Calibri" panose="020F0502020204030204" pitchFamily="34" charset="0"/>
                      </a:endParaRPr>
                    </a:p>
                    <a:p>
                      <a:pPr algn="l" fontAlgn="t"/>
                      <a:endParaRPr lang="en-US" sz="1400" b="1" i="0" u="none" strike="noStrike">
                        <a:solidFill>
                          <a:srgbClr val="000000"/>
                        </a:solidFill>
                        <a:effectLst/>
                        <a:latin typeface="Calibri" panose="020F0502020204030204" pitchFamily="34" charset="0"/>
                      </a:endParaRPr>
                    </a:p>
                    <a:p>
                      <a:pPr algn="l" fontAlgn="t"/>
                      <a:endParaRPr lang="en-US" sz="1400" b="1" i="0" u="none" strike="noStrike">
                        <a:solidFill>
                          <a:srgbClr val="000000"/>
                        </a:solidFill>
                        <a:effectLst/>
                        <a:latin typeface="Calibri" panose="020F0502020204030204" pitchFamily="34" charset="0"/>
                      </a:endParaRPr>
                    </a:p>
                    <a:p>
                      <a:pPr algn="l" fontAlgn="t"/>
                      <a:endParaRPr lang="en-US" sz="1400" b="1" i="0" u="none" strike="noStrike">
                        <a:solidFill>
                          <a:srgbClr val="000000"/>
                        </a:solidFill>
                        <a:effectLst/>
                        <a:latin typeface="Calibri" panose="020F0502020204030204" pitchFamily="34" charset="0"/>
                      </a:endParaRPr>
                    </a:p>
                  </a:txBody>
                  <a:tcPr marL="5390" marR="5390" marT="5390" marB="0"/>
                </a:tc>
                <a:extLst>
                  <a:ext uri="{0D108BD9-81ED-4DB2-BD59-A6C34878D82A}">
                    <a16:rowId xmlns:a16="http://schemas.microsoft.com/office/drawing/2014/main" val="2906639585"/>
                  </a:ext>
                </a:extLst>
              </a:tr>
            </a:tbl>
          </a:graphicData>
        </a:graphic>
      </p:graphicFrame>
      <p:pic>
        <p:nvPicPr>
          <p:cNvPr id="5" name="Picture 4">
            <a:extLst>
              <a:ext uri="{FF2B5EF4-FFF2-40B4-BE49-F238E27FC236}">
                <a16:creationId xmlns:a16="http://schemas.microsoft.com/office/drawing/2014/main" id="{6D6839A1-21EF-4911-9909-C6C4A68D6576}"/>
              </a:ext>
            </a:extLst>
          </p:cNvPr>
          <p:cNvPicPr>
            <a:picLocks noChangeAspect="1"/>
          </p:cNvPicPr>
          <p:nvPr/>
        </p:nvPicPr>
        <p:blipFill>
          <a:blip r:embed="rId6"/>
          <a:stretch>
            <a:fillRect/>
          </a:stretch>
        </p:blipFill>
        <p:spPr>
          <a:xfrm>
            <a:off x="7341416" y="2211563"/>
            <a:ext cx="4595812" cy="1866917"/>
          </a:xfrm>
          <a:prstGeom prst="rect">
            <a:avLst/>
          </a:prstGeom>
        </p:spPr>
      </p:pic>
    </p:spTree>
    <p:extLst>
      <p:ext uri="{BB962C8B-B14F-4D97-AF65-F5344CB8AC3E}">
        <p14:creationId xmlns:p14="http://schemas.microsoft.com/office/powerpoint/2010/main" val="72417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19</a:t>
            </a:fld>
            <a:endParaRPr lang="en-IN"/>
          </a:p>
        </p:txBody>
      </p:sp>
      <p:sp>
        <p:nvSpPr>
          <p:cNvPr id="3" name="Rectangle 2">
            <a:extLst>
              <a:ext uri="{FF2B5EF4-FFF2-40B4-BE49-F238E27FC236}">
                <a16:creationId xmlns:a16="http://schemas.microsoft.com/office/drawing/2014/main" id="{F56DFB42-0D7F-43BD-95AA-F47B21A58FFB}"/>
              </a:ext>
            </a:extLst>
          </p:cNvPr>
          <p:cNvSpPr/>
          <p:nvPr/>
        </p:nvSpPr>
        <p:spPr>
          <a:xfrm>
            <a:off x="2181784" y="586501"/>
            <a:ext cx="9289164" cy="584775"/>
          </a:xfrm>
          <a:prstGeom prst="rect">
            <a:avLst/>
          </a:prstGeom>
        </p:spPr>
        <p:txBody>
          <a:bodyPr wrap="square">
            <a:spAutoFit/>
          </a:bodyPr>
          <a:lstStyle/>
          <a:p>
            <a:pPr algn="just"/>
            <a:r>
              <a:rPr lang="en-US" sz="1600"/>
              <a:t>FPIs are required to provide KYC related documents based on the category under which it is registered. FPIs are required to provide KYC related documents based on the category under which it is registered</a:t>
            </a:r>
            <a:endParaRPr lang="en-IN" sz="1500"/>
          </a:p>
        </p:txBody>
      </p:sp>
      <p:graphicFrame>
        <p:nvGraphicFramePr>
          <p:cNvPr id="7" name="Table 6">
            <a:extLst>
              <a:ext uri="{FF2B5EF4-FFF2-40B4-BE49-F238E27FC236}">
                <a16:creationId xmlns:a16="http://schemas.microsoft.com/office/drawing/2014/main" id="{B5488464-006D-438E-892E-0412F97F1ADC}"/>
              </a:ext>
            </a:extLst>
          </p:cNvPr>
          <p:cNvGraphicFramePr>
            <a:graphicFrameLocks noGrp="1"/>
          </p:cNvGraphicFramePr>
          <p:nvPr>
            <p:extLst>
              <p:ext uri="{D42A27DB-BD31-4B8C-83A1-F6EECF244321}">
                <p14:modId xmlns:p14="http://schemas.microsoft.com/office/powerpoint/2010/main" val="4140169971"/>
              </p:ext>
            </p:extLst>
          </p:nvPr>
        </p:nvGraphicFramePr>
        <p:xfrm>
          <a:off x="2457008" y="1258683"/>
          <a:ext cx="8738715" cy="3496716"/>
        </p:xfrm>
        <a:graphic>
          <a:graphicData uri="http://schemas.openxmlformats.org/drawingml/2006/table">
            <a:tbl>
              <a:tblPr firstRow="1" bandRow="1">
                <a:tableStyleId>{10A1B5D5-9B99-4C35-A422-299274C87663}</a:tableStyleId>
              </a:tblPr>
              <a:tblGrid>
                <a:gridCol w="1356774">
                  <a:extLst>
                    <a:ext uri="{9D8B030D-6E8A-4147-A177-3AD203B41FA5}">
                      <a16:colId xmlns:a16="http://schemas.microsoft.com/office/drawing/2014/main" val="547885969"/>
                    </a:ext>
                  </a:extLst>
                </a:gridCol>
                <a:gridCol w="3038575">
                  <a:extLst>
                    <a:ext uri="{9D8B030D-6E8A-4147-A177-3AD203B41FA5}">
                      <a16:colId xmlns:a16="http://schemas.microsoft.com/office/drawing/2014/main" val="238479501"/>
                    </a:ext>
                  </a:extLst>
                </a:gridCol>
                <a:gridCol w="2171683">
                  <a:extLst>
                    <a:ext uri="{9D8B030D-6E8A-4147-A177-3AD203B41FA5}">
                      <a16:colId xmlns:a16="http://schemas.microsoft.com/office/drawing/2014/main" val="3124264877"/>
                    </a:ext>
                  </a:extLst>
                </a:gridCol>
                <a:gridCol w="2171683">
                  <a:extLst>
                    <a:ext uri="{9D8B030D-6E8A-4147-A177-3AD203B41FA5}">
                      <a16:colId xmlns:a16="http://schemas.microsoft.com/office/drawing/2014/main" val="708877213"/>
                    </a:ext>
                  </a:extLst>
                </a:gridCol>
              </a:tblGrid>
              <a:tr h="185783">
                <a:tc>
                  <a:txBody>
                    <a:bodyPr/>
                    <a:lstStyle/>
                    <a:p>
                      <a:pPr algn="l" fontAlgn="t"/>
                      <a:r>
                        <a:rPr lang="en-IN" sz="1400" b="1" u="none" strike="noStrike">
                          <a:solidFill>
                            <a:schemeClr val="bg1"/>
                          </a:solidFill>
                          <a:effectLst/>
                        </a:rPr>
                        <a:t>Document Type</a:t>
                      </a:r>
                      <a:endParaRPr lang="en-IN" sz="1400" b="1" i="0" u="none" strike="noStrike">
                        <a:solidFill>
                          <a:schemeClr val="bg1"/>
                        </a:solidFill>
                        <a:effectLst/>
                        <a:latin typeface="Calibri" panose="020F0502020204030204" pitchFamily="34" charset="0"/>
                      </a:endParaRPr>
                    </a:p>
                  </a:txBody>
                  <a:tcPr marL="9525" marR="9525" marT="9525" marB="0"/>
                </a:tc>
                <a:tc>
                  <a:txBody>
                    <a:bodyPr/>
                    <a:lstStyle/>
                    <a:p>
                      <a:pPr algn="l" fontAlgn="t"/>
                      <a:r>
                        <a:rPr lang="en-IN" sz="1400" b="1" u="none" strike="noStrike">
                          <a:solidFill>
                            <a:schemeClr val="bg1"/>
                          </a:solidFill>
                          <a:effectLst/>
                        </a:rPr>
                        <a:t>Documentation</a:t>
                      </a:r>
                      <a:endParaRPr lang="en-IN" sz="1400" b="1" i="0" u="none" strike="noStrike">
                        <a:solidFill>
                          <a:schemeClr val="bg1"/>
                        </a:solidFill>
                        <a:effectLst/>
                        <a:latin typeface="Calibri" panose="020F0502020204030204" pitchFamily="34" charset="0"/>
                      </a:endParaRPr>
                    </a:p>
                  </a:txBody>
                  <a:tcPr marL="9525" marR="9525" marT="9525" marB="0"/>
                </a:tc>
                <a:tc>
                  <a:txBody>
                    <a:bodyPr/>
                    <a:lstStyle/>
                    <a:p>
                      <a:pPr algn="l" fontAlgn="t"/>
                      <a:r>
                        <a:rPr lang="en-IN" sz="1400" b="1" u="none" strike="noStrike">
                          <a:solidFill>
                            <a:schemeClr val="bg1"/>
                          </a:solidFill>
                          <a:effectLst/>
                        </a:rPr>
                        <a:t>FPI Category I</a:t>
                      </a:r>
                      <a:endParaRPr lang="en-IN" sz="1400" b="1" i="0" u="none" strike="noStrike">
                        <a:solidFill>
                          <a:schemeClr val="bg1"/>
                        </a:solidFill>
                        <a:effectLst/>
                        <a:latin typeface="Calibri" panose="020F0502020204030204" pitchFamily="34" charset="0"/>
                      </a:endParaRPr>
                    </a:p>
                  </a:txBody>
                  <a:tcPr marL="9525" marR="9525" marT="9525" marB="0"/>
                </a:tc>
                <a:tc>
                  <a:txBody>
                    <a:bodyPr/>
                    <a:lstStyle/>
                    <a:p>
                      <a:pPr algn="l" fontAlgn="t"/>
                      <a:r>
                        <a:rPr lang="en-IN" sz="1400" b="1" u="none" strike="noStrike">
                          <a:solidFill>
                            <a:schemeClr val="bg1"/>
                          </a:solidFill>
                          <a:effectLst/>
                        </a:rPr>
                        <a:t>FPI Category II</a:t>
                      </a:r>
                      <a:endParaRPr lang="en-IN" sz="1400" b="1" i="0" u="none" strike="noStrike">
                        <a:solidFill>
                          <a:schemeClr val="bg1"/>
                        </a:solidFill>
                        <a:effectLst/>
                        <a:latin typeface="Calibri" panose="020F0502020204030204" pitchFamily="34" charset="0"/>
                      </a:endParaRPr>
                    </a:p>
                  </a:txBody>
                  <a:tcPr marL="9525" marR="9525" marT="9525" marB="0"/>
                </a:tc>
                <a:extLst>
                  <a:ext uri="{0D108BD9-81ED-4DB2-BD59-A6C34878D82A}">
                    <a16:rowId xmlns:a16="http://schemas.microsoft.com/office/drawing/2014/main" val="2116905828"/>
                  </a:ext>
                </a:extLst>
              </a:tr>
              <a:tr h="716168">
                <a:tc rowSpan="6">
                  <a:txBody>
                    <a:bodyPr/>
                    <a:lstStyle/>
                    <a:p>
                      <a:pPr algn="ctr" fontAlgn="ctr"/>
                      <a:r>
                        <a:rPr lang="en-IN" sz="1400"/>
                        <a:t>Applicant Level </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t"/>
                      <a:r>
                        <a:rPr lang="en-IN" sz="1400" u="none" strike="noStrike">
                          <a:effectLst/>
                        </a:rPr>
                        <a:t>Constitutive Documents (Memorandum and Articles of Association, Certificate of Incorporation etc.)</a:t>
                      </a:r>
                      <a:r>
                        <a:rPr lang="en-IN" sz="1400" u="none" strike="noStrike" baseline="30000">
                          <a:effectLst/>
                        </a:rPr>
                        <a:t>1</a:t>
                      </a:r>
                      <a:endParaRPr lang="en-IN" sz="1400" b="0" i="0" u="none" strike="noStrike" baseline="30000">
                        <a:solidFill>
                          <a:srgbClr val="000000"/>
                        </a:solidFill>
                        <a:effectLst/>
                        <a:latin typeface="Calibri" panose="020F0502020204030204" pitchFamily="34" charset="0"/>
                      </a:endParaRPr>
                    </a:p>
                  </a:txBody>
                  <a:tcPr marL="9525" marR="9525" marT="9525" marB="0"/>
                </a:tc>
                <a:tc>
                  <a:txBody>
                    <a:bodyPr/>
                    <a:lstStyle/>
                    <a:p>
                      <a:pPr algn="l" fontAlgn="t"/>
                      <a:r>
                        <a:rPr lang="en-IN" sz="1400" u="none" strike="noStrike">
                          <a:effectLst/>
                        </a:rPr>
                        <a:t>Mandatory</a:t>
                      </a:r>
                      <a:endParaRPr lang="en-IN" sz="1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IN" sz="1400" u="none" strike="noStrike">
                          <a:effectLst/>
                        </a:rPr>
                        <a:t>Mandatory</a:t>
                      </a:r>
                      <a:endParaRPr lang="en-IN" sz="14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799124212"/>
                  </a:ext>
                </a:extLst>
              </a:tr>
              <a:tr h="933196">
                <a:tc vMerge="1">
                  <a:txBody>
                    <a:bodyPr/>
                    <a:lstStyle/>
                    <a:p>
                      <a:endParaRPr lang="en-IN"/>
                    </a:p>
                  </a:txBody>
                  <a:tcPr/>
                </a:tc>
                <a:tc>
                  <a:txBody>
                    <a:bodyPr/>
                    <a:lstStyle/>
                    <a:p>
                      <a:pPr algn="l" fontAlgn="t"/>
                      <a:r>
                        <a:rPr lang="en-IN" sz="1400" u="none" strike="noStrike">
                          <a:effectLst/>
                        </a:rPr>
                        <a:t>Proof of Address</a:t>
                      </a:r>
                      <a:endParaRPr lang="en-IN" sz="1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400" u="none" strike="noStrike">
                          <a:effectLst/>
                        </a:rPr>
                        <a:t>Mandatory</a:t>
                      </a:r>
                      <a:br>
                        <a:rPr lang="en-US" sz="1400" u="none" strike="noStrike">
                          <a:effectLst/>
                        </a:rPr>
                      </a:br>
                      <a:r>
                        <a:rPr lang="en-US" sz="1400" u="none" strike="noStrike">
                          <a:effectLst/>
                        </a:rPr>
                        <a:t>(</a:t>
                      </a:r>
                      <a:r>
                        <a:rPr lang="en-US" sz="1400"/>
                        <a:t>Power of Attorney {PAO} having address provided to Custodian is accepted as address proof</a:t>
                      </a:r>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400" u="none" strike="noStrike">
                          <a:effectLst/>
                        </a:rPr>
                        <a:t>Mandatory</a:t>
                      </a:r>
                      <a:br>
                        <a:rPr lang="en-US" sz="1400" u="none" strike="noStrike">
                          <a:effectLst/>
                        </a:rPr>
                      </a:br>
                      <a:r>
                        <a:rPr lang="en-US" sz="1400" u="none" strike="noStrike">
                          <a:effectLst/>
                        </a:rPr>
                        <a:t>(</a:t>
                      </a:r>
                      <a:r>
                        <a:rPr lang="en-US" sz="1400"/>
                        <a:t>Power of Attorney having address provided to Custodian is accepted as address proof</a:t>
                      </a:r>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577309802"/>
                  </a:ext>
                </a:extLst>
              </a:tr>
              <a:tr h="391107">
                <a:tc vMerge="1">
                  <a:txBody>
                    <a:bodyPr/>
                    <a:lstStyle/>
                    <a:p>
                      <a:endParaRPr lang="en-IN"/>
                    </a:p>
                  </a:txBody>
                  <a:tcPr/>
                </a:tc>
                <a:tc>
                  <a:txBody>
                    <a:bodyPr/>
                    <a:lstStyle/>
                    <a:p>
                      <a:pPr algn="l" fontAlgn="t"/>
                      <a:r>
                        <a:rPr lang="en-US" sz="1400" u="none" strike="noStrike">
                          <a:effectLst/>
                        </a:rPr>
                        <a:t>Permanent Account Number (PAN)</a:t>
                      </a:r>
                      <a:r>
                        <a:rPr lang="en-IN" sz="1400" u="none" strike="noStrike" baseline="30000">
                          <a:effectLst/>
                        </a:rPr>
                        <a:t> 2</a:t>
                      </a:r>
                      <a:endParaRPr lang="en-US" sz="1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IN" sz="1400" u="none" strike="noStrike">
                          <a:effectLst/>
                        </a:rPr>
                        <a:t>Mandatory</a:t>
                      </a:r>
                      <a:endParaRPr lang="en-IN" sz="1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IN" sz="1400" u="none" strike="noStrike">
                          <a:effectLst/>
                        </a:rPr>
                        <a:t>Mandatory</a:t>
                      </a:r>
                      <a:endParaRPr lang="en-IN" sz="14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721719015"/>
                  </a:ext>
                </a:extLst>
              </a:tr>
              <a:tr h="291165">
                <a:tc vMerge="1">
                  <a:txBody>
                    <a:bodyPr/>
                    <a:lstStyle/>
                    <a:p>
                      <a:endParaRPr lang="en-IN"/>
                    </a:p>
                  </a:txBody>
                  <a:tcPr/>
                </a:tc>
                <a:tc>
                  <a:txBody>
                    <a:bodyPr/>
                    <a:lstStyle/>
                    <a:p>
                      <a:pPr algn="l" fontAlgn="t"/>
                      <a:r>
                        <a:rPr lang="en-IN" sz="1400" u="none" strike="noStrike">
                          <a:effectLst/>
                        </a:rPr>
                        <a:t>Board Resolution</a:t>
                      </a:r>
                      <a:r>
                        <a:rPr lang="en-IN" sz="1400" u="none" strike="noStrike" baseline="30000">
                          <a:effectLst/>
                        </a:rPr>
                        <a:t>3</a:t>
                      </a:r>
                      <a:endParaRPr lang="en-IN" sz="1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IN" sz="1400" u="none" strike="noStrike">
                          <a:effectLst/>
                        </a:rPr>
                        <a:t>Exempted*</a:t>
                      </a:r>
                      <a:endParaRPr lang="en-IN" sz="1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IN" sz="1400" u="none" strike="noStrike">
                          <a:effectLst/>
                        </a:rPr>
                        <a:t>Mandatory</a:t>
                      </a:r>
                      <a:endParaRPr lang="en-IN" sz="14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797213824"/>
                  </a:ext>
                </a:extLst>
              </a:tr>
              <a:tr h="399533">
                <a:tc vMerge="1">
                  <a:txBody>
                    <a:bodyPr/>
                    <a:lstStyle/>
                    <a:p>
                      <a:endParaRPr lang="en-IN"/>
                    </a:p>
                  </a:txBody>
                  <a:tcPr/>
                </a:tc>
                <a:tc>
                  <a:txBody>
                    <a:bodyPr/>
                    <a:lstStyle/>
                    <a:p>
                      <a:pPr algn="l" fontAlgn="t"/>
                      <a:r>
                        <a:rPr lang="en-IN" sz="1400"/>
                        <a:t>FATCA / CRS form</a:t>
                      </a:r>
                      <a:endParaRPr lang="en-IN" sz="1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IN" sz="1400" u="none" strike="noStrike">
                          <a:effectLst/>
                        </a:rPr>
                        <a:t>Mandatory</a:t>
                      </a:r>
                      <a:endParaRPr lang="en-IN" sz="1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IN" sz="1400" u="none" strike="noStrike">
                          <a:effectLst/>
                        </a:rPr>
                        <a:t>Mandatory</a:t>
                      </a:r>
                      <a:endParaRPr lang="en-IN" sz="14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352283136"/>
                  </a:ext>
                </a:extLst>
              </a:tr>
              <a:tr h="399533">
                <a:tc vMerge="1">
                  <a:txBody>
                    <a:bodyPr/>
                    <a:lstStyle/>
                    <a:p>
                      <a:endParaRPr lang="en-IN"/>
                    </a:p>
                  </a:txBody>
                  <a:tcPr/>
                </a:tc>
                <a:tc>
                  <a:txBody>
                    <a:bodyPr/>
                    <a:lstStyle/>
                    <a:p>
                      <a:pPr algn="l" fontAlgn="t"/>
                      <a:r>
                        <a:rPr lang="en-IN" sz="1400"/>
                        <a:t>Form/ KYC Form</a:t>
                      </a:r>
                      <a:endParaRPr lang="en-IN" sz="1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IN" sz="1400" u="none" strike="noStrike">
                          <a:effectLst/>
                        </a:rPr>
                        <a:t>Mandatory</a:t>
                      </a:r>
                      <a:endParaRPr lang="en-IN" sz="1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IN" sz="1400" u="none" strike="noStrike">
                          <a:effectLst/>
                        </a:rPr>
                        <a:t>Mandatory</a:t>
                      </a:r>
                      <a:endParaRPr lang="en-IN" sz="14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195362274"/>
                  </a:ext>
                </a:extLst>
              </a:tr>
            </a:tbl>
          </a:graphicData>
        </a:graphic>
      </p:graphicFrame>
      <p:sp>
        <p:nvSpPr>
          <p:cNvPr id="8" name="Rectangle 7">
            <a:extLst>
              <a:ext uri="{FF2B5EF4-FFF2-40B4-BE49-F238E27FC236}">
                <a16:creationId xmlns:a16="http://schemas.microsoft.com/office/drawing/2014/main" id="{E8E96D44-3CE6-4E8D-AF78-07FC27492F2F}"/>
              </a:ext>
            </a:extLst>
          </p:cNvPr>
          <p:cNvSpPr/>
          <p:nvPr/>
        </p:nvSpPr>
        <p:spPr>
          <a:xfrm>
            <a:off x="2302863" y="4958293"/>
            <a:ext cx="9289165" cy="1785104"/>
          </a:xfrm>
          <a:prstGeom prst="rect">
            <a:avLst/>
          </a:prstGeom>
        </p:spPr>
        <p:txBody>
          <a:bodyPr wrap="square">
            <a:spAutoFit/>
          </a:bodyPr>
          <a:lstStyle/>
          <a:p>
            <a:pPr marL="228600" indent="-228600">
              <a:buFont typeface="+mj-lt"/>
              <a:buAutoNum type="arabicPeriod"/>
            </a:pPr>
            <a:r>
              <a:rPr lang="en-IN" sz="1100"/>
              <a:t>Prospectus and information memorandum are acceptable in lieu of an official constitutional document </a:t>
            </a:r>
          </a:p>
          <a:p>
            <a:pPr marL="228600" indent="-228600">
              <a:buFont typeface="+mj-lt"/>
              <a:buAutoNum type="arabicPeriod"/>
            </a:pPr>
            <a:r>
              <a:rPr lang="en-IN" sz="1100"/>
              <a:t>CBDT has introduced Electronic Permanent Account Number (E-PAN) card. FPIs can share the E-PAN card with market intermediaries at the time of account opening thus ensuring compliance with the Know Your Client (KYC) norms </a:t>
            </a:r>
          </a:p>
          <a:p>
            <a:pPr marL="228600" indent="-228600">
              <a:buFont typeface="+mj-lt"/>
              <a:buAutoNum type="arabicPeriod"/>
            </a:pPr>
            <a:r>
              <a:rPr lang="en-IN" sz="1100"/>
              <a:t>Alternate documents in lieu of Board Resolution for KYC purposes </a:t>
            </a:r>
          </a:p>
          <a:p>
            <a:pPr marL="268288"/>
            <a:r>
              <a:rPr lang="en-US" sz="1100"/>
              <a:t>Power of Attorney granted to Global custodian/ local custodian is accepted in lieu of Board Resolution (BR). BR and the authorized signatory list (ASL) is not required if SWIFT is used as a medium of instruction. </a:t>
            </a:r>
          </a:p>
          <a:p>
            <a:pPr marL="268288"/>
            <a:endParaRPr lang="en-US" sz="1100">
              <a:highlight>
                <a:srgbClr val="FFFF00"/>
              </a:highlight>
            </a:endParaRPr>
          </a:p>
          <a:p>
            <a:pPr marL="268288"/>
            <a:r>
              <a:rPr lang="en-US" sz="1100"/>
              <a:t>*Not required while opening the bank account. However, FPIs concerned to submit an undertaking that upon demand by Regulators/ Law Enforcement Agencies the relevant document/s would be submitted to the bank.</a:t>
            </a:r>
          </a:p>
          <a:p>
            <a:pPr marL="268288"/>
            <a:endParaRPr lang="en-IN" sz="1100">
              <a:highlight>
                <a:srgbClr val="FFFF00"/>
              </a:highlight>
            </a:endParaRPr>
          </a:p>
        </p:txBody>
      </p:sp>
      <p:sp>
        <p:nvSpPr>
          <p:cNvPr id="9" name="Rechteck 24">
            <a:extLst>
              <a:ext uri="{FF2B5EF4-FFF2-40B4-BE49-F238E27FC236}">
                <a16:creationId xmlns:a16="http://schemas.microsoft.com/office/drawing/2014/main" id="{05BFD92B-0ECD-491C-BF43-399CC705BB34}"/>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le 1">
            <a:extLst>
              <a:ext uri="{FF2B5EF4-FFF2-40B4-BE49-F238E27FC236}">
                <a16:creationId xmlns:a16="http://schemas.microsoft.com/office/drawing/2014/main" id="{A6644BAA-3F6F-4DAB-B895-A3E1CF8D7F9D}"/>
              </a:ext>
            </a:extLst>
          </p:cNvPr>
          <p:cNvSpPr txBox="1">
            <a:spLocks/>
          </p:cNvSpPr>
          <p:nvPr/>
        </p:nvSpPr>
        <p:spPr>
          <a:xfrm>
            <a:off x="145379" y="2970044"/>
            <a:ext cx="1805262" cy="76636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400" b="1">
                <a:solidFill>
                  <a:srgbClr val="506554"/>
                </a:solidFill>
                <a:latin typeface="Source Sans Pro" panose="020B0503030403020204" pitchFamily="34" charset="0"/>
              </a:rPr>
              <a:t>Know Your Client (KYC)</a:t>
            </a:r>
          </a:p>
        </p:txBody>
      </p:sp>
      <p:pic>
        <p:nvPicPr>
          <p:cNvPr id="26" name="Graphic 25" descr="Checklist with solid fill">
            <a:extLst>
              <a:ext uri="{FF2B5EF4-FFF2-40B4-BE49-F238E27FC236}">
                <a16:creationId xmlns:a16="http://schemas.microsoft.com/office/drawing/2014/main" id="{E605136A-1EFE-4B7E-B7B6-410DDF3AA7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924" y="1447369"/>
            <a:ext cx="1502286" cy="1502286"/>
          </a:xfrm>
          <a:prstGeom prst="rect">
            <a:avLst/>
          </a:prstGeom>
          <a:effectLst>
            <a:outerShdw blurRad="50800" dist="38100" dir="2700000" algn="tl" rotWithShape="0">
              <a:prstClr val="black">
                <a:alpha val="40000"/>
              </a:prstClr>
            </a:outerShdw>
          </a:effectLst>
        </p:spPr>
      </p:pic>
      <p:pic>
        <p:nvPicPr>
          <p:cNvPr id="27" name="Graphic 26" descr="Magnifying glass with solid fill">
            <a:extLst>
              <a:ext uri="{FF2B5EF4-FFF2-40B4-BE49-F238E27FC236}">
                <a16:creationId xmlns:a16="http://schemas.microsoft.com/office/drawing/2014/main" id="{D9ECE1BC-E732-40B4-B9E4-D72E97E7D7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8395" y="2005669"/>
            <a:ext cx="914400" cy="914400"/>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2B89C1E7-6BF0-4CD6-97F9-DB9128591691}"/>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557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31138" y="1023616"/>
            <a:ext cx="4360862" cy="3776663"/>
          </a:xfrm>
        </p:spPr>
        <p:txBody>
          <a:bodyPr vert="horz" lIns="91440" tIns="45720" rIns="91440" bIns="45720" rtlCol="0" anchor="b">
            <a:normAutofit/>
          </a:bodyPr>
          <a:lstStyle/>
          <a:p>
            <a:r>
              <a:rPr lang="en-US" sz="5600" b="1" kern="1200">
                <a:solidFill>
                  <a:schemeClr val="tx1"/>
                </a:solidFill>
                <a:latin typeface="+mj-lt"/>
                <a:ea typeface="+mj-ea"/>
                <a:cs typeface="+mj-cs"/>
              </a:rPr>
              <a:t>LEGAL FRAMEWORK</a:t>
            </a:r>
          </a:p>
        </p:txBody>
      </p:sp>
      <p:sp>
        <p:nvSpPr>
          <p:cNvPr id="4" name="Rectangle 3">
            <a:extLst>
              <a:ext uri="{FF2B5EF4-FFF2-40B4-BE49-F238E27FC236}">
                <a16:creationId xmlns:a16="http://schemas.microsoft.com/office/drawing/2014/main" id="{D1A145BB-B3AB-4256-AD8E-6273337B5FF2}"/>
              </a:ext>
            </a:extLst>
          </p:cNvPr>
          <p:cNvSpPr/>
          <p:nvPr/>
        </p:nvSpPr>
        <p:spPr>
          <a:xfrm>
            <a:off x="6952593" y="2959100"/>
            <a:ext cx="5239407" cy="939800"/>
          </a:xfrm>
          <a:prstGeom prst="rect">
            <a:avLst/>
          </a:prstGeom>
          <a:solidFill>
            <a:srgbClr val="6688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Scales of Justice">
            <a:extLst>
              <a:ext uri="{FF2B5EF4-FFF2-40B4-BE49-F238E27FC236}">
                <a16:creationId xmlns:a16="http://schemas.microsoft.com/office/drawing/2014/main" id="{C00424D3-E568-4B3A-A2D9-5FF1EB0AF6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8062" y="1250251"/>
            <a:ext cx="3550028" cy="3550028"/>
          </a:xfrm>
          <a:prstGeom prst="rect">
            <a:avLst/>
          </a:prstGeom>
          <a:effectLst>
            <a:outerShdw blurRad="50800" dist="38100" dir="2700000" algn="tl" rotWithShape="0">
              <a:prstClr val="black">
                <a:alpha val="40000"/>
              </a:prstClr>
            </a:outerShdw>
          </a:effectLst>
        </p:spPr>
      </p:pic>
      <p:pic>
        <p:nvPicPr>
          <p:cNvPr id="6" name="Graphic 5">
            <a:extLst>
              <a:ext uri="{FF2B5EF4-FFF2-40B4-BE49-F238E27FC236}">
                <a16:creationId xmlns:a16="http://schemas.microsoft.com/office/drawing/2014/main" id="{AD26F84F-FC19-4CA0-B1E8-52C813E90B2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9398277" y="1702191"/>
            <a:ext cx="806767" cy="696680"/>
          </a:xfrm>
          <a:prstGeom prst="rect">
            <a:avLst/>
          </a:prstGeom>
          <a:effectLst>
            <a:outerShdw blurRad="50800" dist="38100" dir="2700000" algn="tl" rotWithShape="0">
              <a:prstClr val="black">
                <a:alpha val="40000"/>
              </a:prstClr>
            </a:outerShdw>
          </a:effectLst>
        </p:spPr>
      </p:pic>
      <p:pic>
        <p:nvPicPr>
          <p:cNvPr id="7" name="Graphic 6">
            <a:extLst>
              <a:ext uri="{FF2B5EF4-FFF2-40B4-BE49-F238E27FC236}">
                <a16:creationId xmlns:a16="http://schemas.microsoft.com/office/drawing/2014/main" id="{9E8BEE10-EFAE-43F2-89C8-D4682814EB6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8016"/>
          <a:stretch/>
        </p:blipFill>
        <p:spPr>
          <a:xfrm>
            <a:off x="9092717" y="2481987"/>
            <a:ext cx="1280840" cy="393997"/>
          </a:xfrm>
          <a:prstGeom prst="rect">
            <a:avLst/>
          </a:prstGeom>
        </p:spPr>
      </p:pic>
      <p:sp>
        <p:nvSpPr>
          <p:cNvPr id="8" name="Slide Number Placeholder 6">
            <a:extLst>
              <a:ext uri="{FF2B5EF4-FFF2-40B4-BE49-F238E27FC236}">
                <a16:creationId xmlns:a16="http://schemas.microsoft.com/office/drawing/2014/main" id="{2BB757A2-38F2-469F-A18E-DACD9354284D}"/>
              </a:ext>
            </a:extLst>
          </p:cNvPr>
          <p:cNvSpPr>
            <a:spLocks noGrp="1"/>
          </p:cNvSpPr>
          <p:nvPr>
            <p:ph type="sldNum" sz="quarter" idx="12"/>
          </p:nvPr>
        </p:nvSpPr>
        <p:spPr>
          <a:xfrm>
            <a:off x="8610600" y="6418750"/>
            <a:ext cx="2743200" cy="365125"/>
          </a:xfrm>
        </p:spPr>
        <p:txBody>
          <a:bodyPr/>
          <a:lstStyle/>
          <a:p>
            <a:fld id="{035080D5-0642-4AB8-8B9E-BEF3CDA0A2A1}" type="slidenum">
              <a:rPr lang="en-IN" smtClean="0"/>
              <a:t>2</a:t>
            </a:fld>
            <a:endParaRPr lang="en-IN"/>
          </a:p>
        </p:txBody>
      </p:sp>
    </p:spTree>
    <p:extLst>
      <p:ext uri="{BB962C8B-B14F-4D97-AF65-F5344CB8AC3E}">
        <p14:creationId xmlns:p14="http://schemas.microsoft.com/office/powerpoint/2010/main" val="90145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a:xfrm>
            <a:off x="11340550" y="6356350"/>
            <a:ext cx="2743200" cy="365125"/>
          </a:xfrm>
        </p:spPr>
        <p:txBody>
          <a:bodyPr/>
          <a:lstStyle/>
          <a:p>
            <a:fld id="{035080D5-0642-4AB8-8B9E-BEF3CDA0A2A1}" type="slidenum">
              <a:rPr lang="en-IN" smtClean="0"/>
              <a:t>20</a:t>
            </a:fld>
            <a:endParaRPr lang="en-IN"/>
          </a:p>
        </p:txBody>
      </p:sp>
      <p:sp>
        <p:nvSpPr>
          <p:cNvPr id="8" name="Rectangle 7">
            <a:extLst>
              <a:ext uri="{FF2B5EF4-FFF2-40B4-BE49-F238E27FC236}">
                <a16:creationId xmlns:a16="http://schemas.microsoft.com/office/drawing/2014/main" id="{E8E96D44-3CE6-4E8D-AF78-07FC27492F2F}"/>
              </a:ext>
            </a:extLst>
          </p:cNvPr>
          <p:cNvSpPr/>
          <p:nvPr/>
        </p:nvSpPr>
        <p:spPr>
          <a:xfrm>
            <a:off x="2524836" y="5125024"/>
            <a:ext cx="9389660" cy="1015663"/>
          </a:xfrm>
          <a:prstGeom prst="rect">
            <a:avLst/>
          </a:prstGeom>
        </p:spPr>
        <p:txBody>
          <a:bodyPr wrap="square">
            <a:spAutoFit/>
          </a:bodyPr>
          <a:lstStyle/>
          <a:p>
            <a:r>
              <a:rPr lang="en-US" sz="1000"/>
              <a:t>*Not required while opening the bank account. However, FPIs concerned to submit an undertaking that upon demand by Regulators/ Law Enforcement Agencies the relevant document/s would be submitted to the bank.</a:t>
            </a:r>
          </a:p>
          <a:p>
            <a:pPr marL="228600" indent="-228600">
              <a:buAutoNum type="arabicPeriod" startAt="5"/>
            </a:pPr>
            <a:r>
              <a:rPr lang="en-US" sz="1000"/>
              <a:t>Persons eligible for Aadhaar (Aadhaar is a Unique Identification Number (UID), issued by the Unique Identification Authority of India (UIDAI)), are required to submit Aadhaar as proof of identity. Person not eligible for Aadhaar, have to submit PAN. Such persons eligible for Aadhar also need to provide the consent declaration permitting the DDP/ Custodian to authenticate the Aadhar. </a:t>
            </a:r>
          </a:p>
          <a:p>
            <a:pPr marL="228600" indent="-228600">
              <a:buAutoNum type="arabicPeriod" startAt="5"/>
            </a:pPr>
            <a:r>
              <a:rPr lang="en-US" sz="1000"/>
              <a:t>Refer to Annexure 2 regarding identification and verification of UBO</a:t>
            </a:r>
            <a:endParaRPr lang="en-IN" sz="1000"/>
          </a:p>
        </p:txBody>
      </p:sp>
      <p:graphicFrame>
        <p:nvGraphicFramePr>
          <p:cNvPr id="5" name="Table 4">
            <a:extLst>
              <a:ext uri="{FF2B5EF4-FFF2-40B4-BE49-F238E27FC236}">
                <a16:creationId xmlns:a16="http://schemas.microsoft.com/office/drawing/2014/main" id="{54B161B2-963C-4F47-ADAD-4F1B55823336}"/>
              </a:ext>
            </a:extLst>
          </p:cNvPr>
          <p:cNvGraphicFramePr>
            <a:graphicFrameLocks noGrp="1"/>
          </p:cNvGraphicFramePr>
          <p:nvPr>
            <p:extLst>
              <p:ext uri="{D42A27DB-BD31-4B8C-83A1-F6EECF244321}">
                <p14:modId xmlns:p14="http://schemas.microsoft.com/office/powerpoint/2010/main" val="4119622590"/>
              </p:ext>
            </p:extLst>
          </p:nvPr>
        </p:nvGraphicFramePr>
        <p:xfrm>
          <a:off x="2578914" y="846813"/>
          <a:ext cx="8720692" cy="3874113"/>
        </p:xfrm>
        <a:graphic>
          <a:graphicData uri="http://schemas.openxmlformats.org/drawingml/2006/table">
            <a:tbl>
              <a:tblPr firstRow="1">
                <a:tableStyleId>{93296810-A885-4BE3-A3E7-6D5BEEA58F35}</a:tableStyleId>
              </a:tblPr>
              <a:tblGrid>
                <a:gridCol w="1657962">
                  <a:extLst>
                    <a:ext uri="{9D8B030D-6E8A-4147-A177-3AD203B41FA5}">
                      <a16:colId xmlns:a16="http://schemas.microsoft.com/office/drawing/2014/main" val="2410960148"/>
                    </a:ext>
                  </a:extLst>
                </a:gridCol>
                <a:gridCol w="1717682">
                  <a:extLst>
                    <a:ext uri="{9D8B030D-6E8A-4147-A177-3AD203B41FA5}">
                      <a16:colId xmlns:a16="http://schemas.microsoft.com/office/drawing/2014/main" val="3081488514"/>
                    </a:ext>
                  </a:extLst>
                </a:gridCol>
                <a:gridCol w="2682856">
                  <a:extLst>
                    <a:ext uri="{9D8B030D-6E8A-4147-A177-3AD203B41FA5}">
                      <a16:colId xmlns:a16="http://schemas.microsoft.com/office/drawing/2014/main" val="3147505246"/>
                    </a:ext>
                  </a:extLst>
                </a:gridCol>
                <a:gridCol w="2662192">
                  <a:extLst>
                    <a:ext uri="{9D8B030D-6E8A-4147-A177-3AD203B41FA5}">
                      <a16:colId xmlns:a16="http://schemas.microsoft.com/office/drawing/2014/main" val="2358197268"/>
                    </a:ext>
                  </a:extLst>
                </a:gridCol>
              </a:tblGrid>
              <a:tr h="226212">
                <a:tc>
                  <a:txBody>
                    <a:bodyPr/>
                    <a:lstStyle/>
                    <a:p>
                      <a:pPr algn="l" fontAlgn="t"/>
                      <a:r>
                        <a:rPr lang="en-IN" sz="1400" b="1" u="none" strike="noStrike">
                          <a:solidFill>
                            <a:schemeClr val="bg1"/>
                          </a:solidFill>
                          <a:effectLst/>
                        </a:rPr>
                        <a:t>Document Type</a:t>
                      </a:r>
                      <a:endParaRPr lang="en-IN" sz="1400" b="1" i="0" u="none" strike="noStrike">
                        <a:solidFill>
                          <a:schemeClr val="bg1"/>
                        </a:solidFill>
                        <a:effectLst/>
                        <a:latin typeface="Calibri" panose="020F0502020204030204" pitchFamily="34" charset="0"/>
                      </a:endParaRPr>
                    </a:p>
                  </a:txBody>
                  <a:tcPr/>
                </a:tc>
                <a:tc>
                  <a:txBody>
                    <a:bodyPr/>
                    <a:lstStyle/>
                    <a:p>
                      <a:pPr algn="l" fontAlgn="t"/>
                      <a:r>
                        <a:rPr lang="en-IN" sz="1400" b="1" u="none" strike="noStrike">
                          <a:solidFill>
                            <a:schemeClr val="bg1"/>
                          </a:solidFill>
                          <a:effectLst/>
                        </a:rPr>
                        <a:t>Documentation</a:t>
                      </a:r>
                      <a:endParaRPr lang="en-IN" sz="1400" b="1" i="0" u="none" strike="noStrike">
                        <a:solidFill>
                          <a:schemeClr val="bg1"/>
                        </a:solidFill>
                        <a:effectLst/>
                        <a:latin typeface="Calibri" panose="020F0502020204030204" pitchFamily="34" charset="0"/>
                      </a:endParaRPr>
                    </a:p>
                  </a:txBody>
                  <a:tcPr/>
                </a:tc>
                <a:tc>
                  <a:txBody>
                    <a:bodyPr/>
                    <a:lstStyle/>
                    <a:p>
                      <a:pPr algn="l" fontAlgn="t"/>
                      <a:r>
                        <a:rPr lang="en-IN" sz="1400" b="1" u="none" strike="noStrike">
                          <a:solidFill>
                            <a:schemeClr val="bg1"/>
                          </a:solidFill>
                          <a:effectLst/>
                        </a:rPr>
                        <a:t>FPI Category I</a:t>
                      </a:r>
                      <a:endParaRPr lang="en-IN" sz="1400" b="1" i="0" u="none" strike="noStrike">
                        <a:solidFill>
                          <a:schemeClr val="bg1"/>
                        </a:solidFill>
                        <a:effectLst/>
                        <a:latin typeface="Calibri" panose="020F0502020204030204" pitchFamily="34" charset="0"/>
                      </a:endParaRPr>
                    </a:p>
                  </a:txBody>
                  <a:tcPr/>
                </a:tc>
                <a:tc>
                  <a:txBody>
                    <a:bodyPr/>
                    <a:lstStyle/>
                    <a:p>
                      <a:pPr algn="l" fontAlgn="t"/>
                      <a:r>
                        <a:rPr lang="en-IN" sz="1400" b="1" u="none" strike="noStrike">
                          <a:solidFill>
                            <a:schemeClr val="bg1"/>
                          </a:solidFill>
                          <a:effectLst/>
                        </a:rPr>
                        <a:t>FPI Category II</a:t>
                      </a:r>
                      <a:endParaRPr lang="en-IN" sz="1400" b="1" i="0" u="none" strike="noStrike">
                        <a:solidFill>
                          <a:schemeClr val="bg1"/>
                        </a:solidFill>
                        <a:effectLst/>
                        <a:latin typeface="Calibri" panose="020F0502020204030204" pitchFamily="34" charset="0"/>
                      </a:endParaRPr>
                    </a:p>
                  </a:txBody>
                  <a:tcPr/>
                </a:tc>
                <a:extLst>
                  <a:ext uri="{0D108BD9-81ED-4DB2-BD59-A6C34878D82A}">
                    <a16:rowId xmlns:a16="http://schemas.microsoft.com/office/drawing/2014/main" val="1902931582"/>
                  </a:ext>
                </a:extLst>
              </a:tr>
              <a:tr h="662856">
                <a:tc rowSpan="4">
                  <a:txBody>
                    <a:bodyPr/>
                    <a:lstStyle/>
                    <a:p>
                      <a:pPr algn="l" fontAlgn="t"/>
                      <a:endParaRPr lang="en-IN" sz="1400" b="1" u="none" strike="noStrike">
                        <a:effectLst/>
                      </a:endParaRPr>
                    </a:p>
                    <a:p>
                      <a:pPr algn="l" fontAlgn="t"/>
                      <a:endParaRPr lang="en-IN" sz="1400" b="1" u="none" strike="noStrike">
                        <a:effectLst/>
                      </a:endParaRPr>
                    </a:p>
                    <a:p>
                      <a:pPr algn="l" fontAlgn="t"/>
                      <a:endParaRPr lang="en-IN" sz="1400" b="1" u="none" strike="noStrike">
                        <a:effectLst/>
                      </a:endParaRPr>
                    </a:p>
                    <a:p>
                      <a:pPr algn="l" fontAlgn="t"/>
                      <a:r>
                        <a:rPr lang="en-IN" sz="1400" b="1" u="none" strike="noStrike">
                          <a:effectLst/>
                        </a:rPr>
                        <a:t>Authorized</a:t>
                      </a:r>
                      <a:br>
                        <a:rPr lang="en-IN" sz="1400" b="1" u="none" strike="noStrike">
                          <a:effectLst/>
                        </a:rPr>
                      </a:br>
                      <a:r>
                        <a:rPr lang="en-IN" sz="1400" b="1" u="none" strike="noStrike">
                          <a:effectLst/>
                        </a:rPr>
                        <a:t>Signatories</a:t>
                      </a:r>
                      <a:endParaRPr lang="en-IN" sz="1400" b="1" i="0" u="none" strike="noStrike">
                        <a:solidFill>
                          <a:srgbClr val="000000"/>
                        </a:solidFill>
                        <a:effectLst/>
                        <a:latin typeface="Calibri" panose="020F0502020204030204" pitchFamily="34" charset="0"/>
                      </a:endParaRPr>
                    </a:p>
                  </a:txBody>
                  <a:tcPr/>
                </a:tc>
                <a:tc>
                  <a:txBody>
                    <a:bodyPr/>
                    <a:lstStyle/>
                    <a:p>
                      <a:pPr algn="l" fontAlgn="t"/>
                      <a:r>
                        <a:rPr lang="en-IN" sz="1400" u="none" strike="noStrike">
                          <a:effectLst/>
                        </a:rPr>
                        <a:t>List and</a:t>
                      </a:r>
                      <a:br>
                        <a:rPr lang="en-IN" sz="1400" u="none" strike="noStrike">
                          <a:effectLst/>
                        </a:rPr>
                      </a:br>
                      <a:r>
                        <a:rPr lang="en-IN" sz="1400" u="none" strike="noStrike">
                          <a:effectLst/>
                        </a:rPr>
                        <a:t>Signatures</a:t>
                      </a:r>
                      <a:endParaRPr lang="en-IN" sz="1400" b="0" i="0" u="none" strike="noStrike">
                        <a:solidFill>
                          <a:srgbClr val="000000"/>
                        </a:solidFill>
                        <a:effectLst/>
                        <a:latin typeface="Calibri" panose="020F0502020204030204" pitchFamily="34" charset="0"/>
                      </a:endParaRPr>
                    </a:p>
                  </a:txBody>
                  <a:tcPr/>
                </a:tc>
                <a:tc>
                  <a:txBody>
                    <a:bodyPr/>
                    <a:lstStyle/>
                    <a:p>
                      <a:pPr algn="l" fontAlgn="t"/>
                      <a:r>
                        <a:rPr lang="en-US" sz="1400" u="none" strike="noStrike">
                          <a:effectLst/>
                        </a:rPr>
                        <a:t>Mandatory – list of Global Custodian signatories can be given in case of PoA to Global Custodian</a:t>
                      </a:r>
                      <a:endParaRPr lang="en-US" sz="1400" b="0" i="0" u="none" strike="noStrike">
                        <a:solidFill>
                          <a:srgbClr val="000000"/>
                        </a:solidFill>
                        <a:effectLst/>
                        <a:latin typeface="Calibri" panose="020F0502020204030204" pitchFamily="34" charset="0"/>
                      </a:endParaRPr>
                    </a:p>
                  </a:txBody>
                  <a:tcPr/>
                </a:tc>
                <a:tc>
                  <a:txBody>
                    <a:bodyPr/>
                    <a:lstStyle/>
                    <a:p>
                      <a:pPr algn="l" fontAlgn="t"/>
                      <a:r>
                        <a:rPr lang="en-US" sz="1400" u="none" strike="noStrike">
                          <a:effectLst/>
                        </a:rPr>
                        <a:t>Mandatory – list of Global Custodian signatories can be given in case of PoA to Global Custodian</a:t>
                      </a:r>
                      <a:endParaRPr lang="en-US" sz="14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2959569049"/>
                  </a:ext>
                </a:extLst>
              </a:tr>
              <a:tr h="358117">
                <a:tc vMerge="1">
                  <a:txBody>
                    <a:bodyPr/>
                    <a:lstStyle/>
                    <a:p>
                      <a:endParaRPr lang="en-IN"/>
                    </a:p>
                  </a:txBody>
                  <a:tcPr/>
                </a:tc>
                <a:tc>
                  <a:txBody>
                    <a:bodyPr/>
                    <a:lstStyle/>
                    <a:p>
                      <a:pPr algn="l" fontAlgn="t"/>
                      <a:r>
                        <a:rPr lang="en-IN" sz="1400" u="none" strike="noStrike">
                          <a:effectLst/>
                        </a:rPr>
                        <a:t>Proof of Identity</a:t>
                      </a:r>
                      <a:r>
                        <a:rPr lang="en-IN" sz="1400" u="none" strike="noStrike" baseline="30000">
                          <a:effectLst/>
                        </a:rPr>
                        <a:t>5</a:t>
                      </a:r>
                      <a:endParaRPr lang="en-IN" sz="1400" b="0" i="0" u="none" strike="noStrike">
                        <a:solidFill>
                          <a:srgbClr val="000000"/>
                        </a:solidFill>
                        <a:effectLst/>
                        <a:latin typeface="Calibri" panose="020F0502020204030204" pitchFamily="34" charset="0"/>
                      </a:endParaRPr>
                    </a:p>
                  </a:txBody>
                  <a:tcPr/>
                </a:tc>
                <a:tc>
                  <a:txBody>
                    <a:bodyPr/>
                    <a:lstStyle/>
                    <a:p>
                      <a:pPr algn="l" fontAlgn="t"/>
                      <a:r>
                        <a:rPr lang="en-IN" sz="1400" u="none" strike="noStrike">
                          <a:effectLst/>
                        </a:rPr>
                        <a:t>Exempted*</a:t>
                      </a:r>
                      <a:endParaRPr lang="en-IN" sz="1400" b="0" i="0" u="none" strike="noStrike">
                        <a:solidFill>
                          <a:srgbClr val="000000"/>
                        </a:solidFill>
                        <a:effectLst/>
                        <a:latin typeface="Calibri" panose="020F0502020204030204" pitchFamily="34" charset="0"/>
                      </a:endParaRPr>
                    </a:p>
                  </a:txBody>
                  <a:tcPr/>
                </a:tc>
                <a:tc>
                  <a:txBody>
                    <a:bodyPr/>
                    <a:lstStyle/>
                    <a:p>
                      <a:pPr algn="l" fontAlgn="t"/>
                      <a:r>
                        <a:rPr lang="en-IN" sz="1400" u="none" strike="noStrike">
                          <a:effectLst/>
                        </a:rPr>
                        <a:t>Exempted*</a:t>
                      </a:r>
                      <a:endParaRPr lang="en-IN" sz="14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1696217662"/>
                  </a:ext>
                </a:extLst>
              </a:tr>
              <a:tr h="315596">
                <a:tc vMerge="1">
                  <a:txBody>
                    <a:bodyPr/>
                    <a:lstStyle/>
                    <a:p>
                      <a:endParaRPr lang="en-IN"/>
                    </a:p>
                  </a:txBody>
                  <a:tcPr/>
                </a:tc>
                <a:tc>
                  <a:txBody>
                    <a:bodyPr/>
                    <a:lstStyle/>
                    <a:p>
                      <a:pPr algn="l" fontAlgn="t"/>
                      <a:r>
                        <a:rPr lang="en-IN" sz="1400" u="none" strike="noStrike">
                          <a:effectLst/>
                        </a:rPr>
                        <a:t>Proof of Address</a:t>
                      </a:r>
                      <a:endParaRPr lang="en-IN" sz="1400" b="0" i="0" u="none" strike="noStrike">
                        <a:solidFill>
                          <a:srgbClr val="000000"/>
                        </a:solidFill>
                        <a:effectLst/>
                        <a:latin typeface="Calibri" panose="020F0502020204030204" pitchFamily="34" charset="0"/>
                      </a:endParaRPr>
                    </a:p>
                  </a:txBody>
                  <a:tcPr/>
                </a:tc>
                <a:tc>
                  <a:txBody>
                    <a:bodyPr/>
                    <a:lstStyle/>
                    <a:p>
                      <a:pPr algn="l" fontAlgn="t"/>
                      <a:r>
                        <a:rPr lang="en-IN" sz="1400" u="none" strike="noStrike">
                          <a:effectLst/>
                        </a:rPr>
                        <a:t>Exempted*</a:t>
                      </a:r>
                      <a:endParaRPr lang="en-IN" sz="1400" b="0" i="0" u="none" strike="noStrike">
                        <a:solidFill>
                          <a:srgbClr val="000000"/>
                        </a:solidFill>
                        <a:effectLst/>
                        <a:latin typeface="Calibri" panose="020F0502020204030204" pitchFamily="34" charset="0"/>
                      </a:endParaRPr>
                    </a:p>
                  </a:txBody>
                  <a:tcPr/>
                </a:tc>
                <a:tc>
                  <a:txBody>
                    <a:bodyPr/>
                    <a:lstStyle/>
                    <a:p>
                      <a:pPr algn="l" fontAlgn="t"/>
                      <a:r>
                        <a:rPr lang="en-IN" sz="1400" u="none" strike="noStrike">
                          <a:effectLst/>
                        </a:rPr>
                        <a:t>Exempted*</a:t>
                      </a:r>
                      <a:endParaRPr lang="en-IN" sz="14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2986949180"/>
                  </a:ext>
                </a:extLst>
              </a:tr>
              <a:tr h="226212">
                <a:tc vMerge="1">
                  <a:txBody>
                    <a:bodyPr/>
                    <a:lstStyle/>
                    <a:p>
                      <a:endParaRPr lang="en-IN"/>
                    </a:p>
                  </a:txBody>
                  <a:tcPr/>
                </a:tc>
                <a:tc>
                  <a:txBody>
                    <a:bodyPr/>
                    <a:lstStyle/>
                    <a:p>
                      <a:pPr algn="l" fontAlgn="t"/>
                      <a:r>
                        <a:rPr lang="en-IN" sz="1400" u="none" strike="noStrike">
                          <a:effectLst/>
                        </a:rPr>
                        <a:t>Photographs</a:t>
                      </a:r>
                      <a:endParaRPr lang="en-IN" sz="1400" b="0" i="0" u="none" strike="noStrike">
                        <a:solidFill>
                          <a:srgbClr val="000000"/>
                        </a:solidFill>
                        <a:effectLst/>
                        <a:latin typeface="Calibri" panose="020F0502020204030204" pitchFamily="34" charset="0"/>
                      </a:endParaRPr>
                    </a:p>
                  </a:txBody>
                  <a:tcPr/>
                </a:tc>
                <a:tc>
                  <a:txBody>
                    <a:bodyPr/>
                    <a:lstStyle/>
                    <a:p>
                      <a:pPr algn="l" fontAlgn="t"/>
                      <a:r>
                        <a:rPr lang="en-IN" sz="1400" u="none" strike="noStrike">
                          <a:effectLst/>
                        </a:rPr>
                        <a:t>Exempted*</a:t>
                      </a:r>
                      <a:endParaRPr lang="en-IN" sz="1400" b="0" i="0" u="none" strike="noStrike">
                        <a:solidFill>
                          <a:srgbClr val="000000"/>
                        </a:solidFill>
                        <a:effectLst/>
                        <a:latin typeface="Calibri" panose="020F0502020204030204" pitchFamily="34" charset="0"/>
                      </a:endParaRPr>
                    </a:p>
                  </a:txBody>
                  <a:tcPr/>
                </a:tc>
                <a:tc>
                  <a:txBody>
                    <a:bodyPr/>
                    <a:lstStyle/>
                    <a:p>
                      <a:pPr algn="l" fontAlgn="t"/>
                      <a:r>
                        <a:rPr lang="en-IN" sz="1400" u="none" strike="noStrike">
                          <a:effectLst/>
                        </a:rPr>
                        <a:t>Exempted*</a:t>
                      </a:r>
                      <a:endParaRPr lang="en-IN" sz="14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1599727834"/>
                  </a:ext>
                </a:extLst>
              </a:tr>
              <a:tr h="226212">
                <a:tc rowSpan="4">
                  <a:txBody>
                    <a:bodyPr/>
                    <a:lstStyle/>
                    <a:p>
                      <a:pPr algn="l" fontAlgn="ctr"/>
                      <a:r>
                        <a:rPr lang="en-IN" sz="1400" b="1" u="none" strike="noStrike">
                          <a:effectLst/>
                        </a:rPr>
                        <a:t>Ultimate Beneficial Owner (UBO)</a:t>
                      </a:r>
                      <a:r>
                        <a:rPr lang="en-IN" sz="1400" b="1" u="none" strike="noStrike" baseline="30000">
                          <a:effectLst/>
                        </a:rPr>
                        <a:t> 6</a:t>
                      </a:r>
                      <a:endParaRPr lang="en-IN" sz="1400" b="1" i="0" u="none" strike="noStrike">
                        <a:solidFill>
                          <a:srgbClr val="000000"/>
                        </a:solidFill>
                        <a:effectLst/>
                        <a:latin typeface="Calibri" panose="020F0502020204030204" pitchFamily="34" charset="0"/>
                      </a:endParaRPr>
                    </a:p>
                  </a:txBody>
                  <a:tcPr anchor="ctr"/>
                </a:tc>
                <a:tc>
                  <a:txBody>
                    <a:bodyPr/>
                    <a:lstStyle/>
                    <a:p>
                      <a:pPr algn="l" fontAlgn="t"/>
                      <a:r>
                        <a:rPr lang="en-IN" sz="1400" u="none" strike="noStrike">
                          <a:effectLst/>
                        </a:rPr>
                        <a:t>List</a:t>
                      </a:r>
                      <a:endParaRPr lang="en-IN" sz="1400" b="0" i="0" u="none" strike="noStrike">
                        <a:solidFill>
                          <a:srgbClr val="000000"/>
                        </a:solidFill>
                        <a:effectLst/>
                        <a:latin typeface="Calibri" panose="020F0502020204030204" pitchFamily="34" charset="0"/>
                      </a:endParaRPr>
                    </a:p>
                  </a:txBody>
                  <a:tcPr/>
                </a:tc>
                <a:tc>
                  <a:txBody>
                    <a:bodyPr/>
                    <a:lstStyle/>
                    <a:p>
                      <a:pPr algn="l" fontAlgn="t"/>
                      <a:r>
                        <a:rPr lang="en-IN" sz="1400" u="none" strike="noStrike">
                          <a:effectLst/>
                        </a:rPr>
                        <a:t>Exempted*</a:t>
                      </a:r>
                      <a:endParaRPr lang="en-IN" sz="1400" b="0" i="0" u="none" strike="noStrike">
                        <a:solidFill>
                          <a:srgbClr val="000000"/>
                        </a:solidFill>
                        <a:effectLst/>
                        <a:latin typeface="Calibri" panose="020F0502020204030204" pitchFamily="34" charset="0"/>
                      </a:endParaRPr>
                    </a:p>
                  </a:txBody>
                  <a:tcPr/>
                </a:tc>
                <a:tc>
                  <a:txBody>
                    <a:bodyPr/>
                    <a:lstStyle/>
                    <a:p>
                      <a:pPr algn="l" fontAlgn="t"/>
                      <a:r>
                        <a:rPr lang="en-US" sz="1400" u="none" strike="noStrike">
                          <a:effectLst/>
                        </a:rPr>
                        <a:t>Mandatory (can declare “no UBO over 25%”)</a:t>
                      </a:r>
                      <a:endParaRPr lang="en-US" sz="14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4120798900"/>
                  </a:ext>
                </a:extLst>
              </a:tr>
              <a:tr h="226212">
                <a:tc vMerge="1">
                  <a:txBody>
                    <a:bodyPr/>
                    <a:lstStyle/>
                    <a:p>
                      <a:endParaRPr lang="en-IN"/>
                    </a:p>
                  </a:txBody>
                  <a:tcPr/>
                </a:tc>
                <a:tc>
                  <a:txBody>
                    <a:bodyPr/>
                    <a:lstStyle/>
                    <a:p>
                      <a:pPr algn="l" fontAlgn="t"/>
                      <a:r>
                        <a:rPr lang="en-IN" sz="1400" u="none" strike="noStrike">
                          <a:effectLst/>
                        </a:rPr>
                        <a:t>Proof of Identity</a:t>
                      </a:r>
                      <a:endParaRPr lang="en-IN" sz="1400" b="0" i="0" u="none" strike="noStrike">
                        <a:solidFill>
                          <a:srgbClr val="000000"/>
                        </a:solidFill>
                        <a:effectLst/>
                        <a:latin typeface="Calibri" panose="020F0502020204030204" pitchFamily="34" charset="0"/>
                      </a:endParaRPr>
                    </a:p>
                  </a:txBody>
                  <a:tcPr/>
                </a:tc>
                <a:tc>
                  <a:txBody>
                    <a:bodyPr/>
                    <a:lstStyle/>
                    <a:p>
                      <a:pPr algn="l" fontAlgn="t"/>
                      <a:r>
                        <a:rPr lang="en-IN" sz="1400" u="none" strike="noStrike">
                          <a:effectLst/>
                        </a:rPr>
                        <a:t>Exempted*</a:t>
                      </a:r>
                      <a:endParaRPr lang="en-IN" sz="1400" b="0" i="0" u="none" strike="noStrike">
                        <a:solidFill>
                          <a:srgbClr val="000000"/>
                        </a:solidFill>
                        <a:effectLst/>
                        <a:latin typeface="Calibri" panose="020F0502020204030204" pitchFamily="34" charset="0"/>
                      </a:endParaRPr>
                    </a:p>
                  </a:txBody>
                  <a:tcPr/>
                </a:tc>
                <a:tc>
                  <a:txBody>
                    <a:bodyPr/>
                    <a:lstStyle/>
                    <a:p>
                      <a:pPr algn="l" fontAlgn="t"/>
                      <a:r>
                        <a:rPr lang="en-IN" sz="1400" u="none" strike="noStrike">
                          <a:effectLst/>
                        </a:rPr>
                        <a:t>Required</a:t>
                      </a:r>
                      <a:endParaRPr lang="en-IN" sz="14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1762061548"/>
                  </a:ext>
                </a:extLst>
              </a:tr>
              <a:tr h="226212">
                <a:tc vMerge="1">
                  <a:txBody>
                    <a:bodyPr/>
                    <a:lstStyle/>
                    <a:p>
                      <a:endParaRPr lang="en-IN"/>
                    </a:p>
                  </a:txBody>
                  <a:tcPr/>
                </a:tc>
                <a:tc>
                  <a:txBody>
                    <a:bodyPr/>
                    <a:lstStyle/>
                    <a:p>
                      <a:pPr algn="l" fontAlgn="t"/>
                      <a:r>
                        <a:rPr lang="en-IN" sz="1400" u="none" strike="noStrike">
                          <a:effectLst/>
                        </a:rPr>
                        <a:t>Proof of Address</a:t>
                      </a:r>
                      <a:endParaRPr lang="en-IN" sz="1400" b="0" i="0" u="none" strike="noStrike">
                        <a:solidFill>
                          <a:srgbClr val="000000"/>
                        </a:solidFill>
                        <a:effectLst/>
                        <a:latin typeface="Calibri" panose="020F0502020204030204" pitchFamily="34" charset="0"/>
                      </a:endParaRPr>
                    </a:p>
                  </a:txBody>
                  <a:tcPr/>
                </a:tc>
                <a:tc>
                  <a:txBody>
                    <a:bodyPr/>
                    <a:lstStyle/>
                    <a:p>
                      <a:pPr algn="l" fontAlgn="t"/>
                      <a:r>
                        <a:rPr lang="en-IN" sz="1400" u="none" strike="noStrike">
                          <a:effectLst/>
                        </a:rPr>
                        <a:t>Exempted*</a:t>
                      </a:r>
                      <a:endParaRPr lang="en-IN" sz="1400" b="0" i="0" u="none" strike="noStrike">
                        <a:solidFill>
                          <a:srgbClr val="000000"/>
                        </a:solidFill>
                        <a:effectLst/>
                        <a:latin typeface="Calibri" panose="020F0502020204030204" pitchFamily="34" charset="0"/>
                      </a:endParaRPr>
                    </a:p>
                  </a:txBody>
                  <a:tcPr/>
                </a:tc>
                <a:tc>
                  <a:txBody>
                    <a:bodyPr/>
                    <a:lstStyle/>
                    <a:p>
                      <a:pPr algn="l" fontAlgn="t"/>
                      <a:r>
                        <a:rPr lang="en-IN" sz="1400" u="none" strike="noStrike">
                          <a:effectLst/>
                        </a:rPr>
                        <a:t>Exempted*(Required as per UBO circular)</a:t>
                      </a:r>
                      <a:endParaRPr lang="en-IN" sz="14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2643745202"/>
                  </a:ext>
                </a:extLst>
              </a:tr>
              <a:tr h="226212">
                <a:tc vMerge="1">
                  <a:txBody>
                    <a:bodyPr/>
                    <a:lstStyle/>
                    <a:p>
                      <a:endParaRPr lang="en-IN"/>
                    </a:p>
                  </a:txBody>
                  <a:tcPr/>
                </a:tc>
                <a:tc>
                  <a:txBody>
                    <a:bodyPr/>
                    <a:lstStyle/>
                    <a:p>
                      <a:pPr algn="l" fontAlgn="t"/>
                      <a:r>
                        <a:rPr lang="en-IN" sz="1400" u="none" strike="noStrike">
                          <a:effectLst/>
                        </a:rPr>
                        <a:t>Photographs</a:t>
                      </a:r>
                      <a:endParaRPr lang="en-IN" sz="1400" b="0" i="0" u="none" strike="noStrike">
                        <a:solidFill>
                          <a:srgbClr val="000000"/>
                        </a:solidFill>
                        <a:effectLst/>
                        <a:latin typeface="Calibri" panose="020F0502020204030204" pitchFamily="34" charset="0"/>
                      </a:endParaRPr>
                    </a:p>
                  </a:txBody>
                  <a:tcPr/>
                </a:tc>
                <a:tc>
                  <a:txBody>
                    <a:bodyPr/>
                    <a:lstStyle/>
                    <a:p>
                      <a:pPr algn="l" fontAlgn="t"/>
                      <a:r>
                        <a:rPr lang="en-IN" sz="1400" u="none" strike="noStrike">
                          <a:effectLst/>
                        </a:rPr>
                        <a:t>Exempted*</a:t>
                      </a:r>
                      <a:endParaRPr lang="en-IN" sz="1400" b="0" i="0" u="none" strike="noStrike">
                        <a:solidFill>
                          <a:srgbClr val="000000"/>
                        </a:solidFill>
                        <a:effectLst/>
                        <a:latin typeface="Calibri" panose="020F0502020204030204" pitchFamily="34" charset="0"/>
                      </a:endParaRPr>
                    </a:p>
                  </a:txBody>
                  <a:tcPr/>
                </a:tc>
                <a:tc>
                  <a:txBody>
                    <a:bodyPr/>
                    <a:lstStyle/>
                    <a:p>
                      <a:pPr algn="l" fontAlgn="t"/>
                      <a:r>
                        <a:rPr lang="en-IN" sz="1400" u="none" strike="noStrike">
                          <a:effectLst/>
                        </a:rPr>
                        <a:t>Exempted*</a:t>
                      </a:r>
                      <a:endParaRPr lang="en-IN" sz="14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2784218813"/>
                  </a:ext>
                </a:extLst>
              </a:tr>
            </a:tbl>
          </a:graphicData>
        </a:graphic>
      </p:graphicFrame>
      <p:sp>
        <p:nvSpPr>
          <p:cNvPr id="7" name="Rechteck 24">
            <a:extLst>
              <a:ext uri="{FF2B5EF4-FFF2-40B4-BE49-F238E27FC236}">
                <a16:creationId xmlns:a16="http://schemas.microsoft.com/office/drawing/2014/main" id="{06D464C7-5758-4E61-AA71-D60F604F66AC}"/>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le 1">
            <a:extLst>
              <a:ext uri="{FF2B5EF4-FFF2-40B4-BE49-F238E27FC236}">
                <a16:creationId xmlns:a16="http://schemas.microsoft.com/office/drawing/2014/main" id="{7EEAC7F0-58F2-49D3-A22A-551EFA26701E}"/>
              </a:ext>
            </a:extLst>
          </p:cNvPr>
          <p:cNvSpPr txBox="1">
            <a:spLocks/>
          </p:cNvSpPr>
          <p:nvPr/>
        </p:nvSpPr>
        <p:spPr>
          <a:xfrm>
            <a:off x="163477" y="3002451"/>
            <a:ext cx="1787164" cy="1098762"/>
          </a:xfrm>
          <a:prstGeom prst="rect">
            <a:avLst/>
          </a:prstGeom>
        </p:spPr>
        <p:txBody>
          <a:bodyPr vert="horz" wrap="square" lIns="91440" tIns="45720" rIns="91440" bIns="45720" rtlCol="0" anchor="ctr">
            <a:spAutoFit/>
          </a:bodyPr>
          <a:lstStyle>
            <a:defPPr>
              <a:defRPr lang="en-US"/>
            </a:defPPr>
            <a:lvl1pPr defTabSz="914400">
              <a:lnSpc>
                <a:spcPct val="90000"/>
              </a:lnSpc>
              <a:spcBef>
                <a:spcPct val="0"/>
              </a:spcBef>
              <a:buNone/>
              <a:defRPr sz="2400" b="1">
                <a:solidFill>
                  <a:srgbClr val="506554"/>
                </a:solidFill>
                <a:latin typeface="+mj-lt"/>
                <a:ea typeface="+mj-ea"/>
                <a:cs typeface="+mj-cs"/>
              </a:defRPr>
            </a:lvl1pPr>
          </a:lstStyle>
          <a:p>
            <a:r>
              <a:rPr lang="en-IN">
                <a:latin typeface="Source Sans Pro" panose="020B0503030403020204" pitchFamily="34" charset="0"/>
              </a:rPr>
              <a:t>Know Your Client (KYC)</a:t>
            </a:r>
          </a:p>
        </p:txBody>
      </p:sp>
      <p:pic>
        <p:nvPicPr>
          <p:cNvPr id="11" name="Graphic 10" descr="Checklist with solid fill">
            <a:extLst>
              <a:ext uri="{FF2B5EF4-FFF2-40B4-BE49-F238E27FC236}">
                <a16:creationId xmlns:a16="http://schemas.microsoft.com/office/drawing/2014/main" id="{812FF32E-1F98-45AA-BB90-0695F32E37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924" y="1447369"/>
            <a:ext cx="1502286" cy="1502286"/>
          </a:xfrm>
          <a:prstGeom prst="rect">
            <a:avLst/>
          </a:prstGeom>
          <a:effectLst>
            <a:outerShdw blurRad="50800" dist="38100" dir="2700000" algn="tl" rotWithShape="0">
              <a:prstClr val="black">
                <a:alpha val="40000"/>
              </a:prstClr>
            </a:outerShdw>
          </a:effectLst>
        </p:spPr>
      </p:pic>
      <p:pic>
        <p:nvPicPr>
          <p:cNvPr id="12" name="Graphic 11" descr="Magnifying glass with solid fill">
            <a:extLst>
              <a:ext uri="{FF2B5EF4-FFF2-40B4-BE49-F238E27FC236}">
                <a16:creationId xmlns:a16="http://schemas.microsoft.com/office/drawing/2014/main" id="{0F129E02-D124-43E4-84DD-FBC0317508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8395" y="2005669"/>
            <a:ext cx="914400" cy="914400"/>
          </a:xfrm>
          <a:prstGeom prst="rect">
            <a:avLst/>
          </a:prstGeom>
          <a:effectLst>
            <a:outerShdw blurRad="50800" dist="38100" dir="2700000" algn="tl" rotWithShape="0">
              <a:prstClr val="black">
                <a:alpha val="40000"/>
              </a:prstClr>
            </a:outerShdw>
          </a:effectLst>
        </p:spPr>
      </p:pic>
      <p:pic>
        <p:nvPicPr>
          <p:cNvPr id="13" name="Graphic 12">
            <a:extLst>
              <a:ext uri="{FF2B5EF4-FFF2-40B4-BE49-F238E27FC236}">
                <a16:creationId xmlns:a16="http://schemas.microsoft.com/office/drawing/2014/main" id="{156CDA2E-B9FC-481F-9777-3A2F2F96D357}"/>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
        <p:nvSpPr>
          <p:cNvPr id="10" name="Slide Number Placeholder 6">
            <a:extLst>
              <a:ext uri="{FF2B5EF4-FFF2-40B4-BE49-F238E27FC236}">
                <a16:creationId xmlns:a16="http://schemas.microsoft.com/office/drawing/2014/main" id="{A6709804-55F7-4045-8822-A5E1200D552D}"/>
              </a:ext>
            </a:extLst>
          </p:cNvPr>
          <p:cNvSpPr txBox="1">
            <a:spLocks/>
          </p:cNvSpPr>
          <p:nvPr/>
        </p:nvSpPr>
        <p:spPr>
          <a:xfrm>
            <a:off x="8610600" y="64187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5080D5-0642-4AB8-8B9E-BEF3CDA0A2A1}" type="slidenum">
              <a:rPr lang="en-IN" smtClean="0"/>
              <a:pPr/>
              <a:t>20</a:t>
            </a:fld>
            <a:endParaRPr lang="en-IN"/>
          </a:p>
        </p:txBody>
      </p:sp>
    </p:spTree>
    <p:extLst>
      <p:ext uri="{BB962C8B-B14F-4D97-AF65-F5344CB8AC3E}">
        <p14:creationId xmlns:p14="http://schemas.microsoft.com/office/powerpoint/2010/main" val="4099558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51FFF57-CA18-4A56-AE30-D9FF3F10A2D6}"/>
              </a:ext>
            </a:extLst>
          </p:cNvPr>
          <p:cNvGraphicFramePr>
            <a:graphicFrameLocks noGrp="1"/>
          </p:cNvGraphicFramePr>
          <p:nvPr>
            <p:extLst>
              <p:ext uri="{D42A27DB-BD31-4B8C-83A1-F6EECF244321}">
                <p14:modId xmlns:p14="http://schemas.microsoft.com/office/powerpoint/2010/main" val="2107052905"/>
              </p:ext>
            </p:extLst>
          </p:nvPr>
        </p:nvGraphicFramePr>
        <p:xfrm>
          <a:off x="2179779" y="203613"/>
          <a:ext cx="9831344" cy="6503867"/>
        </p:xfrm>
        <a:graphic>
          <a:graphicData uri="http://schemas.openxmlformats.org/drawingml/2006/table">
            <a:tbl>
              <a:tblPr firstRow="1" bandRow="1">
                <a:tableStyleId>{93296810-A885-4BE3-A3E7-6D5BEEA58F35}</a:tableStyleId>
              </a:tblPr>
              <a:tblGrid>
                <a:gridCol w="2714123">
                  <a:extLst>
                    <a:ext uri="{9D8B030D-6E8A-4147-A177-3AD203B41FA5}">
                      <a16:colId xmlns:a16="http://schemas.microsoft.com/office/drawing/2014/main" val="2688069513"/>
                    </a:ext>
                  </a:extLst>
                </a:gridCol>
                <a:gridCol w="2485221">
                  <a:extLst>
                    <a:ext uri="{9D8B030D-6E8A-4147-A177-3AD203B41FA5}">
                      <a16:colId xmlns:a16="http://schemas.microsoft.com/office/drawing/2014/main" val="4277443797"/>
                    </a:ext>
                  </a:extLst>
                </a:gridCol>
                <a:gridCol w="4632000">
                  <a:extLst>
                    <a:ext uri="{9D8B030D-6E8A-4147-A177-3AD203B41FA5}">
                      <a16:colId xmlns:a16="http://schemas.microsoft.com/office/drawing/2014/main" val="66581909"/>
                    </a:ext>
                  </a:extLst>
                </a:gridCol>
              </a:tblGrid>
              <a:tr h="337682">
                <a:tc>
                  <a:txBody>
                    <a:bodyPr/>
                    <a:lstStyle/>
                    <a:p>
                      <a:pPr algn="l" fontAlgn="t"/>
                      <a:r>
                        <a:rPr lang="en-IN" sz="1600" b="1" u="none" strike="noStrike">
                          <a:solidFill>
                            <a:sysClr val="windowText" lastClr="000000"/>
                          </a:solidFill>
                          <a:effectLst/>
                        </a:rPr>
                        <a:t>Primary Market</a:t>
                      </a:r>
                      <a:endParaRPr lang="en-IN" sz="1600" b="1" i="0" u="none" strike="noStrike">
                        <a:solidFill>
                          <a:sysClr val="windowText" lastClr="000000"/>
                        </a:solidFill>
                        <a:effectLst/>
                        <a:latin typeface="Calibri" panose="020F0502020204030204" pitchFamily="34" charset="0"/>
                      </a:endParaRPr>
                    </a:p>
                  </a:txBody>
                  <a:tcPr/>
                </a:tc>
                <a:tc>
                  <a:txBody>
                    <a:bodyPr/>
                    <a:lstStyle/>
                    <a:p>
                      <a:pPr algn="l" fontAlgn="t"/>
                      <a:r>
                        <a:rPr lang="en-IN" sz="1600" b="1" u="none" strike="noStrike">
                          <a:solidFill>
                            <a:sysClr val="windowText" lastClr="000000"/>
                          </a:solidFill>
                          <a:effectLst/>
                        </a:rPr>
                        <a:t>Category I</a:t>
                      </a:r>
                      <a:endParaRPr lang="en-IN" sz="1600" b="1" i="0" u="none" strike="noStrike">
                        <a:solidFill>
                          <a:sysClr val="windowText" lastClr="000000"/>
                        </a:solidFill>
                        <a:effectLst/>
                        <a:latin typeface="Calibri" panose="020F0502020204030204" pitchFamily="34" charset="0"/>
                      </a:endParaRPr>
                    </a:p>
                  </a:txBody>
                  <a:tcPr/>
                </a:tc>
                <a:tc>
                  <a:txBody>
                    <a:bodyPr/>
                    <a:lstStyle/>
                    <a:p>
                      <a:pPr algn="l" fontAlgn="t"/>
                      <a:r>
                        <a:rPr lang="en-IN" sz="1600" b="1" u="none" strike="noStrike">
                          <a:solidFill>
                            <a:sysClr val="windowText" lastClr="000000"/>
                          </a:solidFill>
                          <a:effectLst/>
                        </a:rPr>
                        <a:t>Category II</a:t>
                      </a:r>
                      <a:endParaRPr lang="en-IN" sz="1600" b="1" i="0" u="none" strike="noStrike">
                        <a:solidFill>
                          <a:sysClr val="windowText" lastClr="000000"/>
                        </a:solidFill>
                        <a:effectLst/>
                        <a:latin typeface="Calibri" panose="020F0502020204030204" pitchFamily="34" charset="0"/>
                      </a:endParaRPr>
                    </a:p>
                  </a:txBody>
                  <a:tcPr/>
                </a:tc>
                <a:extLst>
                  <a:ext uri="{0D108BD9-81ED-4DB2-BD59-A6C34878D82A}">
                    <a16:rowId xmlns:a16="http://schemas.microsoft.com/office/drawing/2014/main" val="3373036517"/>
                  </a:ext>
                </a:extLst>
              </a:tr>
              <a:tr h="663475">
                <a:tc>
                  <a:txBody>
                    <a:bodyPr/>
                    <a:lstStyle/>
                    <a:p>
                      <a:pPr algn="l" fontAlgn="t"/>
                      <a:r>
                        <a:rPr lang="en-IN" sz="1600" b="1" u="none" strike="noStrike">
                          <a:effectLst/>
                        </a:rPr>
                        <a:t>Initial Public Offer (IPO)</a:t>
                      </a:r>
                      <a:endParaRPr lang="en-IN" sz="1600" b="1" i="0" u="none" strike="noStrike">
                        <a:solidFill>
                          <a:srgbClr val="000000"/>
                        </a:solidFill>
                        <a:effectLst/>
                        <a:latin typeface="Calibri" panose="020F0502020204030204" pitchFamily="34" charset="0"/>
                      </a:endParaRPr>
                    </a:p>
                  </a:txBody>
                  <a:tcPr/>
                </a:tc>
                <a:tc>
                  <a:txBody>
                    <a:bodyPr/>
                    <a:lstStyle/>
                    <a:p>
                      <a:pPr algn="l" fontAlgn="t"/>
                      <a:r>
                        <a:rPr lang="en-IN" sz="1600" u="none" strike="noStrike">
                          <a:effectLst/>
                        </a:rPr>
                        <a:t>Apply under QIB</a:t>
                      </a:r>
                      <a:endParaRPr lang="en-IN" sz="1600" b="0" i="0" u="none" strike="noStrike">
                        <a:solidFill>
                          <a:srgbClr val="000000"/>
                        </a:solidFill>
                        <a:effectLst/>
                        <a:latin typeface="Calibri" panose="020F0502020204030204" pitchFamily="34" charset="0"/>
                      </a:endParaRPr>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a:t>Cat II FPIs (except Individuals, Corporates and Family Offices) - under the Qualified Institutional Buyer (QIB)</a:t>
                      </a:r>
                      <a:endParaRPr lang="en-IN" sz="1600" b="0" i="0" u="none" strike="noStrike">
                        <a:solidFill>
                          <a:srgbClr val="000000"/>
                        </a:solidFill>
                        <a:effectLst/>
                        <a:latin typeface="Calibri" panose="020F0502020204030204" pitchFamily="34" charset="0"/>
                      </a:endParaRPr>
                    </a:p>
                    <a:p>
                      <a:pPr algn="l" fontAlgn="t"/>
                      <a:endParaRPr lang="en-US" sz="1600"/>
                    </a:p>
                    <a:p>
                      <a:pPr algn="l" fontAlgn="t"/>
                      <a:r>
                        <a:rPr lang="en-US" sz="1600"/>
                        <a:t>Cat II FPI (Individuals, Corporates and Family Offices) - under the non-institutional category</a:t>
                      </a:r>
                    </a:p>
                  </a:txBody>
                  <a:tcPr/>
                </a:tc>
                <a:extLst>
                  <a:ext uri="{0D108BD9-81ED-4DB2-BD59-A6C34878D82A}">
                    <a16:rowId xmlns:a16="http://schemas.microsoft.com/office/drawing/2014/main" val="1925002291"/>
                  </a:ext>
                </a:extLst>
              </a:tr>
              <a:tr h="663475">
                <a:tc>
                  <a:txBody>
                    <a:bodyPr/>
                    <a:lstStyle/>
                    <a:p>
                      <a:pPr algn="l" fontAlgn="t"/>
                      <a:r>
                        <a:rPr lang="en-US" sz="1600" b="1" u="none" strike="noStrike">
                          <a:effectLst/>
                        </a:rPr>
                        <a:t>Follow on Public Offers (FPO)</a:t>
                      </a:r>
                      <a:endParaRPr lang="en-US" sz="1600" b="1" i="0" u="none" strike="noStrike">
                        <a:solidFill>
                          <a:srgbClr val="000000"/>
                        </a:solidFill>
                        <a:effectLst/>
                        <a:latin typeface="Calibri" panose="020F0502020204030204" pitchFamily="34" charset="0"/>
                      </a:endParaRPr>
                    </a:p>
                  </a:txBody>
                  <a:tcPr/>
                </a:tc>
                <a:tc>
                  <a:txBody>
                    <a:bodyPr/>
                    <a:lstStyle/>
                    <a:p>
                      <a:pPr algn="l" fontAlgn="t"/>
                      <a:r>
                        <a:rPr lang="en-US" sz="1600" u="none" strike="noStrike">
                          <a:effectLst/>
                        </a:rPr>
                        <a:t>Can subscribe through their custodian/broker</a:t>
                      </a:r>
                      <a:endParaRPr lang="en-US" sz="1600" b="0" i="0" u="none" strike="noStrike">
                        <a:solidFill>
                          <a:srgbClr val="000000"/>
                        </a:solidFill>
                        <a:effectLst/>
                        <a:latin typeface="Calibri" panose="020F0502020204030204" pitchFamily="34" charset="0"/>
                      </a:endParaRPr>
                    </a:p>
                  </a:txBody>
                  <a:tcPr/>
                </a:tc>
                <a:tc>
                  <a:txBody>
                    <a:bodyPr/>
                    <a:lstStyle/>
                    <a:p>
                      <a:pPr algn="l" fontAlgn="t"/>
                      <a:r>
                        <a:rPr lang="en-US" sz="1600" u="none" strike="noStrike">
                          <a:effectLst/>
                        </a:rPr>
                        <a:t>Can subscribe through their custodian/broker</a:t>
                      </a:r>
                      <a:endParaRPr lang="en-US" sz="16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589588363"/>
                  </a:ext>
                </a:extLst>
              </a:tr>
              <a:tr h="663475">
                <a:tc>
                  <a:txBody>
                    <a:bodyPr/>
                    <a:lstStyle/>
                    <a:p>
                      <a:pPr algn="l" fontAlgn="t"/>
                      <a:r>
                        <a:rPr lang="en-IN" sz="1600" b="1" u="none" strike="noStrike">
                          <a:effectLst/>
                        </a:rPr>
                        <a:t>Qualified Institutional Placement (QIP) route</a:t>
                      </a:r>
                      <a:endParaRPr lang="en-IN" sz="1600" b="1" i="0" u="none" strike="noStrike">
                        <a:solidFill>
                          <a:srgbClr val="000000"/>
                        </a:solidFill>
                        <a:effectLst/>
                        <a:latin typeface="Calibri" panose="020F0502020204030204" pitchFamily="34" charset="0"/>
                      </a:endParaRPr>
                    </a:p>
                  </a:txBody>
                  <a:tcPr/>
                </a:tc>
                <a:tc>
                  <a:txBody>
                    <a:bodyPr/>
                    <a:lstStyle/>
                    <a:p>
                      <a:pPr algn="l" fontAlgn="t"/>
                      <a:r>
                        <a:rPr lang="en-US" sz="1600" u="none" strike="noStrike">
                          <a:effectLst/>
                        </a:rPr>
                        <a:t>Can participate</a:t>
                      </a:r>
                      <a:endParaRPr lang="en-US" sz="1600" b="0" i="0" u="none" strike="noStrike">
                        <a:solidFill>
                          <a:srgbClr val="000000"/>
                        </a:solidFill>
                        <a:effectLst/>
                        <a:latin typeface="Calibri" panose="020F0502020204030204" pitchFamily="34" charset="0"/>
                      </a:endParaRPr>
                    </a:p>
                  </a:txBody>
                  <a:tcPr/>
                </a:tc>
                <a:tc>
                  <a:txBody>
                    <a:bodyPr/>
                    <a:lstStyle/>
                    <a:p>
                      <a:pPr algn="l" fontAlgn="t"/>
                      <a:r>
                        <a:rPr lang="en-US" sz="1600" u="none" strike="noStrike">
                          <a:effectLst/>
                        </a:rPr>
                        <a:t>Can participate </a:t>
                      </a:r>
                      <a:r>
                        <a:rPr lang="en-US" sz="1600"/>
                        <a:t>(except Individuals, Corporates and Family Offices)</a:t>
                      </a:r>
                      <a:endParaRPr lang="en-US" sz="16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181948277"/>
                  </a:ext>
                </a:extLst>
              </a:tr>
              <a:tr h="663475">
                <a:tc>
                  <a:txBody>
                    <a:bodyPr/>
                    <a:lstStyle/>
                    <a:p>
                      <a:pPr algn="l" fontAlgn="t"/>
                      <a:r>
                        <a:rPr lang="en-IN" sz="1600" b="1" u="none" strike="noStrike">
                          <a:effectLst/>
                        </a:rPr>
                        <a:t>Institutional Placement Program (IPP)</a:t>
                      </a:r>
                      <a:endParaRPr lang="en-IN" sz="1600" b="1" i="0" u="none" strike="noStrike">
                        <a:solidFill>
                          <a:srgbClr val="000000"/>
                        </a:solidFill>
                        <a:effectLst/>
                        <a:latin typeface="Calibri" panose="020F0502020204030204" pitchFamily="34" charset="0"/>
                      </a:endParaRPr>
                    </a:p>
                  </a:txBody>
                  <a:tcPr/>
                </a:tc>
                <a:tc>
                  <a:txBody>
                    <a:bodyPr/>
                    <a:lstStyle/>
                    <a:p>
                      <a:pPr algn="l" fontAlgn="t"/>
                      <a:r>
                        <a:rPr lang="en-US" sz="1600" u="none" strike="noStrike">
                          <a:effectLst/>
                        </a:rPr>
                        <a:t>Can participate</a:t>
                      </a:r>
                      <a:endParaRPr lang="en-US" sz="1600" b="0" i="0" u="none" strike="noStrike">
                        <a:solidFill>
                          <a:srgbClr val="000000"/>
                        </a:solidFill>
                        <a:effectLst/>
                        <a:latin typeface="Calibri" panose="020F0502020204030204" pitchFamily="34" charset="0"/>
                      </a:endParaRPr>
                    </a:p>
                  </a:txBody>
                  <a:tcPr/>
                </a:tc>
                <a:tc>
                  <a:txBody>
                    <a:bodyPr/>
                    <a:lstStyle/>
                    <a:p>
                      <a:pPr algn="l" fontAlgn="t"/>
                      <a:r>
                        <a:rPr lang="en-US" sz="1600" u="none" strike="noStrike">
                          <a:effectLst/>
                        </a:rPr>
                        <a:t>Can participate </a:t>
                      </a:r>
                      <a:r>
                        <a:rPr lang="en-US" sz="1600"/>
                        <a:t>(except Individuals, Corporates and Family Offices)</a:t>
                      </a:r>
                      <a:endParaRPr lang="en-US" sz="16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3321995586"/>
                  </a:ext>
                </a:extLst>
              </a:tr>
              <a:tr h="663475">
                <a:tc>
                  <a:txBody>
                    <a:bodyPr/>
                    <a:lstStyle/>
                    <a:p>
                      <a:pPr algn="l" fontAlgn="t"/>
                      <a:r>
                        <a:rPr lang="en-IN" sz="1600" b="1" u="none" strike="noStrike">
                          <a:effectLst/>
                        </a:rPr>
                        <a:t>Offer for Sale (OFS)</a:t>
                      </a:r>
                      <a:endParaRPr lang="en-IN" sz="1600" b="1" i="0" u="none" strike="noStrike">
                        <a:solidFill>
                          <a:srgbClr val="000000"/>
                        </a:solidFill>
                        <a:effectLst/>
                        <a:latin typeface="Calibri" panose="020F0502020204030204" pitchFamily="34" charset="0"/>
                      </a:endParaRPr>
                    </a:p>
                  </a:txBody>
                  <a:tcPr/>
                </a:tc>
                <a:tc>
                  <a:txBody>
                    <a:bodyPr/>
                    <a:lstStyle/>
                    <a:p>
                      <a:pPr marL="0" indent="0" algn="l" defTabSz="914400" rtl="0" eaLnBrk="1" fontAlgn="t" latinLnBrk="0" hangingPunct="1">
                        <a:buFont typeface="+mj-lt"/>
                        <a:buNone/>
                      </a:pPr>
                      <a:r>
                        <a:rPr lang="en-US" sz="1600" b="0" u="none" strike="noStrike">
                          <a:solidFill>
                            <a:srgbClr val="000000"/>
                          </a:solidFill>
                          <a:effectLst/>
                        </a:rPr>
                        <a:t>100% upfront margin OR</a:t>
                      </a:r>
                      <a:endParaRPr lang="en-US" sz="1600" b="0" u="none" strike="noStrike" baseline="0">
                        <a:solidFill>
                          <a:srgbClr val="000000"/>
                        </a:solidFill>
                        <a:effectLst/>
                      </a:endParaRPr>
                    </a:p>
                    <a:p>
                      <a:pPr marL="0" marR="0" lvl="0" indent="0" algn="l" defTabSz="914400" rtl="0" eaLnBrk="1" fontAlgn="t" latinLnBrk="0" hangingPunct="1">
                        <a:lnSpc>
                          <a:spcPct val="100000"/>
                        </a:lnSpc>
                        <a:spcBef>
                          <a:spcPts val="0"/>
                        </a:spcBef>
                        <a:spcAft>
                          <a:spcPts val="0"/>
                        </a:spcAft>
                        <a:buClrTx/>
                        <a:buSzTx/>
                        <a:buFont typeface="Courier New" pitchFamily="49" charset="0"/>
                        <a:buNone/>
                        <a:tabLst/>
                        <a:defRPr/>
                      </a:pPr>
                      <a:r>
                        <a:rPr lang="en-US" sz="1600" b="0" u="none" strike="noStrike">
                          <a:solidFill>
                            <a:srgbClr val="000000"/>
                          </a:solidFill>
                          <a:effectLst/>
                        </a:rPr>
                        <a:t>0% margin</a:t>
                      </a:r>
                      <a:endParaRPr lang="en-US" sz="1600" b="0" i="0" u="none" strike="noStrike" baseline="0">
                        <a:solidFill>
                          <a:srgbClr val="000000"/>
                        </a:solidFill>
                        <a:effectLst/>
                        <a:latin typeface="Calibri" panose="020F0502020204030204" pitchFamily="34" charset="0"/>
                      </a:endParaRPr>
                    </a:p>
                  </a:txBody>
                  <a:tcPr/>
                </a:tc>
                <a:tc>
                  <a:txBody>
                    <a:bodyPr/>
                    <a:lstStyle/>
                    <a:p>
                      <a:pPr marL="0" indent="0" algn="l" defTabSz="914400" rtl="0" eaLnBrk="1" fontAlgn="t" latinLnBrk="0" hangingPunct="1">
                        <a:buFont typeface="+mj-lt"/>
                        <a:buNone/>
                      </a:pPr>
                      <a:r>
                        <a:rPr lang="en-US" sz="1600"/>
                        <a:t>Cat II FPIs (except Individuals, Corporates and Family Offices) - </a:t>
                      </a:r>
                      <a:r>
                        <a:rPr lang="en-US" sz="1600" b="0" u="none" strike="noStrike">
                          <a:solidFill>
                            <a:srgbClr val="000000"/>
                          </a:solidFill>
                          <a:effectLst/>
                        </a:rPr>
                        <a:t>100% upfront margin OR</a:t>
                      </a:r>
                      <a:r>
                        <a:rPr lang="en-US" sz="1600" b="0" u="none" strike="noStrike" baseline="0">
                          <a:solidFill>
                            <a:srgbClr val="000000"/>
                          </a:solidFill>
                          <a:effectLst/>
                        </a:rPr>
                        <a:t> </a:t>
                      </a:r>
                      <a:r>
                        <a:rPr lang="en-US" sz="1600" b="0" u="none" strike="noStrike">
                          <a:solidFill>
                            <a:srgbClr val="000000"/>
                          </a:solidFill>
                          <a:effectLst/>
                        </a:rPr>
                        <a:t>0% margin</a:t>
                      </a:r>
                      <a:endParaRPr lang="en-US" sz="1600" b="0" i="0" u="none" strike="noStrike" baseline="0">
                        <a:solidFill>
                          <a:srgbClr val="000000"/>
                        </a:solidFill>
                        <a:effectLst/>
                        <a:latin typeface="Calibri" panose="020F0502020204030204" pitchFamily="34" charset="0"/>
                      </a:endParaRPr>
                    </a:p>
                    <a:p>
                      <a:pPr algn="l" fontAlgn="t"/>
                      <a:endParaRPr lang="en-US" sz="1600"/>
                    </a:p>
                    <a:p>
                      <a:pPr algn="l" fontAlgn="t"/>
                      <a:r>
                        <a:rPr lang="en-US" sz="1600"/>
                        <a:t>Cat II FPI (Individuals, Corporates and Family Offices) - 0% margin</a:t>
                      </a:r>
                    </a:p>
                  </a:txBody>
                  <a:tcPr/>
                </a:tc>
                <a:extLst>
                  <a:ext uri="{0D108BD9-81ED-4DB2-BD59-A6C34878D82A}">
                    <a16:rowId xmlns:a16="http://schemas.microsoft.com/office/drawing/2014/main" val="1863785895"/>
                  </a:ext>
                </a:extLst>
              </a:tr>
              <a:tr h="1318518">
                <a:tc>
                  <a:txBody>
                    <a:bodyPr/>
                    <a:lstStyle/>
                    <a:p>
                      <a:pPr algn="l" fontAlgn="t"/>
                      <a:r>
                        <a:rPr lang="en-US" sz="1600" b="1" u="none" strike="noStrike">
                          <a:effectLst/>
                        </a:rPr>
                        <a:t>Real Estate Investment Trust (REIT)</a:t>
                      </a:r>
                      <a:endParaRPr lang="en-US" sz="1600" b="1" i="0" u="none" strike="noStrike">
                        <a:solidFill>
                          <a:srgbClr val="000000"/>
                        </a:solidFill>
                        <a:effectLst/>
                        <a:latin typeface="Calibri" panose="020F0502020204030204" pitchFamily="34" charset="0"/>
                      </a:endParaRPr>
                    </a:p>
                  </a:txBody>
                  <a:tcPr/>
                </a:tc>
                <a:tc gridSpan="2">
                  <a:txBody>
                    <a:bodyPr/>
                    <a:lstStyle/>
                    <a:p>
                      <a:pPr algn="l" fontAlgn="t"/>
                      <a:r>
                        <a:rPr lang="en-US" sz="1600" u="none" strike="noStrike">
                          <a:effectLst/>
                        </a:rPr>
                        <a:t>Permitted to invest in units of - Real Estate Investment Trusts (REITs), Investment Infrastructure Trusts (InvITs) and Category III Alternative Investment Funds (AIFs) except those investing in Commodities derivatives market. </a:t>
                      </a:r>
                    </a:p>
                    <a:p>
                      <a:pPr algn="l" fontAlgn="t"/>
                      <a:r>
                        <a:rPr lang="en-US" sz="1600" u="none" strike="noStrike">
                          <a:effectLst/>
                        </a:rPr>
                        <a:t>— FPIs have been permitted to hold up to 25% stake in a category III AIF</a:t>
                      </a:r>
                    </a:p>
                    <a:p>
                      <a:pPr algn="l" fontAlgn="t"/>
                      <a:r>
                        <a:rPr lang="en-US" sz="1600" b="0" u="none" strike="noStrike">
                          <a:solidFill>
                            <a:srgbClr val="000000"/>
                          </a:solidFill>
                          <a:effectLst/>
                        </a:rPr>
                        <a:t>- </a:t>
                      </a:r>
                      <a:r>
                        <a:rPr lang="en-US" sz="1600"/>
                        <a:t>Investments in REITs and InvITs shall be captured under the category “Hybrid Security”</a:t>
                      </a:r>
                      <a:endParaRPr lang="en-US" sz="1600" b="0" i="0" u="none" strike="noStrike">
                        <a:solidFill>
                          <a:srgbClr val="000000"/>
                        </a:solidFill>
                        <a:effectLst/>
                        <a:latin typeface="Calibri" panose="020F0502020204030204" pitchFamily="34" charset="0"/>
                      </a:endParaRPr>
                    </a:p>
                  </a:txBody>
                  <a:tcPr/>
                </a:tc>
                <a:tc hMerge="1">
                  <a:txBody>
                    <a:bodyPr/>
                    <a:lstStyle/>
                    <a:p>
                      <a:endParaRPr lang="en-IN"/>
                    </a:p>
                  </a:txBody>
                  <a:tcPr/>
                </a:tc>
                <a:extLst>
                  <a:ext uri="{0D108BD9-81ED-4DB2-BD59-A6C34878D82A}">
                    <a16:rowId xmlns:a16="http://schemas.microsoft.com/office/drawing/2014/main" val="3255908985"/>
                  </a:ext>
                </a:extLst>
              </a:tr>
            </a:tbl>
          </a:graphicData>
        </a:graphic>
      </p:graphicFrame>
      <p:sp>
        <p:nvSpPr>
          <p:cNvPr id="7" name="Rechteck 24">
            <a:extLst>
              <a:ext uri="{FF2B5EF4-FFF2-40B4-BE49-F238E27FC236}">
                <a16:creationId xmlns:a16="http://schemas.microsoft.com/office/drawing/2014/main" id="{66363365-A5B4-41F6-8BA5-4FB64BE860E7}"/>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le 1">
            <a:extLst>
              <a:ext uri="{FF2B5EF4-FFF2-40B4-BE49-F238E27FC236}">
                <a16:creationId xmlns:a16="http://schemas.microsoft.com/office/drawing/2014/main" id="{480E04E1-C90D-47E5-A785-368C16F70710}"/>
              </a:ext>
            </a:extLst>
          </p:cNvPr>
          <p:cNvSpPr txBox="1">
            <a:spLocks/>
          </p:cNvSpPr>
          <p:nvPr/>
        </p:nvSpPr>
        <p:spPr>
          <a:xfrm>
            <a:off x="-48262" y="3265176"/>
            <a:ext cx="2047164" cy="1421928"/>
          </a:xfrm>
          <a:prstGeom prst="rect">
            <a:avLst/>
          </a:prstGeom>
        </p:spPr>
        <p:txBody>
          <a:bodyPr vert="horz" wrap="square" lIns="91440" tIns="45720" rIns="91440" bIns="45720" rtlCol="0" anchor="ctr">
            <a:spAutoFit/>
          </a:bodyPr>
          <a:lstStyle>
            <a:defPPr>
              <a:defRPr lang="en-US"/>
            </a:defPPr>
            <a:lvl1pPr defTabSz="914400">
              <a:lnSpc>
                <a:spcPct val="90000"/>
              </a:lnSpc>
              <a:spcBef>
                <a:spcPct val="0"/>
              </a:spcBef>
              <a:buNone/>
              <a:defRPr sz="2400" b="1">
                <a:solidFill>
                  <a:srgbClr val="506554"/>
                </a:solidFill>
                <a:latin typeface="+mj-lt"/>
                <a:ea typeface="+mj-ea"/>
                <a:cs typeface="+mj-cs"/>
              </a:defRPr>
            </a:lvl1pPr>
          </a:lstStyle>
          <a:p>
            <a:pPr algn="ctr"/>
            <a:r>
              <a:rPr lang="en-IN">
                <a:latin typeface="Source Sans Pro" panose="020B0503030403020204" pitchFamily="34" charset="0"/>
              </a:rPr>
              <a:t>Avenues of Investments – Primary Market</a:t>
            </a:r>
          </a:p>
        </p:txBody>
      </p:sp>
      <p:pic>
        <p:nvPicPr>
          <p:cNvPr id="3" name="Graphic 2" descr="Fork In Road with solid fill">
            <a:extLst>
              <a:ext uri="{FF2B5EF4-FFF2-40B4-BE49-F238E27FC236}">
                <a16:creationId xmlns:a16="http://schemas.microsoft.com/office/drawing/2014/main" id="{F6932FA6-B2F4-4893-B745-A0B65AF921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877" y="1549109"/>
            <a:ext cx="1588886" cy="1588886"/>
          </a:xfrm>
          <a:prstGeom prst="rect">
            <a:avLst/>
          </a:prstGeom>
          <a:effectLst>
            <a:outerShdw blurRad="50800" dist="38100" dir="2700000" algn="tl" rotWithShape="0">
              <a:prstClr val="black">
                <a:alpha val="40000"/>
              </a:prstClr>
            </a:outerShdw>
          </a:effectLst>
        </p:spPr>
      </p:pic>
      <p:pic>
        <p:nvPicPr>
          <p:cNvPr id="10" name="Graphic 9">
            <a:extLst>
              <a:ext uri="{FF2B5EF4-FFF2-40B4-BE49-F238E27FC236}">
                <a16:creationId xmlns:a16="http://schemas.microsoft.com/office/drawing/2014/main" id="{9ED6274A-9266-40FD-BB67-FF9DC972BD9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21</a:t>
            </a:fld>
            <a:endParaRPr lang="en-IN"/>
          </a:p>
        </p:txBody>
      </p:sp>
    </p:spTree>
    <p:extLst>
      <p:ext uri="{BB962C8B-B14F-4D97-AF65-F5344CB8AC3E}">
        <p14:creationId xmlns:p14="http://schemas.microsoft.com/office/powerpoint/2010/main" val="2523784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a:xfrm>
            <a:off x="8624455" y="6467190"/>
            <a:ext cx="2743200" cy="365125"/>
          </a:xfrm>
        </p:spPr>
        <p:txBody>
          <a:bodyPr/>
          <a:lstStyle/>
          <a:p>
            <a:fld id="{035080D5-0642-4AB8-8B9E-BEF3CDA0A2A1}" type="slidenum">
              <a:rPr lang="en-IN" smtClean="0"/>
              <a:t>22</a:t>
            </a:fld>
            <a:endParaRPr lang="en-IN"/>
          </a:p>
        </p:txBody>
      </p:sp>
      <p:sp>
        <p:nvSpPr>
          <p:cNvPr id="3" name="Rectangle 2">
            <a:extLst>
              <a:ext uri="{FF2B5EF4-FFF2-40B4-BE49-F238E27FC236}">
                <a16:creationId xmlns:a16="http://schemas.microsoft.com/office/drawing/2014/main" id="{8C15AE34-FB71-4ECB-A28E-C1E4AEE2A349}"/>
              </a:ext>
            </a:extLst>
          </p:cNvPr>
          <p:cNvSpPr/>
          <p:nvPr/>
        </p:nvSpPr>
        <p:spPr>
          <a:xfrm>
            <a:off x="2279375" y="204927"/>
            <a:ext cx="9700590" cy="3970318"/>
          </a:xfrm>
          <a:prstGeom prst="rect">
            <a:avLst/>
          </a:prstGeom>
        </p:spPr>
        <p:txBody>
          <a:bodyPr wrap="square">
            <a:spAutoFit/>
          </a:bodyPr>
          <a:lstStyle/>
          <a:p>
            <a:pPr algn="just"/>
            <a:r>
              <a:rPr lang="en-IN" sz="1400"/>
              <a:t>FPIs are permitted to invest in Government Securities and State Developments under the specified conditions and the applicable limits. The conditions and the limits are detailed below: </a:t>
            </a:r>
          </a:p>
          <a:p>
            <a:pPr algn="just"/>
            <a:endParaRPr lang="en-IN" sz="1400"/>
          </a:p>
          <a:p>
            <a:pPr marL="285750" indent="-285750" algn="just">
              <a:buFont typeface="Arial" pitchFamily="34" charset="0"/>
              <a:buChar char="•"/>
            </a:pPr>
            <a:r>
              <a:rPr lang="en-IN" sz="1400"/>
              <a:t>Investment by any FPI (including investments by related FPIs) are subject to the Concentration limits as prescribed by RBI &amp; SEBI from time to time</a:t>
            </a:r>
          </a:p>
          <a:p>
            <a:pPr marL="742950" lvl="1" indent="-285750" algn="just">
              <a:buFont typeface="Courier New" pitchFamily="49" charset="0"/>
              <a:buChar char="o"/>
            </a:pPr>
            <a:r>
              <a:rPr lang="en-US" sz="1400"/>
              <a:t>15% of prevailing investment limit for that category for Long Term FPIs</a:t>
            </a:r>
          </a:p>
          <a:p>
            <a:pPr marL="742950" lvl="1" indent="-285750" algn="just">
              <a:buFont typeface="Courier New" pitchFamily="49" charset="0"/>
              <a:buChar char="o"/>
            </a:pPr>
            <a:r>
              <a:rPr lang="en-US" sz="1400"/>
              <a:t>10% of prevailing investment limit for that category for Other FPIs</a:t>
            </a:r>
            <a:endParaRPr lang="en-IN" sz="1400"/>
          </a:p>
          <a:p>
            <a:pPr marL="285750" indent="-285750" algn="just">
              <a:buFont typeface="Arial" pitchFamily="34" charset="0"/>
              <a:buChar char="•"/>
            </a:pPr>
            <a:r>
              <a:rPr lang="en-IN" sz="1400"/>
              <a:t>FPI investment in any Government Security is no longer subject to the requirement of minimum residual maturity and are permitted to invest in short term investments with below conditions:  </a:t>
            </a:r>
          </a:p>
          <a:p>
            <a:pPr marL="742950" lvl="1" indent="-285750" algn="just">
              <a:buFont typeface="Courier New" pitchFamily="49" charset="0"/>
              <a:buChar char="o"/>
            </a:pPr>
            <a:r>
              <a:rPr lang="en-IN" sz="1400"/>
              <a:t>Short term investments means investments in less than 1 year residual maturity securities </a:t>
            </a:r>
          </a:p>
          <a:p>
            <a:pPr marL="742950" lvl="1" indent="-285750" algn="just">
              <a:buFont typeface="Courier New" pitchFamily="49" charset="0"/>
              <a:buChar char="o"/>
            </a:pPr>
            <a:r>
              <a:rPr lang="en-IN" sz="1400"/>
              <a:t>Aggregate foreign ownership limit in each central government debt security is 30% of the outstanding stock of that security</a:t>
            </a:r>
          </a:p>
          <a:p>
            <a:pPr marL="742950" lvl="1" indent="-285750" algn="just">
              <a:buFont typeface="Courier New" pitchFamily="49" charset="0"/>
              <a:buChar char="o"/>
            </a:pPr>
            <a:r>
              <a:rPr lang="en-IN" sz="1400"/>
              <a:t>Coupon reinvestment by FPIs in G-secs, which was previously outside the investment limit, is now reckoned within the G-sec limits. At the time of periodic re-setting of limits, coupon investments would be added to the amount of utilisation</a:t>
            </a:r>
          </a:p>
          <a:p>
            <a:pPr marL="742950" lvl="1" indent="-285750" algn="just">
              <a:buFont typeface="Courier New" pitchFamily="49" charset="0"/>
              <a:buChar char="o"/>
            </a:pPr>
            <a:r>
              <a:rPr lang="en-IN" sz="1400"/>
              <a:t>FPIs will not be permitted to invest in partly paid instruments</a:t>
            </a:r>
          </a:p>
          <a:p>
            <a:pPr algn="just"/>
            <a:endParaRPr lang="en-IN" sz="1400"/>
          </a:p>
          <a:p>
            <a:pPr marL="285750" indent="-285750" algn="just">
              <a:buFont typeface="Arial" pitchFamily="34" charset="0"/>
              <a:buChar char="•"/>
            </a:pPr>
            <a:r>
              <a:rPr lang="en-IN" sz="1400"/>
              <a:t>RBI has introduced a separate limit of INR 50 billion for undertaking long position in Interest Rate Futures. The limits prescribed for investment by FPIs in government securities would be exclusively available for acquiring government securities.</a:t>
            </a:r>
          </a:p>
        </p:txBody>
      </p:sp>
      <p:sp>
        <p:nvSpPr>
          <p:cNvPr id="5" name="Rechteck 24">
            <a:extLst>
              <a:ext uri="{FF2B5EF4-FFF2-40B4-BE49-F238E27FC236}">
                <a16:creationId xmlns:a16="http://schemas.microsoft.com/office/drawing/2014/main" id="{81C5315B-E38A-4CD9-A1A4-EA4A62E46FCA}"/>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le 1">
            <a:extLst>
              <a:ext uri="{FF2B5EF4-FFF2-40B4-BE49-F238E27FC236}">
                <a16:creationId xmlns:a16="http://schemas.microsoft.com/office/drawing/2014/main" id="{143BFD48-92A9-4893-96C5-70969C32005D}"/>
              </a:ext>
            </a:extLst>
          </p:cNvPr>
          <p:cNvSpPr txBox="1">
            <a:spLocks/>
          </p:cNvSpPr>
          <p:nvPr/>
        </p:nvSpPr>
        <p:spPr>
          <a:xfrm>
            <a:off x="-26504" y="2897920"/>
            <a:ext cx="2146852" cy="76636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solidFill>
                  <a:srgbClr val="506554"/>
                </a:solidFill>
                <a:latin typeface="Source Sans Pro" panose="020B0503030403020204" pitchFamily="34" charset="0"/>
              </a:rPr>
              <a:t>G</a:t>
            </a:r>
            <a:r>
              <a:rPr lang="en-IN" sz="2400" b="1">
                <a:solidFill>
                  <a:srgbClr val="506554"/>
                </a:solidFill>
                <a:latin typeface="Source Sans Pro" panose="020B0503030403020204" pitchFamily="34" charset="0"/>
              </a:rPr>
              <a:t>overnment Debt</a:t>
            </a:r>
          </a:p>
        </p:txBody>
      </p:sp>
      <p:pic>
        <p:nvPicPr>
          <p:cNvPr id="11" name="Graphic 10" descr="Mortgage with solid fill">
            <a:extLst>
              <a:ext uri="{FF2B5EF4-FFF2-40B4-BE49-F238E27FC236}">
                <a16:creationId xmlns:a16="http://schemas.microsoft.com/office/drawing/2014/main" id="{7D6B38AE-6FBF-456E-8055-8E528ED85D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035" y="1531900"/>
            <a:ext cx="1258417" cy="1258417"/>
          </a:xfrm>
          <a:prstGeom prst="rect">
            <a:avLst/>
          </a:prstGeom>
          <a:effectLst>
            <a:outerShdw blurRad="50800" dist="38100" dir="2700000" algn="tl" rotWithShape="0">
              <a:prstClr val="black">
                <a:alpha val="40000"/>
              </a:prstClr>
            </a:outerShdw>
          </a:effectLst>
        </p:spPr>
      </p:pic>
      <p:pic>
        <p:nvPicPr>
          <p:cNvPr id="9" name="Graphic 8">
            <a:extLst>
              <a:ext uri="{FF2B5EF4-FFF2-40B4-BE49-F238E27FC236}">
                <a16:creationId xmlns:a16="http://schemas.microsoft.com/office/drawing/2014/main" id="{F56890E0-FF21-4011-AE02-1206C1D1BC0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3DDB90C-249F-4C4C-95F1-4E8173B22A2A}"/>
              </a:ext>
            </a:extLst>
          </p:cNvPr>
          <p:cNvSpPr/>
          <p:nvPr/>
        </p:nvSpPr>
        <p:spPr>
          <a:xfrm>
            <a:off x="2279374" y="4136093"/>
            <a:ext cx="9700589" cy="2677656"/>
          </a:xfrm>
          <a:prstGeom prst="rect">
            <a:avLst/>
          </a:prstGeom>
        </p:spPr>
        <p:txBody>
          <a:bodyPr wrap="square">
            <a:spAutoFit/>
          </a:bodyPr>
          <a:lstStyle/>
          <a:p>
            <a:pPr algn="just"/>
            <a:r>
              <a:rPr lang="en-US" sz="1400"/>
              <a:t>RBI has rolled out a new route ‘FAR’ to attract foreign investments in specified long dated Central Government securities. </a:t>
            </a:r>
          </a:p>
          <a:p>
            <a:pPr algn="just"/>
            <a:r>
              <a:rPr lang="en-US" sz="1400"/>
              <a:t>Through certain specified categories of Central Government securities would be opened fully for non-resident investors without any restrictions. </a:t>
            </a:r>
          </a:p>
          <a:p>
            <a:pPr algn="just"/>
            <a:r>
              <a:rPr lang="en-IN" sz="1400" b="1"/>
              <a:t>Key features:</a:t>
            </a:r>
          </a:p>
          <a:p>
            <a:pPr algn="just"/>
            <a:r>
              <a:rPr lang="en-US" sz="1400"/>
              <a:t>Any non-resident can make investments in specified Government securities under this route. </a:t>
            </a:r>
          </a:p>
          <a:p>
            <a:pPr algn="just"/>
            <a:endParaRPr lang="en-US" sz="1400"/>
          </a:p>
          <a:p>
            <a:pPr algn="just"/>
            <a:r>
              <a:rPr lang="en-US" sz="1400"/>
              <a:t>In addition to specified government securities all new issuances of Government securities of 5-year, 10-year and 30-year tenors from the financial year 2020-21, will be eligible for investment under FAR as ‘specified securities’.</a:t>
            </a:r>
          </a:p>
          <a:p>
            <a:pPr algn="just"/>
            <a:endParaRPr lang="en-US" sz="1400"/>
          </a:p>
          <a:p>
            <a:pPr algn="just"/>
            <a:r>
              <a:rPr lang="en-US" sz="1400"/>
              <a:t>Investments under FAR will be free from all investment limits. Further, restrictions applicable on FPI investments in Government securities under the General Investment route (e.g. Residual maturity condition, security-wise limit, concentration limit) will not apply to investments made under FAR. </a:t>
            </a:r>
          </a:p>
        </p:txBody>
      </p:sp>
    </p:spTree>
    <p:extLst>
      <p:ext uri="{BB962C8B-B14F-4D97-AF65-F5344CB8AC3E}">
        <p14:creationId xmlns:p14="http://schemas.microsoft.com/office/powerpoint/2010/main" val="3641807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23</a:t>
            </a:fld>
            <a:endParaRPr lang="en-IN"/>
          </a:p>
        </p:txBody>
      </p:sp>
      <p:sp>
        <p:nvSpPr>
          <p:cNvPr id="3" name="Rectangle 2">
            <a:extLst>
              <a:ext uri="{FF2B5EF4-FFF2-40B4-BE49-F238E27FC236}">
                <a16:creationId xmlns:a16="http://schemas.microsoft.com/office/drawing/2014/main" id="{8C15AE34-FB71-4ECB-A28E-C1E4AEE2A349}"/>
              </a:ext>
            </a:extLst>
          </p:cNvPr>
          <p:cNvSpPr/>
          <p:nvPr/>
        </p:nvSpPr>
        <p:spPr>
          <a:xfrm>
            <a:off x="2319131" y="600928"/>
            <a:ext cx="9395796" cy="5509200"/>
          </a:xfrm>
          <a:prstGeom prst="rect">
            <a:avLst/>
          </a:prstGeom>
        </p:spPr>
        <p:txBody>
          <a:bodyPr wrap="square">
            <a:spAutoFit/>
          </a:bodyPr>
          <a:lstStyle/>
          <a:p>
            <a:pPr algn="just"/>
            <a:r>
              <a:rPr lang="en-US" sz="1600"/>
              <a:t>FPIs are permitted to invest in corporate bonds under specified conditions and the applicable limits. FPI corporate debt investments are subject to Corporate Debt Investment Limits (CDIL) as announced by RBI from time to time. The conditions and the limits are detailed below:</a:t>
            </a:r>
          </a:p>
          <a:p>
            <a:pPr algn="just"/>
            <a:endParaRPr lang="en-US" sz="1600"/>
          </a:p>
          <a:p>
            <a:pPr marL="285750" indent="-285750" algn="just">
              <a:buFont typeface="Arial" pitchFamily="34" charset="0"/>
              <a:buChar char="•"/>
            </a:pPr>
            <a:r>
              <a:rPr lang="en-US" sz="1600"/>
              <a:t>The overall limit for FPI investment in corporate bonds, at 15% of outstanding stock of corporate bonds</a:t>
            </a:r>
          </a:p>
          <a:p>
            <a:pPr marL="285750" indent="-285750" algn="just">
              <a:buFont typeface="Arial" pitchFamily="34" charset="0"/>
              <a:buChar char="•"/>
            </a:pPr>
            <a:endParaRPr lang="en-US" sz="1600"/>
          </a:p>
          <a:p>
            <a:pPr marL="285750" indent="-285750" algn="just">
              <a:buFont typeface="Arial" pitchFamily="34" charset="0"/>
              <a:buChar char="•"/>
            </a:pPr>
            <a:r>
              <a:rPr lang="en-US" sz="1600"/>
              <a:t>All investments in INR denominated bonds/debentures issued onshore by Indian Corporates, Security Receipts, Credit Enhanced Bonds, Debt oriented Mutual Funds will be reckoned under the Corporate Debt Limit</a:t>
            </a:r>
          </a:p>
          <a:p>
            <a:pPr algn="just"/>
            <a:endParaRPr lang="en-US" sz="1600"/>
          </a:p>
          <a:p>
            <a:pPr marL="285750" indent="-285750" algn="just">
              <a:buFont typeface="Arial" pitchFamily="34" charset="0"/>
              <a:buChar char="•"/>
            </a:pPr>
            <a:r>
              <a:rPr lang="en-US" sz="1600"/>
              <a:t>FPIs are permitted to invest in Corporate Bonds freely until the overall limit utilization reaches 95%. Post this threshold, auction would be conducted for the Corporate Bond limit</a:t>
            </a:r>
          </a:p>
          <a:p>
            <a:pPr marL="285750" indent="-285750" algn="just">
              <a:buFont typeface="Arial" pitchFamily="34" charset="0"/>
              <a:buChar char="•"/>
            </a:pPr>
            <a:endParaRPr lang="en-US" sz="1600"/>
          </a:p>
          <a:p>
            <a:pPr marL="285750" indent="-285750" algn="just">
              <a:buFont typeface="Arial" pitchFamily="34" charset="0"/>
              <a:buChar char="•"/>
            </a:pPr>
            <a:r>
              <a:rPr lang="en-US" sz="1600"/>
              <a:t>FPIs are governed by the various exposure norms like subscription/purchase of a single issuance, single corporate including related entities (Refer Annexure 3) </a:t>
            </a:r>
          </a:p>
          <a:p>
            <a:pPr marL="285750" indent="-285750" algn="just">
              <a:buFont typeface="Arial" pitchFamily="34" charset="0"/>
              <a:buChar char="•"/>
            </a:pPr>
            <a:endParaRPr lang="en-US" sz="1600"/>
          </a:p>
          <a:p>
            <a:pPr marL="285750" indent="-285750" algn="just">
              <a:buFont typeface="Arial" pitchFamily="34" charset="0"/>
              <a:buChar char="•"/>
            </a:pPr>
            <a:r>
              <a:rPr lang="en-US" sz="1600"/>
              <a:t>FPIs are permitted to invest in Corporate Bonds with a residual maturity of above 1 year </a:t>
            </a:r>
          </a:p>
          <a:p>
            <a:pPr marL="285750" indent="-285750" algn="just">
              <a:buFont typeface="Arial" pitchFamily="34" charset="0"/>
              <a:buChar char="•"/>
            </a:pPr>
            <a:endParaRPr lang="en-US" sz="1600"/>
          </a:p>
          <a:p>
            <a:pPr marL="285750" indent="-285750" algn="just">
              <a:buFont typeface="Arial" pitchFamily="34" charset="0"/>
              <a:buChar char="•"/>
            </a:pPr>
            <a:r>
              <a:rPr lang="en-US" sz="1600"/>
              <a:t>FPI holding of short term investments in corporate bonds is governed by: </a:t>
            </a:r>
          </a:p>
          <a:p>
            <a:pPr marL="742950" lvl="1" indent="-285750" algn="just">
              <a:buFont typeface="Courier New" pitchFamily="49" charset="0"/>
              <a:buChar char="o"/>
            </a:pPr>
            <a:r>
              <a:rPr lang="en-US" sz="1600"/>
              <a:t>Short term investments means investments in less than 1 year residual maturity securities</a:t>
            </a:r>
          </a:p>
          <a:p>
            <a:pPr marL="742950" lvl="1" indent="-285750" algn="just">
              <a:buFont typeface="Courier New" pitchFamily="49" charset="0"/>
              <a:buChar char="o"/>
            </a:pPr>
            <a:r>
              <a:rPr lang="en-US" sz="1600"/>
              <a:t>Short-term investments can now be 30 per cent of their total investment in corporate bonds</a:t>
            </a:r>
          </a:p>
          <a:p>
            <a:pPr marL="742950" lvl="1" indent="-285750" algn="just">
              <a:buFont typeface="Courier New" pitchFamily="49" charset="0"/>
              <a:buChar char="o"/>
            </a:pPr>
            <a:r>
              <a:rPr lang="en-US" sz="1600"/>
              <a:t>These stipulations would not apply to investments in SRs by FPIs </a:t>
            </a:r>
          </a:p>
        </p:txBody>
      </p:sp>
      <p:sp>
        <p:nvSpPr>
          <p:cNvPr id="5" name="Rechteck 24">
            <a:extLst>
              <a:ext uri="{FF2B5EF4-FFF2-40B4-BE49-F238E27FC236}">
                <a16:creationId xmlns:a16="http://schemas.microsoft.com/office/drawing/2014/main" id="{0E9733CE-8D1D-4364-8CAC-4FF60A05A9B9}"/>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le 1">
            <a:extLst>
              <a:ext uri="{FF2B5EF4-FFF2-40B4-BE49-F238E27FC236}">
                <a16:creationId xmlns:a16="http://schemas.microsoft.com/office/drawing/2014/main" id="{9C35B92F-C79E-4AD1-BFC7-67F180693E2F}"/>
              </a:ext>
            </a:extLst>
          </p:cNvPr>
          <p:cNvSpPr txBox="1">
            <a:spLocks/>
          </p:cNvSpPr>
          <p:nvPr/>
        </p:nvSpPr>
        <p:spPr>
          <a:xfrm>
            <a:off x="121841" y="3783217"/>
            <a:ext cx="1828800" cy="757130"/>
          </a:xfrm>
          <a:prstGeom prst="rect">
            <a:avLst/>
          </a:prstGeom>
        </p:spPr>
        <p:txBody>
          <a:bodyPr vert="horz" wrap="square" lIns="91440" tIns="45720" rIns="91440" bIns="45720" rtlCol="0" anchor="ctr">
            <a:spAutoFit/>
          </a:bodyPr>
          <a:lstStyle>
            <a:defPPr>
              <a:defRPr lang="en-US"/>
            </a:defPPr>
            <a:lvl1pP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US"/>
              <a:t>Corporate debt</a:t>
            </a:r>
            <a:endParaRPr lang="en-IN"/>
          </a:p>
        </p:txBody>
      </p:sp>
      <p:pic>
        <p:nvPicPr>
          <p:cNvPr id="8" name="Graphic 7" descr="Loan with solid fill">
            <a:extLst>
              <a:ext uri="{FF2B5EF4-FFF2-40B4-BE49-F238E27FC236}">
                <a16:creationId xmlns:a16="http://schemas.microsoft.com/office/drawing/2014/main" id="{5911FDF9-AAC5-46C0-BA93-E7476F19F2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841" y="1862977"/>
            <a:ext cx="1566023" cy="1566023"/>
          </a:xfrm>
          <a:prstGeom prst="rect">
            <a:avLst/>
          </a:prstGeom>
          <a:effectLst>
            <a:outerShdw blurRad="50800" dist="38100" dir="2700000" algn="tl" rotWithShape="0">
              <a:prstClr val="black">
                <a:alpha val="40000"/>
              </a:prstClr>
            </a:outerShdw>
          </a:effectLst>
        </p:spPr>
      </p:pic>
      <p:pic>
        <p:nvPicPr>
          <p:cNvPr id="9" name="Graphic 8">
            <a:extLst>
              <a:ext uri="{FF2B5EF4-FFF2-40B4-BE49-F238E27FC236}">
                <a16:creationId xmlns:a16="http://schemas.microsoft.com/office/drawing/2014/main" id="{68916848-907C-4368-9189-0731F36562D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14198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24</a:t>
            </a:fld>
            <a:endParaRPr lang="en-IN"/>
          </a:p>
        </p:txBody>
      </p:sp>
      <p:sp>
        <p:nvSpPr>
          <p:cNvPr id="3" name="Rectangle 2">
            <a:extLst>
              <a:ext uri="{FF2B5EF4-FFF2-40B4-BE49-F238E27FC236}">
                <a16:creationId xmlns:a16="http://schemas.microsoft.com/office/drawing/2014/main" id="{EB2A6E39-A6D0-4262-AAD9-0E95C529B521}"/>
              </a:ext>
            </a:extLst>
          </p:cNvPr>
          <p:cNvSpPr/>
          <p:nvPr/>
        </p:nvSpPr>
        <p:spPr>
          <a:xfrm>
            <a:off x="2504661" y="454668"/>
            <a:ext cx="9528313" cy="6001643"/>
          </a:xfrm>
          <a:prstGeom prst="rect">
            <a:avLst/>
          </a:prstGeom>
        </p:spPr>
        <p:txBody>
          <a:bodyPr wrap="square" lIns="91440" tIns="45720" rIns="91440" bIns="45720" anchor="t">
            <a:spAutoFit/>
          </a:bodyPr>
          <a:lstStyle/>
          <a:p>
            <a:r>
              <a:rPr lang="en-IN" sz="1600"/>
              <a:t>Voluntary Retention Route (VRR) to encourage Foreign Portfolio Investors (FPIs) to undertake long term investments in Indian debt markets. Under this scheme, FPIs have been given greater operational flexibility in terms of instrument choices besides exemptions from certain regulatory requirements. </a:t>
            </a:r>
          </a:p>
          <a:p>
            <a:r>
              <a:rPr lang="en-US" sz="1600" b="0" i="0" dirty="0">
                <a:effectLst/>
                <a:latin typeface="Newsreader"/>
              </a:rPr>
              <a:t>It increased the FPI limit under the voluntary retention route (VRR) to ₹</a:t>
            </a:r>
            <a:r>
              <a:rPr lang="en-US" sz="1600" dirty="0">
                <a:latin typeface="Newsreader"/>
              </a:rPr>
              <a:t>2.5-lakh</a:t>
            </a:r>
            <a:r>
              <a:rPr lang="en-US" sz="1600" b="0" i="0" dirty="0">
                <a:effectLst/>
                <a:latin typeface="Newsreader"/>
              </a:rPr>
              <a:t> crore from ₹</a:t>
            </a:r>
            <a:r>
              <a:rPr lang="en-US" sz="1600" dirty="0">
                <a:latin typeface="Newsreader"/>
              </a:rPr>
              <a:t>1.5 lakh crore</a:t>
            </a:r>
            <a:r>
              <a:rPr lang="en-US" sz="1600" b="0" i="0" dirty="0">
                <a:effectLst/>
                <a:latin typeface="Newsreader"/>
              </a:rPr>
              <a:t>.</a:t>
            </a:r>
            <a:endParaRPr lang="en-IN" sz="1600" dirty="0">
              <a:cs typeface="Calibri"/>
            </a:endParaRPr>
          </a:p>
          <a:p>
            <a:pPr marL="285750" indent="-285750">
              <a:buFont typeface="Arial" pitchFamily="34" charset="0"/>
              <a:buChar char="•"/>
            </a:pPr>
            <a:r>
              <a:rPr lang="en-IN" sz="1600"/>
              <a:t>Investment under the VRR scheme have been open for allotment from March 11, 2019. The details are as under:</a:t>
            </a:r>
            <a:endParaRPr lang="en-IN" sz="1600">
              <a:cs typeface="Calibri" panose="020F0502020204030204"/>
            </a:endParaRPr>
          </a:p>
          <a:p>
            <a:pPr marL="742950" lvl="1" indent="-285750">
              <a:buFont typeface="Courier New" pitchFamily="49" charset="0"/>
              <a:buChar char="o"/>
            </a:pPr>
            <a:r>
              <a:rPr lang="en-IN" sz="1600"/>
              <a:t>The minimum retention period shall be 3 years. During this period, FPIs shall maintain a minimum of 75% of the allocated amount in India. </a:t>
            </a:r>
            <a:endParaRPr lang="en-IN" sz="1600">
              <a:cs typeface="Calibri" panose="020F0502020204030204"/>
            </a:endParaRPr>
          </a:p>
          <a:p>
            <a:pPr marL="742950" lvl="1" indent="-285750">
              <a:buFont typeface="Courier New" pitchFamily="49" charset="0"/>
              <a:buChar char="o"/>
            </a:pPr>
            <a:r>
              <a:rPr lang="en-IN" sz="1600"/>
              <a:t>Investment limits shall be available on tap for investments and shall be allotted by Clearing Corporation of India Ltd. (CCIL) on ‘first come first served’ basis.</a:t>
            </a:r>
            <a:endParaRPr lang="en-IN" sz="1600">
              <a:cs typeface="Calibri" panose="020F0502020204030204"/>
            </a:endParaRPr>
          </a:p>
          <a:p>
            <a:pPr marL="742950" lvl="1" indent="-285750">
              <a:buFont typeface="Courier New" pitchFamily="49" charset="0"/>
              <a:buChar char="o"/>
            </a:pPr>
            <a:r>
              <a:rPr lang="en-US" sz="1600"/>
              <a:t>Each FPI (including related FPIs) will be allotted a maximum of 50% of the amount offered for each tranche, if the total demand is more than 100% of the amount offered. (The CCIL system currently limits to the maximum 50% and the FPIs have to multiple bids if the demand is less than 100%). FPIs desirous of investing may apply online to CCIL through their respective custodians. </a:t>
            </a:r>
            <a:endParaRPr lang="en-US" sz="1600">
              <a:cs typeface="Calibri"/>
            </a:endParaRPr>
          </a:p>
          <a:p>
            <a:pPr marL="742950" lvl="1" indent="-285750">
              <a:buFont typeface="Courier New" pitchFamily="49" charset="0"/>
              <a:buChar char="o"/>
            </a:pPr>
            <a:r>
              <a:rPr lang="en-US" sz="1600"/>
              <a:t>CCIL will separately notify the operational details of application and allotment.</a:t>
            </a:r>
            <a:endParaRPr lang="en-US" sz="1600">
              <a:cs typeface="Calibri"/>
            </a:endParaRPr>
          </a:p>
          <a:p>
            <a:pPr marL="742950" lvl="1" indent="-285750">
              <a:buFont typeface="Courier New" pitchFamily="49" charset="0"/>
              <a:buChar char="o"/>
            </a:pPr>
            <a:r>
              <a:rPr lang="en-US" sz="1600"/>
              <a:t>FPIs can also undertake repo and reverse repo transactions under this route</a:t>
            </a:r>
            <a:endParaRPr lang="en-US" sz="1600">
              <a:cs typeface="Calibri"/>
            </a:endParaRPr>
          </a:p>
          <a:p>
            <a:pPr marL="742950" lvl="1" indent="-285750">
              <a:buFont typeface="Courier New" pitchFamily="49" charset="0"/>
              <a:buChar char="o"/>
            </a:pPr>
            <a:r>
              <a:rPr lang="en-US" sz="1600"/>
              <a:t>An FPI can participate in repos for its cash management, provided the amount borrowed or lent under repo does not exceed 10 percent of their investment under VRR</a:t>
            </a:r>
            <a:endParaRPr lang="en-US" sz="1600">
              <a:cs typeface="Calibri"/>
            </a:endParaRPr>
          </a:p>
          <a:p>
            <a:pPr marL="742950" lvl="1" indent="-285750">
              <a:buFont typeface="Courier New" pitchFamily="49" charset="0"/>
              <a:buChar char="o"/>
            </a:pPr>
            <a:r>
              <a:rPr lang="en-US" sz="1600"/>
              <a:t>30% investment in a single ISIN of the G-Sec, SDL and T-Bills as applicable in General investment will also apply to investments in VRR</a:t>
            </a:r>
            <a:endParaRPr lang="en-US" sz="1600">
              <a:cs typeface="Calibri"/>
            </a:endParaRPr>
          </a:p>
          <a:p>
            <a:pPr marL="285750" indent="-285750">
              <a:buFont typeface="Arial" pitchFamily="34" charset="0"/>
              <a:buChar char="•"/>
            </a:pPr>
            <a:endParaRPr lang="en-US" sz="1600"/>
          </a:p>
          <a:p>
            <a:pPr marL="285750" indent="-285750">
              <a:buFont typeface="Arial" pitchFamily="34" charset="0"/>
              <a:buChar char="•"/>
            </a:pPr>
            <a:r>
              <a:rPr lang="en-US" sz="1600"/>
              <a:t>FPIs investing under this route will be eligible to use any currency or interest rate derivative instrument, over-the-counter (OTC) or exchange traded, to manage their interest rate risk or currency risk under VRR with Authorized dealers. Guidelines for same are mentioned in Annexure 4.</a:t>
            </a:r>
            <a:endParaRPr lang="en-US" sz="1600">
              <a:cs typeface="Calibri"/>
            </a:endParaRPr>
          </a:p>
        </p:txBody>
      </p:sp>
      <p:sp>
        <p:nvSpPr>
          <p:cNvPr id="5" name="Rechteck 24">
            <a:extLst>
              <a:ext uri="{FF2B5EF4-FFF2-40B4-BE49-F238E27FC236}">
                <a16:creationId xmlns:a16="http://schemas.microsoft.com/office/drawing/2014/main" id="{DB928117-2517-4527-A368-54B88A57EE85}"/>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le 1">
            <a:extLst>
              <a:ext uri="{FF2B5EF4-FFF2-40B4-BE49-F238E27FC236}">
                <a16:creationId xmlns:a16="http://schemas.microsoft.com/office/drawing/2014/main" id="{481DA132-320C-4703-AB1C-8AF71A95BD8C}"/>
              </a:ext>
            </a:extLst>
          </p:cNvPr>
          <p:cNvSpPr txBox="1">
            <a:spLocks/>
          </p:cNvSpPr>
          <p:nvPr/>
        </p:nvSpPr>
        <p:spPr>
          <a:xfrm>
            <a:off x="0" y="3443764"/>
            <a:ext cx="2213113" cy="1089529"/>
          </a:xfrm>
          <a:prstGeom prst="rect">
            <a:avLst/>
          </a:prstGeom>
        </p:spPr>
        <p:txBody>
          <a:bodyPr vert="horz" wrap="square" lIns="91440" tIns="45720" rIns="91440" bIns="45720" rtlCol="0" anchor="ctr">
            <a:spAutoFit/>
          </a:bodyPr>
          <a:lstStyle>
            <a:defPPr>
              <a:defRPr lang="en-US"/>
            </a:defPPr>
            <a:lvl1pP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US"/>
              <a:t>Voluntary Retention Route (VRR)</a:t>
            </a:r>
            <a:endParaRPr lang="en-IN"/>
          </a:p>
        </p:txBody>
      </p:sp>
      <p:pic>
        <p:nvPicPr>
          <p:cNvPr id="8" name="Graphic 7" descr="Open hand with solid fill">
            <a:extLst>
              <a:ext uri="{FF2B5EF4-FFF2-40B4-BE49-F238E27FC236}">
                <a16:creationId xmlns:a16="http://schemas.microsoft.com/office/drawing/2014/main" id="{808681DB-4BF2-4A9D-93D6-BE3431543D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763" y="1830210"/>
            <a:ext cx="1613554" cy="1613554"/>
          </a:xfrm>
          <a:prstGeom prst="rect">
            <a:avLst/>
          </a:prstGeom>
          <a:effectLst>
            <a:outerShdw blurRad="50800" dist="38100" dir="2700000" algn="tl" rotWithShape="0">
              <a:prstClr val="black">
                <a:alpha val="40000"/>
              </a:prstClr>
            </a:outerShdw>
          </a:effectLst>
        </p:spPr>
      </p:pic>
      <p:pic>
        <p:nvPicPr>
          <p:cNvPr id="10" name="Graphic 9" descr="World with solid fill">
            <a:extLst>
              <a:ext uri="{FF2B5EF4-FFF2-40B4-BE49-F238E27FC236}">
                <a16:creationId xmlns:a16="http://schemas.microsoft.com/office/drawing/2014/main" id="{40F80654-8CB0-4571-91D5-E781C3C9AC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5861" y="1607931"/>
            <a:ext cx="914400" cy="914400"/>
          </a:xfrm>
          <a:prstGeom prst="rect">
            <a:avLst/>
          </a:prstGeom>
          <a:effectLst>
            <a:outerShdw blurRad="50800" dist="38100" dir="2700000" algn="tl" rotWithShape="0">
              <a:prstClr val="black">
                <a:alpha val="40000"/>
              </a:prstClr>
            </a:outerShdw>
          </a:effectLst>
        </p:spPr>
      </p:pic>
      <p:pic>
        <p:nvPicPr>
          <p:cNvPr id="9" name="Graphic 8">
            <a:extLst>
              <a:ext uri="{FF2B5EF4-FFF2-40B4-BE49-F238E27FC236}">
                <a16:creationId xmlns:a16="http://schemas.microsoft.com/office/drawing/2014/main" id="{824EB8B1-A3C8-4026-8A9E-178BB733273C}"/>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1302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504FDA-A40E-4472-86C0-F07C5B1C5502}"/>
              </a:ext>
            </a:extLst>
          </p:cNvPr>
          <p:cNvSpPr>
            <a:spLocks noGrp="1"/>
          </p:cNvSpPr>
          <p:nvPr>
            <p:ph type="sldNum" sz="quarter" idx="12"/>
          </p:nvPr>
        </p:nvSpPr>
        <p:spPr/>
        <p:txBody>
          <a:bodyPr/>
          <a:lstStyle/>
          <a:p>
            <a:fld id="{035080D5-0642-4AB8-8B9E-BEF3CDA0A2A1}" type="slidenum">
              <a:rPr lang="en-IN" smtClean="0"/>
              <a:t>25</a:t>
            </a:fld>
            <a:endParaRPr lang="en-IN"/>
          </a:p>
        </p:txBody>
      </p:sp>
      <p:sp>
        <p:nvSpPr>
          <p:cNvPr id="2" name="Title 1"/>
          <p:cNvSpPr>
            <a:spLocks noGrp="1"/>
          </p:cNvSpPr>
          <p:nvPr>
            <p:ph type="title" idx="4294967295"/>
          </p:nvPr>
        </p:nvSpPr>
        <p:spPr>
          <a:xfrm>
            <a:off x="0" y="377167"/>
            <a:ext cx="10515600" cy="701675"/>
          </a:xfrm>
        </p:spPr>
        <p:txBody>
          <a:bodyPr wrap="square">
            <a:spAutoFit/>
          </a:bodyPr>
          <a:lstStyle/>
          <a:p>
            <a:pPr algn="ctr"/>
            <a:r>
              <a:rPr lang="en-IN" b="1">
                <a:solidFill>
                  <a:schemeClr val="bg1"/>
                </a:solidFill>
              </a:rPr>
              <a:t>TAX REGIME IN INDIA</a:t>
            </a:r>
          </a:p>
        </p:txBody>
      </p:sp>
      <p:pic>
        <p:nvPicPr>
          <p:cNvPr id="12" name="Graphic 11" descr="Money with solid fill">
            <a:extLst>
              <a:ext uri="{FF2B5EF4-FFF2-40B4-BE49-F238E27FC236}">
                <a16:creationId xmlns:a16="http://schemas.microsoft.com/office/drawing/2014/main" id="{4149C0D5-D883-472F-9109-98DE2478E3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608789">
            <a:off x="1265057" y="2536248"/>
            <a:ext cx="1560286" cy="1560286"/>
          </a:xfrm>
          <a:prstGeom prst="rect">
            <a:avLst/>
          </a:prstGeom>
          <a:effectLst>
            <a:outerShdw blurRad="50800" dist="38100" dir="2700000" algn="tl" rotWithShape="0">
              <a:prstClr val="black">
                <a:alpha val="40000"/>
              </a:prstClr>
            </a:outerShdw>
          </a:effectLst>
        </p:spPr>
      </p:pic>
      <p:pic>
        <p:nvPicPr>
          <p:cNvPr id="13" name="Graphic 12" descr="Scissors with solid fill">
            <a:extLst>
              <a:ext uri="{FF2B5EF4-FFF2-40B4-BE49-F238E27FC236}">
                <a16:creationId xmlns:a16="http://schemas.microsoft.com/office/drawing/2014/main" id="{DDA786EF-8B4E-4F16-B8D2-EB2AD40E7D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593735">
            <a:off x="2256077" y="2298526"/>
            <a:ext cx="2292141" cy="2336043"/>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69CAA565-B6AB-416A-B8BA-91F01FEBDFE6}"/>
              </a:ext>
            </a:extLst>
          </p:cNvPr>
          <p:cNvSpPr/>
          <p:nvPr/>
        </p:nvSpPr>
        <p:spPr>
          <a:xfrm>
            <a:off x="6096000" y="2959099"/>
            <a:ext cx="6096000" cy="9398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a:extLst>
              <a:ext uri="{FF2B5EF4-FFF2-40B4-BE49-F238E27FC236}">
                <a16:creationId xmlns:a16="http://schemas.microsoft.com/office/drawing/2014/main" id="{3EAE3FE8-D1B3-4B4D-ADC2-F87D4BBD3B70}"/>
              </a:ext>
            </a:extLst>
          </p:cNvPr>
          <p:cNvSpPr/>
          <p:nvPr/>
        </p:nvSpPr>
        <p:spPr>
          <a:xfrm>
            <a:off x="6096000" y="2959100"/>
            <a:ext cx="6096000" cy="9398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itle 1">
            <a:extLst>
              <a:ext uri="{FF2B5EF4-FFF2-40B4-BE49-F238E27FC236}">
                <a16:creationId xmlns:a16="http://schemas.microsoft.com/office/drawing/2014/main" id="{5C8959AD-7350-4D12-A35F-3E9ED91A03B3}"/>
              </a:ext>
            </a:extLst>
          </p:cNvPr>
          <p:cNvSpPr txBox="1">
            <a:spLocks/>
          </p:cNvSpPr>
          <p:nvPr/>
        </p:nvSpPr>
        <p:spPr>
          <a:xfrm>
            <a:off x="6110514" y="4247472"/>
            <a:ext cx="6145158"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a:t>TAX REGIME IN INDIA</a:t>
            </a:r>
          </a:p>
        </p:txBody>
      </p:sp>
      <p:sp>
        <p:nvSpPr>
          <p:cNvPr id="18" name="Rectangle 17">
            <a:extLst>
              <a:ext uri="{FF2B5EF4-FFF2-40B4-BE49-F238E27FC236}">
                <a16:creationId xmlns:a16="http://schemas.microsoft.com/office/drawing/2014/main" id="{6503B2E0-84CF-4E19-AD3A-C70F46FDDFC4}"/>
              </a:ext>
            </a:extLst>
          </p:cNvPr>
          <p:cNvSpPr/>
          <p:nvPr/>
        </p:nvSpPr>
        <p:spPr>
          <a:xfrm>
            <a:off x="6110514" y="2959100"/>
            <a:ext cx="6096000" cy="939800"/>
          </a:xfrm>
          <a:prstGeom prst="rect">
            <a:avLst/>
          </a:prstGeom>
          <a:solidFill>
            <a:srgbClr val="6688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Graphic 10">
            <a:extLst>
              <a:ext uri="{FF2B5EF4-FFF2-40B4-BE49-F238E27FC236}">
                <a16:creationId xmlns:a16="http://schemas.microsoft.com/office/drawing/2014/main" id="{D659373A-EA3F-48EF-B6A7-6E6C364DD4B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74358"/>
          <a:stretch/>
        </p:blipFill>
        <p:spPr>
          <a:xfrm>
            <a:off x="8708960" y="1706193"/>
            <a:ext cx="806767" cy="696680"/>
          </a:xfrm>
          <a:prstGeom prst="rect">
            <a:avLst/>
          </a:prstGeom>
          <a:effectLst>
            <a:outerShdw blurRad="50800" dist="38100" dir="2700000" algn="tl" rotWithShape="0">
              <a:prstClr val="black">
                <a:alpha val="40000"/>
              </a:prstClr>
            </a:outerShdw>
          </a:effectLst>
        </p:spPr>
      </p:pic>
      <p:pic>
        <p:nvPicPr>
          <p:cNvPr id="15" name="Graphic 14">
            <a:extLst>
              <a:ext uri="{FF2B5EF4-FFF2-40B4-BE49-F238E27FC236}">
                <a16:creationId xmlns:a16="http://schemas.microsoft.com/office/drawing/2014/main" id="{02C22F9B-7787-49C9-A09C-C7411BA26E51}"/>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8016"/>
          <a:stretch/>
        </p:blipFill>
        <p:spPr>
          <a:xfrm>
            <a:off x="8403400" y="2485989"/>
            <a:ext cx="1280840" cy="393997"/>
          </a:xfrm>
          <a:prstGeom prst="rect">
            <a:avLst/>
          </a:prstGeom>
        </p:spPr>
      </p:pic>
    </p:spTree>
    <p:extLst>
      <p:ext uri="{BB962C8B-B14F-4D97-AF65-F5344CB8AC3E}">
        <p14:creationId xmlns:p14="http://schemas.microsoft.com/office/powerpoint/2010/main" val="831971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24">
            <a:extLst>
              <a:ext uri="{FF2B5EF4-FFF2-40B4-BE49-F238E27FC236}">
                <a16:creationId xmlns:a16="http://schemas.microsoft.com/office/drawing/2014/main" id="{66B5FFBD-0822-4B71-8C8F-C99E2AE31562}"/>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26</a:t>
            </a:fld>
            <a:endParaRPr lang="en-IN"/>
          </a:p>
        </p:txBody>
      </p:sp>
      <p:sp>
        <p:nvSpPr>
          <p:cNvPr id="2" name="Title 1"/>
          <p:cNvSpPr>
            <a:spLocks noGrp="1"/>
          </p:cNvSpPr>
          <p:nvPr>
            <p:ph type="title" idx="4294967295"/>
          </p:nvPr>
        </p:nvSpPr>
        <p:spPr>
          <a:xfrm>
            <a:off x="259702" y="2479769"/>
            <a:ext cx="1431235" cy="1089529"/>
          </a:xfrm>
        </p:spPr>
        <p:txBody>
          <a:bodyPr vert="horz" wrap="square" lIns="91440" tIns="45720" rIns="91440" bIns="45720" rtlCol="0" anchor="ctr">
            <a:spAutoFit/>
          </a:bodyPr>
          <a:lstStyle/>
          <a:p>
            <a:r>
              <a:rPr lang="en-US" sz="2400" b="1">
                <a:solidFill>
                  <a:srgbClr val="506554"/>
                </a:solidFill>
                <a:latin typeface="Source Sans Pro" panose="020B0503030403020204" pitchFamily="34" charset="0"/>
              </a:rPr>
              <a:t>Taxation and STT rates</a:t>
            </a:r>
            <a:endParaRPr lang="en-IN" sz="2400" b="1">
              <a:solidFill>
                <a:srgbClr val="506554"/>
              </a:solidFill>
              <a:latin typeface="Source Sans Pro" panose="020B0503030403020204" pitchFamily="34" charset="0"/>
            </a:endParaRPr>
          </a:p>
        </p:txBody>
      </p:sp>
      <p:sp>
        <p:nvSpPr>
          <p:cNvPr id="83" name="Rectangle 82">
            <a:extLst>
              <a:ext uri="{FF2B5EF4-FFF2-40B4-BE49-F238E27FC236}">
                <a16:creationId xmlns:a16="http://schemas.microsoft.com/office/drawing/2014/main" id="{42F4B904-EA0D-41F5-9151-9DC5D569FB8C}"/>
              </a:ext>
            </a:extLst>
          </p:cNvPr>
          <p:cNvSpPr/>
          <p:nvPr/>
        </p:nvSpPr>
        <p:spPr>
          <a:xfrm>
            <a:off x="9702177" y="3332222"/>
            <a:ext cx="2230121" cy="2246769"/>
          </a:xfrm>
          <a:prstGeom prst="rect">
            <a:avLst/>
          </a:prstGeom>
        </p:spPr>
        <p:txBody>
          <a:bodyPr wrap="square" lIns="91440" tIns="45720" rIns="91440" bIns="45720" anchor="t">
            <a:spAutoFit/>
          </a:bodyPr>
          <a:lstStyle/>
          <a:p>
            <a:pPr algn="just"/>
            <a:r>
              <a:rPr lang="en-US" sz="1400" i="1" dirty="0">
                <a:solidFill>
                  <a:srgbClr val="000000"/>
                </a:solidFill>
                <a:latin typeface="Georgia"/>
              </a:rPr>
              <a:t>* In addition, a nominal surcharge and </a:t>
            </a:r>
            <a:r>
              <a:rPr lang="en-US" sz="1400" i="1" dirty="0" err="1">
                <a:solidFill>
                  <a:srgbClr val="000000"/>
                </a:solidFill>
                <a:latin typeface="Georgia"/>
              </a:rPr>
              <a:t>cess</a:t>
            </a:r>
            <a:r>
              <a:rPr lang="en-US" sz="1400" i="1" dirty="0">
                <a:solidFill>
                  <a:srgbClr val="000000"/>
                </a:solidFill>
                <a:latin typeface="Georgia"/>
              </a:rPr>
              <a:t> is leviable</a:t>
            </a:r>
          </a:p>
          <a:p>
            <a:pPr marL="171450" indent="-171450" algn="just">
              <a:buFont typeface="Arial" panose="020B0604020202020204" pitchFamily="34" charset="0"/>
              <a:buChar char="•"/>
            </a:pPr>
            <a:endParaRPr lang="en-US" sz="1400" i="1">
              <a:solidFill>
                <a:srgbClr val="000000"/>
              </a:solidFill>
              <a:latin typeface="Georgia" panose="02040502050405020303" pitchFamily="18" charset="0"/>
            </a:endParaRPr>
          </a:p>
          <a:p>
            <a:pPr algn="just"/>
            <a:r>
              <a:rPr lang="en-US" sz="1400" i="1" dirty="0">
                <a:solidFill>
                  <a:srgbClr val="000000"/>
                </a:solidFill>
                <a:latin typeface="Georgia"/>
              </a:rPr>
              <a:t>**This concessional rate is valid until June 30, 2023 and the same has not been extended in the Finance Bill 2023. </a:t>
            </a:r>
            <a:endParaRPr lang="en-US" sz="1400" i="1" dirty="0">
              <a:solidFill>
                <a:srgbClr val="000000"/>
              </a:solidFill>
              <a:latin typeface="Georgia" panose="02040502050405020303" pitchFamily="18" charset="0"/>
            </a:endParaRPr>
          </a:p>
          <a:p>
            <a:pPr algn="just"/>
            <a:endParaRPr lang="en-US" sz="1400" i="1">
              <a:solidFill>
                <a:srgbClr val="000000"/>
              </a:solidFill>
              <a:latin typeface="Georgia" panose="02040502050405020303" pitchFamily="18" charset="0"/>
            </a:endParaRPr>
          </a:p>
        </p:txBody>
      </p:sp>
      <p:graphicFrame>
        <p:nvGraphicFramePr>
          <p:cNvPr id="84" name="Table 83">
            <a:extLst>
              <a:ext uri="{FF2B5EF4-FFF2-40B4-BE49-F238E27FC236}">
                <a16:creationId xmlns:a16="http://schemas.microsoft.com/office/drawing/2014/main" id="{E611F91C-7E54-47BB-805E-440938EF45AE}"/>
              </a:ext>
            </a:extLst>
          </p:cNvPr>
          <p:cNvGraphicFramePr>
            <a:graphicFrameLocks noGrp="1"/>
          </p:cNvGraphicFramePr>
          <p:nvPr>
            <p:extLst>
              <p:ext uri="{D42A27DB-BD31-4B8C-83A1-F6EECF244321}">
                <p14:modId xmlns:p14="http://schemas.microsoft.com/office/powerpoint/2010/main" val="4148864945"/>
              </p:ext>
            </p:extLst>
          </p:nvPr>
        </p:nvGraphicFramePr>
        <p:xfrm>
          <a:off x="2574983" y="3078085"/>
          <a:ext cx="6970729" cy="3352800"/>
        </p:xfrm>
        <a:graphic>
          <a:graphicData uri="http://schemas.openxmlformats.org/drawingml/2006/table">
            <a:tbl>
              <a:tblPr firstRow="1" bandRow="1">
                <a:tableStyleId>{68D230F3-CF80-4859-8CE7-A43EE81993B5}</a:tableStyleId>
              </a:tblPr>
              <a:tblGrid>
                <a:gridCol w="1999847">
                  <a:extLst>
                    <a:ext uri="{9D8B030D-6E8A-4147-A177-3AD203B41FA5}">
                      <a16:colId xmlns:a16="http://schemas.microsoft.com/office/drawing/2014/main" val="1247375923"/>
                    </a:ext>
                  </a:extLst>
                </a:gridCol>
                <a:gridCol w="2673797">
                  <a:extLst>
                    <a:ext uri="{9D8B030D-6E8A-4147-A177-3AD203B41FA5}">
                      <a16:colId xmlns:a16="http://schemas.microsoft.com/office/drawing/2014/main" val="4117910717"/>
                    </a:ext>
                  </a:extLst>
                </a:gridCol>
                <a:gridCol w="2297085">
                  <a:extLst>
                    <a:ext uri="{9D8B030D-6E8A-4147-A177-3AD203B41FA5}">
                      <a16:colId xmlns:a16="http://schemas.microsoft.com/office/drawing/2014/main" val="3104611649"/>
                    </a:ext>
                  </a:extLst>
                </a:gridCol>
              </a:tblGrid>
              <a:tr h="190500">
                <a:tc>
                  <a:txBody>
                    <a:bodyPr/>
                    <a:lstStyle/>
                    <a:p>
                      <a:pPr marL="0" algn="l" defTabSz="914400" rtl="0" eaLnBrk="1" fontAlgn="t" latinLnBrk="0" hangingPunct="1"/>
                      <a:r>
                        <a:rPr lang="en-IN" sz="1500" b="1" u="none" strike="noStrike" kern="1200">
                          <a:solidFill>
                            <a:schemeClr val="tx1"/>
                          </a:solidFill>
                          <a:effectLst/>
                        </a:rPr>
                        <a:t>Nature of Income</a:t>
                      </a:r>
                      <a:endParaRPr lang="en-IN" sz="1500" b="1" u="none" strike="noStrike" kern="1200">
                        <a:solidFill>
                          <a:schemeClr val="tx1"/>
                        </a:solidFill>
                        <a:effectLst/>
                        <a:latin typeface="+mn-lt"/>
                        <a:ea typeface="+mn-ea"/>
                        <a:cs typeface="+mn-cs"/>
                      </a:endParaRPr>
                    </a:p>
                  </a:txBody>
                  <a:tcPr/>
                </a:tc>
                <a:tc gridSpan="2">
                  <a:txBody>
                    <a:bodyPr/>
                    <a:lstStyle/>
                    <a:p>
                      <a:pPr marL="0" algn="l" defTabSz="914400" rtl="0" eaLnBrk="1" fontAlgn="t" latinLnBrk="0" hangingPunct="1"/>
                      <a:r>
                        <a:rPr lang="en-IN" sz="1500" b="1" u="none" strike="noStrike" kern="1200">
                          <a:solidFill>
                            <a:schemeClr val="tx1"/>
                          </a:solidFill>
                          <a:effectLst/>
                        </a:rPr>
                        <a:t>Tax Rate*</a:t>
                      </a:r>
                      <a:endParaRPr lang="en-IN" sz="1500" b="1" u="none" strike="noStrike" kern="1200">
                        <a:solidFill>
                          <a:schemeClr val="tx1"/>
                        </a:solidFill>
                        <a:effectLst/>
                        <a:latin typeface="+mn-lt"/>
                        <a:ea typeface="+mn-ea"/>
                        <a:cs typeface="+mn-cs"/>
                      </a:endParaRPr>
                    </a:p>
                  </a:txBody>
                  <a:tcPr/>
                </a:tc>
                <a:tc hMerge="1">
                  <a:txBody>
                    <a:bodyPr/>
                    <a:lstStyle/>
                    <a:p>
                      <a:endParaRPr lang="en-IN"/>
                    </a:p>
                  </a:txBody>
                  <a:tcPr/>
                </a:tc>
                <a:extLst>
                  <a:ext uri="{0D108BD9-81ED-4DB2-BD59-A6C34878D82A}">
                    <a16:rowId xmlns:a16="http://schemas.microsoft.com/office/drawing/2014/main" val="2411444981"/>
                  </a:ext>
                </a:extLst>
              </a:tr>
              <a:tr h="571500">
                <a:tc>
                  <a:txBody>
                    <a:bodyPr/>
                    <a:lstStyle/>
                    <a:p>
                      <a:pPr marL="0" algn="l" defTabSz="914400" rtl="0" eaLnBrk="1" fontAlgn="t" latinLnBrk="0" hangingPunct="1"/>
                      <a:r>
                        <a:rPr lang="en-IN" sz="1500" b="1" u="none" strike="noStrike" kern="1200">
                          <a:solidFill>
                            <a:schemeClr val="tx1"/>
                          </a:solidFill>
                          <a:effectLst/>
                        </a:rPr>
                        <a:t>Capital Gains</a:t>
                      </a:r>
                      <a:endParaRPr lang="en-IN" sz="1500" b="1" u="none" strike="noStrike" kern="1200">
                        <a:solidFill>
                          <a:schemeClr val="tx1"/>
                        </a:solidFill>
                        <a:effectLst/>
                        <a:latin typeface="+mn-lt"/>
                        <a:ea typeface="+mn-ea"/>
                        <a:cs typeface="+mn-cs"/>
                      </a:endParaRPr>
                    </a:p>
                  </a:txBody>
                  <a:tcPr/>
                </a:tc>
                <a:tc>
                  <a:txBody>
                    <a:bodyPr/>
                    <a:lstStyle/>
                    <a:p>
                      <a:pPr marL="0" algn="l" defTabSz="914400" rtl="0" eaLnBrk="1" fontAlgn="t" latinLnBrk="0" hangingPunct="1"/>
                      <a:r>
                        <a:rPr lang="en-US" sz="1500" b="1" u="none" strike="noStrike" kern="1200">
                          <a:solidFill>
                            <a:schemeClr val="tx1"/>
                          </a:solidFill>
                          <a:effectLst/>
                        </a:rPr>
                        <a:t>Listed Equity/ Units of equity oriented Mutual Fund (Subject to STT)</a:t>
                      </a:r>
                      <a:endParaRPr lang="en-US" sz="1500" b="1" u="none" strike="noStrike" kern="1200">
                        <a:solidFill>
                          <a:schemeClr val="tx1"/>
                        </a:solidFill>
                        <a:effectLst/>
                        <a:latin typeface="+mn-lt"/>
                        <a:ea typeface="+mn-ea"/>
                        <a:cs typeface="+mn-cs"/>
                      </a:endParaRPr>
                    </a:p>
                  </a:txBody>
                  <a:tcPr/>
                </a:tc>
                <a:tc>
                  <a:txBody>
                    <a:bodyPr/>
                    <a:lstStyle/>
                    <a:p>
                      <a:pPr marL="0" algn="l" defTabSz="914400" rtl="0" eaLnBrk="1" fontAlgn="t" latinLnBrk="0" hangingPunct="1"/>
                      <a:r>
                        <a:rPr lang="en-IN" sz="1500" b="1" u="none" strike="noStrike" kern="1200">
                          <a:solidFill>
                            <a:schemeClr val="tx1"/>
                          </a:solidFill>
                          <a:effectLst/>
                        </a:rPr>
                        <a:t>Futures &amp; Options</a:t>
                      </a:r>
                      <a:endParaRPr lang="en-IN" sz="1500" b="1" u="none" strike="noStrike" kern="1200">
                        <a:solidFill>
                          <a:schemeClr val="tx1"/>
                        </a:solidFill>
                        <a:effectLst/>
                        <a:latin typeface="+mn-lt"/>
                        <a:ea typeface="+mn-ea"/>
                        <a:cs typeface="+mn-cs"/>
                      </a:endParaRPr>
                    </a:p>
                  </a:txBody>
                  <a:tcPr/>
                </a:tc>
                <a:extLst>
                  <a:ext uri="{0D108BD9-81ED-4DB2-BD59-A6C34878D82A}">
                    <a16:rowId xmlns:a16="http://schemas.microsoft.com/office/drawing/2014/main" val="3233366897"/>
                  </a:ext>
                </a:extLst>
              </a:tr>
              <a:tr h="190500">
                <a:tc>
                  <a:txBody>
                    <a:bodyPr/>
                    <a:lstStyle/>
                    <a:p>
                      <a:pPr marL="0" algn="l" defTabSz="914400" rtl="0" eaLnBrk="1" fontAlgn="t" latinLnBrk="0" hangingPunct="1"/>
                      <a:r>
                        <a:rPr lang="en-IN" sz="1500" b="1" u="none" strike="noStrike" kern="1200">
                          <a:solidFill>
                            <a:schemeClr val="tx1"/>
                          </a:solidFill>
                          <a:effectLst/>
                        </a:rPr>
                        <a:t>- Long Term</a:t>
                      </a:r>
                      <a:endParaRPr lang="en-IN" sz="1500" b="1" u="none" strike="noStrike" kern="1200">
                        <a:solidFill>
                          <a:schemeClr val="tx1"/>
                        </a:solidFill>
                        <a:effectLst/>
                        <a:latin typeface="+mn-lt"/>
                        <a:ea typeface="+mn-ea"/>
                        <a:cs typeface="+mn-cs"/>
                      </a:endParaRPr>
                    </a:p>
                  </a:txBody>
                  <a:tcPr anchor="b"/>
                </a:tc>
                <a:tc>
                  <a:txBody>
                    <a:bodyPr/>
                    <a:lstStyle/>
                    <a:p>
                      <a:pPr marL="0" algn="l" defTabSz="914400" rtl="0" eaLnBrk="1" fontAlgn="t" latinLnBrk="0" hangingPunct="1"/>
                      <a:r>
                        <a:rPr lang="en-IN" sz="1500" b="1" u="none" strike="noStrike" kern="1200">
                          <a:solidFill>
                            <a:schemeClr val="tx1"/>
                          </a:solidFill>
                          <a:effectLst/>
                        </a:rPr>
                        <a:t>10%</a:t>
                      </a:r>
                      <a:endParaRPr lang="en-IN" sz="1500" b="1" u="none" strike="noStrike" kern="1200">
                        <a:solidFill>
                          <a:schemeClr val="tx1"/>
                        </a:solidFill>
                        <a:effectLst/>
                        <a:latin typeface="+mn-lt"/>
                        <a:ea typeface="+mn-ea"/>
                        <a:cs typeface="+mn-cs"/>
                      </a:endParaRPr>
                    </a:p>
                  </a:txBody>
                  <a:tcPr anchor="b"/>
                </a:tc>
                <a:tc>
                  <a:txBody>
                    <a:bodyPr/>
                    <a:lstStyle/>
                    <a:p>
                      <a:pPr marL="0" algn="l" defTabSz="914400" rtl="0" eaLnBrk="1" fontAlgn="t" latinLnBrk="0" hangingPunct="1"/>
                      <a:r>
                        <a:rPr lang="en-IN" sz="1500" b="1" u="none" strike="noStrike" kern="1200">
                          <a:solidFill>
                            <a:schemeClr val="tx1"/>
                          </a:solidFill>
                          <a:effectLst/>
                        </a:rPr>
                        <a:t>NA</a:t>
                      </a:r>
                      <a:endParaRPr lang="en-IN" sz="1500" b="1" u="none" strike="noStrike" kern="1200">
                        <a:solidFill>
                          <a:schemeClr val="tx1"/>
                        </a:solidFill>
                        <a:effectLst/>
                        <a:latin typeface="+mn-lt"/>
                        <a:ea typeface="+mn-ea"/>
                        <a:cs typeface="+mn-cs"/>
                      </a:endParaRPr>
                    </a:p>
                  </a:txBody>
                  <a:tcPr anchor="b"/>
                </a:tc>
                <a:extLst>
                  <a:ext uri="{0D108BD9-81ED-4DB2-BD59-A6C34878D82A}">
                    <a16:rowId xmlns:a16="http://schemas.microsoft.com/office/drawing/2014/main" val="2054962307"/>
                  </a:ext>
                </a:extLst>
              </a:tr>
              <a:tr h="190500">
                <a:tc>
                  <a:txBody>
                    <a:bodyPr/>
                    <a:lstStyle/>
                    <a:p>
                      <a:pPr marL="0" algn="l" defTabSz="914400" rtl="0" eaLnBrk="1" fontAlgn="t" latinLnBrk="0" hangingPunct="1"/>
                      <a:r>
                        <a:rPr lang="en-IN" sz="1500" b="1" u="none" strike="noStrike" kern="1200">
                          <a:solidFill>
                            <a:schemeClr val="tx1"/>
                          </a:solidFill>
                          <a:effectLst/>
                        </a:rPr>
                        <a:t>- Short Term</a:t>
                      </a:r>
                      <a:endParaRPr lang="en-IN" sz="1500" b="1" u="none" strike="noStrike" kern="1200">
                        <a:solidFill>
                          <a:schemeClr val="tx1"/>
                        </a:solidFill>
                        <a:effectLst/>
                        <a:latin typeface="+mn-lt"/>
                        <a:ea typeface="+mn-ea"/>
                        <a:cs typeface="+mn-cs"/>
                      </a:endParaRPr>
                    </a:p>
                  </a:txBody>
                  <a:tcPr anchor="b"/>
                </a:tc>
                <a:tc>
                  <a:txBody>
                    <a:bodyPr/>
                    <a:lstStyle/>
                    <a:p>
                      <a:pPr marL="0" algn="l" defTabSz="914400" rtl="0" eaLnBrk="1" fontAlgn="t" latinLnBrk="0" hangingPunct="1"/>
                      <a:r>
                        <a:rPr lang="en-IN" sz="1500" b="1" u="none" strike="noStrike" kern="1200">
                          <a:solidFill>
                            <a:schemeClr val="tx1"/>
                          </a:solidFill>
                          <a:effectLst/>
                        </a:rPr>
                        <a:t>15%</a:t>
                      </a:r>
                      <a:endParaRPr lang="en-IN" sz="1500" b="1" u="none" strike="noStrike" kern="1200">
                        <a:solidFill>
                          <a:schemeClr val="tx1"/>
                        </a:solidFill>
                        <a:effectLst/>
                        <a:latin typeface="+mn-lt"/>
                        <a:ea typeface="+mn-ea"/>
                        <a:cs typeface="+mn-cs"/>
                      </a:endParaRPr>
                    </a:p>
                  </a:txBody>
                  <a:tcPr anchor="b"/>
                </a:tc>
                <a:tc>
                  <a:txBody>
                    <a:bodyPr/>
                    <a:lstStyle/>
                    <a:p>
                      <a:pPr marL="0" algn="l" defTabSz="914400" rtl="0" eaLnBrk="1" fontAlgn="t" latinLnBrk="0" hangingPunct="1"/>
                      <a:r>
                        <a:rPr lang="en-IN" sz="1500" b="1" u="none" strike="noStrike" kern="1200">
                          <a:solidFill>
                            <a:schemeClr val="tx1"/>
                          </a:solidFill>
                          <a:effectLst/>
                        </a:rPr>
                        <a:t>30%</a:t>
                      </a:r>
                      <a:endParaRPr lang="en-IN" sz="1500" b="1" u="none" strike="noStrike" kern="1200">
                        <a:solidFill>
                          <a:schemeClr val="tx1"/>
                        </a:solidFill>
                        <a:effectLst/>
                        <a:latin typeface="+mn-lt"/>
                        <a:ea typeface="+mn-ea"/>
                        <a:cs typeface="+mn-cs"/>
                      </a:endParaRPr>
                    </a:p>
                  </a:txBody>
                  <a:tcPr anchor="b"/>
                </a:tc>
                <a:extLst>
                  <a:ext uri="{0D108BD9-81ED-4DB2-BD59-A6C34878D82A}">
                    <a16:rowId xmlns:a16="http://schemas.microsoft.com/office/drawing/2014/main" val="2027650190"/>
                  </a:ext>
                </a:extLst>
              </a:tr>
              <a:tr h="190500">
                <a:tc>
                  <a:txBody>
                    <a:bodyPr/>
                    <a:lstStyle/>
                    <a:p>
                      <a:pPr marL="0" algn="l" defTabSz="914400" rtl="0" eaLnBrk="1" fontAlgn="t" latinLnBrk="0" hangingPunct="1"/>
                      <a:r>
                        <a:rPr lang="en-IN" sz="1500" b="1" u="none" strike="noStrike" kern="1200">
                          <a:solidFill>
                            <a:schemeClr val="tx1"/>
                          </a:solidFill>
                          <a:effectLst/>
                        </a:rPr>
                        <a:t>Dividend Income</a:t>
                      </a:r>
                      <a:endParaRPr lang="en-IN" sz="1500" b="1" u="none" strike="noStrike" kern="1200">
                        <a:solidFill>
                          <a:schemeClr val="tx1"/>
                        </a:solidFill>
                        <a:effectLst/>
                        <a:latin typeface="+mn-lt"/>
                        <a:ea typeface="+mn-ea"/>
                        <a:cs typeface="+mn-cs"/>
                      </a:endParaRPr>
                    </a:p>
                  </a:txBody>
                  <a:tcPr anchor="b"/>
                </a:tc>
                <a:tc>
                  <a:txBody>
                    <a:bodyPr/>
                    <a:lstStyle/>
                    <a:p>
                      <a:pPr marL="0" algn="l" defTabSz="914400" rtl="0" eaLnBrk="1" fontAlgn="t" latinLnBrk="0" hangingPunct="1"/>
                      <a:r>
                        <a:rPr lang="en-US" sz="1600" b="1"/>
                        <a:t>20%</a:t>
                      </a:r>
                      <a:endParaRPr lang="en-IN" sz="1500" b="1" u="none" strike="noStrike" kern="1200">
                        <a:solidFill>
                          <a:schemeClr val="tx1"/>
                        </a:solidFill>
                        <a:effectLst/>
                        <a:latin typeface="+mn-lt"/>
                        <a:ea typeface="+mn-ea"/>
                        <a:cs typeface="+mn-cs"/>
                      </a:endParaRPr>
                    </a:p>
                  </a:txBody>
                  <a:tcPr anchor="b"/>
                </a:tc>
                <a:tc>
                  <a:txBody>
                    <a:bodyPr/>
                    <a:lstStyle/>
                    <a:p>
                      <a:pPr marL="0" algn="l" defTabSz="914400" rtl="0" eaLnBrk="1" fontAlgn="t" latinLnBrk="0" hangingPunct="1"/>
                      <a:r>
                        <a:rPr lang="en-IN" sz="1500" b="1" u="none" strike="noStrike" kern="1200">
                          <a:solidFill>
                            <a:schemeClr val="tx1"/>
                          </a:solidFill>
                          <a:effectLst/>
                        </a:rPr>
                        <a:t>NA</a:t>
                      </a:r>
                      <a:endParaRPr lang="en-IN" sz="1500" b="1" u="none" strike="noStrike" kern="1200">
                        <a:solidFill>
                          <a:schemeClr val="tx1"/>
                        </a:solidFill>
                        <a:effectLst/>
                        <a:latin typeface="+mn-lt"/>
                        <a:ea typeface="+mn-ea"/>
                        <a:cs typeface="+mn-cs"/>
                      </a:endParaRPr>
                    </a:p>
                  </a:txBody>
                  <a:tcPr anchor="b"/>
                </a:tc>
                <a:extLst>
                  <a:ext uri="{0D108BD9-81ED-4DB2-BD59-A6C34878D82A}">
                    <a16:rowId xmlns:a16="http://schemas.microsoft.com/office/drawing/2014/main" val="1591239257"/>
                  </a:ext>
                </a:extLst>
              </a:tr>
              <a:tr h="190500">
                <a:tc rowSpan="4">
                  <a:txBody>
                    <a:bodyPr/>
                    <a:lstStyle/>
                    <a:p>
                      <a:pPr marL="0" algn="l" defTabSz="914400" rtl="0" eaLnBrk="1" fontAlgn="t" latinLnBrk="0" hangingPunct="1"/>
                      <a:r>
                        <a:rPr lang="en-IN" sz="1500" b="1" u="none" strike="noStrike" kern="1200">
                          <a:solidFill>
                            <a:schemeClr val="tx1"/>
                          </a:solidFill>
                          <a:effectLst/>
                        </a:rPr>
                        <a:t>Interest Income</a:t>
                      </a:r>
                      <a:endParaRPr lang="en-IN" sz="1500" b="1" u="none" strike="noStrike" kern="1200">
                        <a:solidFill>
                          <a:schemeClr val="tx1"/>
                        </a:solidFill>
                        <a:effectLst/>
                        <a:latin typeface="+mn-lt"/>
                        <a:ea typeface="+mn-ea"/>
                        <a:cs typeface="+mn-cs"/>
                      </a:endParaRPr>
                    </a:p>
                  </a:txBody>
                  <a:tcPr anchor="ctr"/>
                </a:tc>
                <a:tc gridSpan="2">
                  <a:txBody>
                    <a:bodyPr/>
                    <a:lstStyle/>
                    <a:p>
                      <a:pPr marL="0" algn="l" defTabSz="914400" rtl="0" eaLnBrk="1" fontAlgn="t" latinLnBrk="0" hangingPunct="1"/>
                      <a:r>
                        <a:rPr lang="en-IN" sz="1500" b="1" u="none" strike="noStrike" kern="1200">
                          <a:solidFill>
                            <a:schemeClr val="tx1"/>
                          </a:solidFill>
                          <a:effectLst/>
                        </a:rPr>
                        <a:t>Government bonds - 5%**</a:t>
                      </a:r>
                      <a:endParaRPr lang="en-IN" sz="1500" b="1" u="none" strike="noStrike" kern="1200">
                        <a:solidFill>
                          <a:schemeClr val="tx1"/>
                        </a:solidFill>
                        <a:effectLst/>
                        <a:latin typeface="+mn-lt"/>
                        <a:ea typeface="+mn-ea"/>
                        <a:cs typeface="+mn-cs"/>
                      </a:endParaRPr>
                    </a:p>
                  </a:txBody>
                  <a:tcPr anchor="b"/>
                </a:tc>
                <a:tc hMerge="1">
                  <a:txBody>
                    <a:bodyPr/>
                    <a:lstStyle/>
                    <a:p>
                      <a:endParaRPr lang="en-IN"/>
                    </a:p>
                  </a:txBody>
                  <a:tcPr/>
                </a:tc>
                <a:extLst>
                  <a:ext uri="{0D108BD9-81ED-4DB2-BD59-A6C34878D82A}">
                    <a16:rowId xmlns:a16="http://schemas.microsoft.com/office/drawing/2014/main" val="3069735846"/>
                  </a:ext>
                </a:extLst>
              </a:tr>
              <a:tr h="190500">
                <a:tc vMerge="1">
                  <a:txBody>
                    <a:bodyPr/>
                    <a:lstStyle/>
                    <a:p>
                      <a:endParaRPr lang="en-IN"/>
                    </a:p>
                  </a:txBody>
                  <a:tcPr/>
                </a:tc>
                <a:tc gridSpan="2">
                  <a:txBody>
                    <a:bodyPr/>
                    <a:lstStyle/>
                    <a:p>
                      <a:pPr marL="0" algn="l" defTabSz="914400" rtl="0" eaLnBrk="1" fontAlgn="t" latinLnBrk="0" hangingPunct="1"/>
                      <a:r>
                        <a:rPr lang="en-US" sz="1500" b="1" u="none" strike="noStrike" kern="1200">
                          <a:solidFill>
                            <a:schemeClr val="tx1"/>
                          </a:solidFill>
                          <a:effectLst/>
                        </a:rPr>
                        <a:t>Rupee denominated corporate bonds - 5%**</a:t>
                      </a:r>
                      <a:endParaRPr lang="en-US" sz="1500" b="1" u="none" strike="noStrike" kern="1200">
                        <a:solidFill>
                          <a:schemeClr val="tx1"/>
                        </a:solidFill>
                        <a:effectLst/>
                        <a:latin typeface="+mn-lt"/>
                        <a:ea typeface="+mn-ea"/>
                        <a:cs typeface="+mn-cs"/>
                      </a:endParaRPr>
                    </a:p>
                  </a:txBody>
                  <a:tcPr anchor="b"/>
                </a:tc>
                <a:tc hMerge="1">
                  <a:txBody>
                    <a:bodyPr/>
                    <a:lstStyle/>
                    <a:p>
                      <a:endParaRPr lang="en-IN"/>
                    </a:p>
                  </a:txBody>
                  <a:tcPr/>
                </a:tc>
                <a:extLst>
                  <a:ext uri="{0D108BD9-81ED-4DB2-BD59-A6C34878D82A}">
                    <a16:rowId xmlns:a16="http://schemas.microsoft.com/office/drawing/2014/main" val="3307583423"/>
                  </a:ext>
                </a:extLst>
              </a:tr>
              <a:tr h="190500">
                <a:tc vMerge="1">
                  <a:txBody>
                    <a:bodyPr/>
                    <a:lstStyle/>
                    <a:p>
                      <a:endParaRPr lang="en-IN"/>
                    </a:p>
                  </a:txBody>
                  <a:tcPr/>
                </a:tc>
                <a:tc gridSpan="2">
                  <a:txBody>
                    <a:bodyPr/>
                    <a:lstStyle/>
                    <a:p>
                      <a:pPr marL="0" algn="l" defTabSz="914400" rtl="0" eaLnBrk="1" fontAlgn="t" latinLnBrk="0" hangingPunct="1"/>
                      <a:r>
                        <a:rPr lang="en-IN" sz="1500" b="1" u="none" strike="noStrike" kern="1200">
                          <a:solidFill>
                            <a:schemeClr val="tx1"/>
                          </a:solidFill>
                          <a:effectLst/>
                        </a:rPr>
                        <a:t>Other securities - 20%</a:t>
                      </a:r>
                      <a:endParaRPr lang="en-IN" sz="1500" b="1" u="none" strike="noStrike" kern="1200">
                        <a:solidFill>
                          <a:schemeClr val="tx1"/>
                        </a:solidFill>
                        <a:effectLst/>
                        <a:latin typeface="+mn-lt"/>
                        <a:ea typeface="+mn-ea"/>
                        <a:cs typeface="+mn-cs"/>
                      </a:endParaRPr>
                    </a:p>
                  </a:txBody>
                  <a:tcPr anchor="b"/>
                </a:tc>
                <a:tc hMerge="1">
                  <a:txBody>
                    <a:bodyPr/>
                    <a:lstStyle/>
                    <a:p>
                      <a:endParaRPr lang="en-IN"/>
                    </a:p>
                  </a:txBody>
                  <a:tcPr/>
                </a:tc>
                <a:extLst>
                  <a:ext uri="{0D108BD9-81ED-4DB2-BD59-A6C34878D82A}">
                    <a16:rowId xmlns:a16="http://schemas.microsoft.com/office/drawing/2014/main" val="2257998960"/>
                  </a:ext>
                </a:extLst>
              </a:tr>
              <a:tr h="0">
                <a:tc vMerge="1">
                  <a:txBody>
                    <a:bodyPr/>
                    <a:lstStyle/>
                    <a:p>
                      <a:endParaRPr lang="en-IN"/>
                    </a:p>
                  </a:txBody>
                  <a:tcPr/>
                </a:tc>
                <a:tc gridSpan="2">
                  <a:txBody>
                    <a:bodyPr/>
                    <a:lstStyle/>
                    <a:p>
                      <a:pPr marL="0" algn="l" defTabSz="914400" rtl="0" eaLnBrk="1" fontAlgn="t" latinLnBrk="0" hangingPunct="1"/>
                      <a:r>
                        <a:rPr lang="en-IN" sz="1500" b="1" u="none" strike="noStrike" kern="1200">
                          <a:solidFill>
                            <a:schemeClr val="tx1"/>
                          </a:solidFill>
                          <a:effectLst/>
                        </a:rPr>
                        <a:t>Other interest income - 40%</a:t>
                      </a:r>
                      <a:endParaRPr lang="en-IN" sz="1500" b="1" u="none" strike="noStrike" kern="1200">
                        <a:solidFill>
                          <a:schemeClr val="tx1"/>
                        </a:solidFill>
                        <a:effectLst/>
                        <a:latin typeface="+mn-lt"/>
                        <a:ea typeface="+mn-ea"/>
                        <a:cs typeface="+mn-cs"/>
                      </a:endParaRPr>
                    </a:p>
                  </a:txBody>
                  <a:tcPr anchor="b"/>
                </a:tc>
                <a:tc hMerge="1">
                  <a:txBody>
                    <a:bodyPr/>
                    <a:lstStyle/>
                    <a:p>
                      <a:endParaRPr lang="en-IN"/>
                    </a:p>
                  </a:txBody>
                  <a:tcPr/>
                </a:tc>
                <a:extLst>
                  <a:ext uri="{0D108BD9-81ED-4DB2-BD59-A6C34878D82A}">
                    <a16:rowId xmlns:a16="http://schemas.microsoft.com/office/drawing/2014/main" val="4206149102"/>
                  </a:ext>
                </a:extLst>
              </a:tr>
            </a:tbl>
          </a:graphicData>
        </a:graphic>
      </p:graphicFrame>
      <p:graphicFrame>
        <p:nvGraphicFramePr>
          <p:cNvPr id="85" name="Table 84">
            <a:extLst>
              <a:ext uri="{FF2B5EF4-FFF2-40B4-BE49-F238E27FC236}">
                <a16:creationId xmlns:a16="http://schemas.microsoft.com/office/drawing/2014/main" id="{21DBCBF9-FD36-480C-8290-DDB029A86E5E}"/>
              </a:ext>
            </a:extLst>
          </p:cNvPr>
          <p:cNvGraphicFramePr>
            <a:graphicFrameLocks noGrp="1"/>
          </p:cNvGraphicFramePr>
          <p:nvPr>
            <p:extLst>
              <p:ext uri="{D42A27DB-BD31-4B8C-83A1-F6EECF244321}">
                <p14:modId xmlns:p14="http://schemas.microsoft.com/office/powerpoint/2010/main" val="3296945793"/>
              </p:ext>
            </p:extLst>
          </p:nvPr>
        </p:nvGraphicFramePr>
        <p:xfrm>
          <a:off x="2539848" y="408064"/>
          <a:ext cx="6970730" cy="2262418"/>
        </p:xfrm>
        <a:graphic>
          <a:graphicData uri="http://schemas.openxmlformats.org/drawingml/2006/table">
            <a:tbl>
              <a:tblPr firstRow="1" bandRow="1">
                <a:tableStyleId>{68D230F3-CF80-4859-8CE7-A43EE81993B5}</a:tableStyleId>
              </a:tblPr>
              <a:tblGrid>
                <a:gridCol w="3548556">
                  <a:extLst>
                    <a:ext uri="{9D8B030D-6E8A-4147-A177-3AD203B41FA5}">
                      <a16:colId xmlns:a16="http://schemas.microsoft.com/office/drawing/2014/main" val="4267492214"/>
                    </a:ext>
                  </a:extLst>
                </a:gridCol>
                <a:gridCol w="991652">
                  <a:extLst>
                    <a:ext uri="{9D8B030D-6E8A-4147-A177-3AD203B41FA5}">
                      <a16:colId xmlns:a16="http://schemas.microsoft.com/office/drawing/2014/main" val="3828166378"/>
                    </a:ext>
                  </a:extLst>
                </a:gridCol>
                <a:gridCol w="2430522">
                  <a:extLst>
                    <a:ext uri="{9D8B030D-6E8A-4147-A177-3AD203B41FA5}">
                      <a16:colId xmlns:a16="http://schemas.microsoft.com/office/drawing/2014/main" val="114264178"/>
                    </a:ext>
                  </a:extLst>
                </a:gridCol>
              </a:tblGrid>
              <a:tr h="411217">
                <a:tc>
                  <a:txBody>
                    <a:bodyPr/>
                    <a:lstStyle/>
                    <a:p>
                      <a:pPr algn="l" fontAlgn="t"/>
                      <a:r>
                        <a:rPr lang="en-IN" sz="1500" b="1" u="none" strike="noStrike">
                          <a:solidFill>
                            <a:schemeClr val="tx1"/>
                          </a:solidFill>
                          <a:effectLst/>
                        </a:rPr>
                        <a:t>Taxable Securities Transaction</a:t>
                      </a:r>
                      <a:endParaRPr lang="en-IN" sz="1500" b="1" i="0" u="none" strike="noStrike">
                        <a:solidFill>
                          <a:schemeClr val="tx1"/>
                        </a:solidFill>
                        <a:effectLst/>
                        <a:latin typeface="Calibri" panose="020F0502020204030204" pitchFamily="34" charset="0"/>
                      </a:endParaRPr>
                    </a:p>
                  </a:txBody>
                  <a:tcPr/>
                </a:tc>
                <a:tc>
                  <a:txBody>
                    <a:bodyPr/>
                    <a:lstStyle/>
                    <a:p>
                      <a:pPr algn="l" fontAlgn="t"/>
                      <a:r>
                        <a:rPr lang="en-IN" sz="1500" b="1" u="none" strike="noStrike">
                          <a:solidFill>
                            <a:schemeClr val="tx1"/>
                          </a:solidFill>
                          <a:effectLst/>
                        </a:rPr>
                        <a:t>STT Rate</a:t>
                      </a:r>
                      <a:endParaRPr lang="en-IN" sz="1500" b="1" i="0" u="none" strike="noStrike">
                        <a:solidFill>
                          <a:schemeClr val="tx1"/>
                        </a:solidFill>
                        <a:effectLst/>
                        <a:latin typeface="Calibri" panose="020F0502020204030204" pitchFamily="34" charset="0"/>
                      </a:endParaRPr>
                    </a:p>
                  </a:txBody>
                  <a:tcPr/>
                </a:tc>
                <a:tc>
                  <a:txBody>
                    <a:bodyPr/>
                    <a:lstStyle/>
                    <a:p>
                      <a:pPr algn="ctr" fontAlgn="t"/>
                      <a:r>
                        <a:rPr lang="en-IN" sz="1500" b="1" u="none" strike="noStrike">
                          <a:solidFill>
                            <a:schemeClr val="tx1"/>
                          </a:solidFill>
                          <a:effectLst/>
                        </a:rPr>
                        <a:t>Payable by</a:t>
                      </a:r>
                      <a:endParaRPr lang="en-IN" sz="1500" b="1" i="0" u="none" strike="noStrike">
                        <a:solidFill>
                          <a:schemeClr val="tx1"/>
                        </a:solidFill>
                        <a:effectLst/>
                        <a:latin typeface="Calibri" panose="020F0502020204030204" pitchFamily="34" charset="0"/>
                      </a:endParaRPr>
                    </a:p>
                  </a:txBody>
                  <a:tcPr/>
                </a:tc>
                <a:extLst>
                  <a:ext uri="{0D108BD9-81ED-4DB2-BD59-A6C34878D82A}">
                    <a16:rowId xmlns:a16="http://schemas.microsoft.com/office/drawing/2014/main" val="680364403"/>
                  </a:ext>
                </a:extLst>
              </a:tr>
              <a:tr h="313997">
                <a:tc>
                  <a:txBody>
                    <a:bodyPr/>
                    <a:lstStyle/>
                    <a:p>
                      <a:pPr algn="l" fontAlgn="t"/>
                      <a:r>
                        <a:rPr lang="en-US" sz="1500" b="0" u="none" strike="noStrike">
                          <a:solidFill>
                            <a:srgbClr val="000000"/>
                          </a:solidFill>
                          <a:effectLst/>
                        </a:rPr>
                        <a:t>Purchase or Sale of equity shares</a:t>
                      </a:r>
                      <a:endParaRPr lang="en-US" sz="1500" b="0" i="0" u="none" strike="noStrike">
                        <a:solidFill>
                          <a:srgbClr val="000000"/>
                        </a:solidFill>
                        <a:effectLst/>
                        <a:latin typeface="Calibri" panose="020F0502020204030204" pitchFamily="34" charset="0"/>
                      </a:endParaRPr>
                    </a:p>
                  </a:txBody>
                  <a:tcPr/>
                </a:tc>
                <a:tc>
                  <a:txBody>
                    <a:bodyPr/>
                    <a:lstStyle/>
                    <a:p>
                      <a:pPr algn="ctr" fontAlgn="t"/>
                      <a:r>
                        <a:rPr lang="en-IN" sz="1500" b="0" u="none" strike="noStrike">
                          <a:solidFill>
                            <a:srgbClr val="000000"/>
                          </a:solidFill>
                          <a:effectLst/>
                        </a:rPr>
                        <a:t>0.1%</a:t>
                      </a:r>
                      <a:endParaRPr lang="en-IN" sz="1500" b="0" i="0" u="none" strike="noStrike">
                        <a:solidFill>
                          <a:srgbClr val="000000"/>
                        </a:solidFill>
                        <a:effectLst/>
                        <a:latin typeface="Calibri" panose="020F0502020204030204" pitchFamily="34" charset="0"/>
                      </a:endParaRPr>
                    </a:p>
                  </a:txBody>
                  <a:tcPr/>
                </a:tc>
                <a:tc>
                  <a:txBody>
                    <a:bodyPr/>
                    <a:lstStyle/>
                    <a:p>
                      <a:pPr algn="ctr" fontAlgn="t"/>
                      <a:r>
                        <a:rPr lang="en-IN" sz="1500" b="0" u="none" strike="noStrike">
                          <a:solidFill>
                            <a:srgbClr val="000000"/>
                          </a:solidFill>
                          <a:effectLst/>
                        </a:rPr>
                        <a:t>Purchaser and Seller</a:t>
                      </a:r>
                      <a:endParaRPr lang="en-IN" sz="15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1276563378"/>
                  </a:ext>
                </a:extLst>
              </a:tr>
              <a:tr h="319361">
                <a:tc>
                  <a:txBody>
                    <a:bodyPr/>
                    <a:lstStyle/>
                    <a:p>
                      <a:pPr algn="l" fontAlgn="t"/>
                      <a:r>
                        <a:rPr lang="en-IN" sz="1500" b="0" u="none" strike="noStrike">
                          <a:solidFill>
                            <a:srgbClr val="000000"/>
                          </a:solidFill>
                          <a:effectLst/>
                        </a:rPr>
                        <a:t>Sale of Futures</a:t>
                      </a:r>
                      <a:endParaRPr lang="en-IN" sz="1500" b="0" i="0" u="none" strike="noStrike">
                        <a:solidFill>
                          <a:srgbClr val="000000"/>
                        </a:solidFill>
                        <a:effectLst/>
                        <a:latin typeface="Calibri" panose="020F0502020204030204" pitchFamily="34" charset="0"/>
                      </a:endParaRPr>
                    </a:p>
                  </a:txBody>
                  <a:tcPr/>
                </a:tc>
                <a:tc>
                  <a:txBody>
                    <a:bodyPr/>
                    <a:lstStyle/>
                    <a:p>
                      <a:pPr algn="ctr" fontAlgn="t"/>
                      <a:r>
                        <a:rPr lang="en-IN" sz="1500" b="0" u="none" strike="noStrike">
                          <a:solidFill>
                            <a:srgbClr val="000000"/>
                          </a:solidFill>
                          <a:effectLst/>
                        </a:rPr>
                        <a:t>0.01%</a:t>
                      </a:r>
                      <a:endParaRPr lang="en-IN" sz="1500" b="0" i="0" u="none" strike="noStrike">
                        <a:solidFill>
                          <a:srgbClr val="000000"/>
                        </a:solidFill>
                        <a:effectLst/>
                        <a:latin typeface="Calibri" panose="020F0502020204030204" pitchFamily="34" charset="0"/>
                      </a:endParaRPr>
                    </a:p>
                  </a:txBody>
                  <a:tcPr/>
                </a:tc>
                <a:tc>
                  <a:txBody>
                    <a:bodyPr/>
                    <a:lstStyle/>
                    <a:p>
                      <a:pPr algn="ctr" fontAlgn="t"/>
                      <a:r>
                        <a:rPr lang="en-IN" sz="1500" b="0" u="none" strike="noStrike">
                          <a:solidFill>
                            <a:srgbClr val="000000"/>
                          </a:solidFill>
                          <a:effectLst/>
                        </a:rPr>
                        <a:t>Seller</a:t>
                      </a:r>
                      <a:endParaRPr lang="en-IN" sz="15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1397305974"/>
                  </a:ext>
                </a:extLst>
              </a:tr>
              <a:tr h="331405">
                <a:tc>
                  <a:txBody>
                    <a:bodyPr/>
                    <a:lstStyle/>
                    <a:p>
                      <a:pPr algn="l" fontAlgn="t"/>
                      <a:r>
                        <a:rPr lang="en-IN" sz="1500" b="0" u="none" strike="noStrike">
                          <a:solidFill>
                            <a:srgbClr val="000000"/>
                          </a:solidFill>
                          <a:effectLst/>
                        </a:rPr>
                        <a:t>Sale of Option</a:t>
                      </a:r>
                      <a:endParaRPr lang="en-IN" sz="1500" b="0" i="0" u="none" strike="noStrike">
                        <a:solidFill>
                          <a:srgbClr val="000000"/>
                        </a:solidFill>
                        <a:effectLst/>
                        <a:latin typeface="Calibri" panose="020F0502020204030204" pitchFamily="34" charset="0"/>
                      </a:endParaRPr>
                    </a:p>
                  </a:txBody>
                  <a:tcPr/>
                </a:tc>
                <a:tc>
                  <a:txBody>
                    <a:bodyPr/>
                    <a:lstStyle/>
                    <a:p>
                      <a:pPr algn="ctr" fontAlgn="t"/>
                      <a:r>
                        <a:rPr lang="en-IN" sz="1500" b="0" u="none" strike="noStrike">
                          <a:solidFill>
                            <a:srgbClr val="000000"/>
                          </a:solidFill>
                          <a:effectLst/>
                        </a:rPr>
                        <a:t>0.05%</a:t>
                      </a:r>
                      <a:endParaRPr lang="en-IN" sz="1500" b="0" i="0" u="none" strike="noStrike">
                        <a:solidFill>
                          <a:srgbClr val="000000"/>
                        </a:solidFill>
                        <a:effectLst/>
                        <a:latin typeface="Calibri" panose="020F0502020204030204" pitchFamily="34" charset="0"/>
                      </a:endParaRPr>
                    </a:p>
                  </a:txBody>
                  <a:tcPr/>
                </a:tc>
                <a:tc>
                  <a:txBody>
                    <a:bodyPr/>
                    <a:lstStyle/>
                    <a:p>
                      <a:pPr algn="ctr" fontAlgn="t"/>
                      <a:r>
                        <a:rPr lang="en-IN" sz="1500" b="0" u="none" strike="noStrike">
                          <a:solidFill>
                            <a:srgbClr val="000000"/>
                          </a:solidFill>
                          <a:effectLst/>
                        </a:rPr>
                        <a:t>Seller</a:t>
                      </a:r>
                      <a:endParaRPr lang="en-IN" sz="15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1414324894"/>
                  </a:ext>
                </a:extLst>
              </a:tr>
              <a:tr h="331076">
                <a:tc>
                  <a:txBody>
                    <a:bodyPr/>
                    <a:lstStyle/>
                    <a:p>
                      <a:pPr algn="l" fontAlgn="t"/>
                      <a:r>
                        <a:rPr lang="en-US" sz="1500" b="0" u="none" strike="noStrike">
                          <a:solidFill>
                            <a:srgbClr val="000000"/>
                          </a:solidFill>
                          <a:effectLst/>
                        </a:rPr>
                        <a:t>Sale of an Option, where exercised</a:t>
                      </a:r>
                      <a:endParaRPr lang="en-US" sz="1500" b="0" i="0" u="none" strike="noStrike">
                        <a:solidFill>
                          <a:srgbClr val="000000"/>
                        </a:solidFill>
                        <a:effectLst/>
                        <a:latin typeface="Calibri" panose="020F0502020204030204" pitchFamily="34" charset="0"/>
                      </a:endParaRPr>
                    </a:p>
                  </a:txBody>
                  <a:tcPr/>
                </a:tc>
                <a:tc>
                  <a:txBody>
                    <a:bodyPr/>
                    <a:lstStyle/>
                    <a:p>
                      <a:pPr algn="ctr" fontAlgn="t"/>
                      <a:r>
                        <a:rPr lang="en-IN" sz="1500" b="0" u="none" strike="noStrike">
                          <a:solidFill>
                            <a:srgbClr val="000000"/>
                          </a:solidFill>
                          <a:effectLst/>
                        </a:rPr>
                        <a:t>0.125%</a:t>
                      </a:r>
                      <a:endParaRPr lang="en-IN" sz="1500" b="0" i="0" u="none" strike="noStrike">
                        <a:solidFill>
                          <a:srgbClr val="000000"/>
                        </a:solidFill>
                        <a:effectLst/>
                        <a:latin typeface="Calibri" panose="020F0502020204030204" pitchFamily="34" charset="0"/>
                      </a:endParaRPr>
                    </a:p>
                  </a:txBody>
                  <a:tcPr/>
                </a:tc>
                <a:tc>
                  <a:txBody>
                    <a:bodyPr/>
                    <a:lstStyle/>
                    <a:p>
                      <a:pPr algn="ctr" fontAlgn="t"/>
                      <a:r>
                        <a:rPr lang="en-IN" sz="1500" b="0" u="none" strike="noStrike">
                          <a:solidFill>
                            <a:srgbClr val="000000"/>
                          </a:solidFill>
                          <a:effectLst/>
                        </a:rPr>
                        <a:t>Purchaser</a:t>
                      </a:r>
                      <a:endParaRPr lang="en-IN" sz="15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3603083839"/>
                  </a:ext>
                </a:extLst>
              </a:tr>
              <a:tr h="0">
                <a:tc>
                  <a:txBody>
                    <a:bodyPr/>
                    <a:lstStyle/>
                    <a:p>
                      <a:pPr algn="l" fontAlgn="t"/>
                      <a:r>
                        <a:rPr lang="en-US" sz="1500" b="0" u="none" strike="noStrike">
                          <a:solidFill>
                            <a:srgbClr val="000000"/>
                          </a:solidFill>
                          <a:effectLst/>
                        </a:rPr>
                        <a:t>Sale of a unit of equity oriented fund to the mutual fund</a:t>
                      </a:r>
                      <a:endParaRPr lang="en-US" sz="1500" b="0" i="0" u="none" strike="noStrike">
                        <a:solidFill>
                          <a:srgbClr val="000000"/>
                        </a:solidFill>
                        <a:effectLst/>
                        <a:latin typeface="Calibri" panose="020F0502020204030204" pitchFamily="34" charset="0"/>
                      </a:endParaRPr>
                    </a:p>
                  </a:txBody>
                  <a:tcPr/>
                </a:tc>
                <a:tc>
                  <a:txBody>
                    <a:bodyPr/>
                    <a:lstStyle/>
                    <a:p>
                      <a:pPr algn="ctr" fontAlgn="t"/>
                      <a:r>
                        <a:rPr lang="en-IN" sz="1500" b="0" u="none" strike="noStrike">
                          <a:solidFill>
                            <a:srgbClr val="000000"/>
                          </a:solidFill>
                          <a:effectLst/>
                        </a:rPr>
                        <a:t>0.001%</a:t>
                      </a:r>
                      <a:endParaRPr lang="en-IN" sz="1500" b="0" i="0" u="none" strike="noStrike">
                        <a:solidFill>
                          <a:srgbClr val="000000"/>
                        </a:solidFill>
                        <a:effectLst/>
                        <a:latin typeface="Calibri" panose="020F0502020204030204" pitchFamily="34" charset="0"/>
                      </a:endParaRPr>
                    </a:p>
                  </a:txBody>
                  <a:tcPr/>
                </a:tc>
                <a:tc>
                  <a:txBody>
                    <a:bodyPr/>
                    <a:lstStyle/>
                    <a:p>
                      <a:pPr algn="ctr" fontAlgn="t"/>
                      <a:r>
                        <a:rPr lang="en-IN" sz="1500" b="0" u="none" strike="noStrike">
                          <a:solidFill>
                            <a:srgbClr val="000000"/>
                          </a:solidFill>
                          <a:effectLst/>
                        </a:rPr>
                        <a:t>Seller</a:t>
                      </a:r>
                      <a:endParaRPr lang="en-IN" sz="15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719062288"/>
                  </a:ext>
                </a:extLst>
              </a:tr>
            </a:tbl>
          </a:graphicData>
        </a:graphic>
      </p:graphicFrame>
      <p:sp>
        <p:nvSpPr>
          <p:cNvPr id="86" name="Rectangle 85">
            <a:extLst>
              <a:ext uri="{FF2B5EF4-FFF2-40B4-BE49-F238E27FC236}">
                <a16:creationId xmlns:a16="http://schemas.microsoft.com/office/drawing/2014/main" id="{71C7A16B-43F0-4345-BC7D-A23CCFA74358}"/>
              </a:ext>
            </a:extLst>
          </p:cNvPr>
          <p:cNvSpPr/>
          <p:nvPr/>
        </p:nvSpPr>
        <p:spPr>
          <a:xfrm>
            <a:off x="9702177" y="706782"/>
            <a:ext cx="1668651" cy="954107"/>
          </a:xfrm>
          <a:prstGeom prst="rect">
            <a:avLst/>
          </a:prstGeom>
        </p:spPr>
        <p:txBody>
          <a:bodyPr wrap="square">
            <a:spAutoFit/>
          </a:bodyPr>
          <a:lstStyle/>
          <a:p>
            <a:pPr algn="just"/>
            <a:r>
              <a:rPr lang="en-US" sz="1400" i="1">
                <a:solidFill>
                  <a:srgbClr val="000000"/>
                </a:solidFill>
                <a:latin typeface="Georgia" panose="02040502050405020303" pitchFamily="18" charset="0"/>
              </a:rPr>
              <a:t>No STT on transactions on IFSC stock exchanges</a:t>
            </a:r>
            <a:endParaRPr lang="en-IN" sz="1400"/>
          </a:p>
        </p:txBody>
      </p:sp>
      <p:pic>
        <p:nvPicPr>
          <p:cNvPr id="5" name="Graphic 4" descr="Tax with solid fill">
            <a:extLst>
              <a:ext uri="{FF2B5EF4-FFF2-40B4-BE49-F238E27FC236}">
                <a16:creationId xmlns:a16="http://schemas.microsoft.com/office/drawing/2014/main" id="{894782E1-0240-4DE6-B914-5DBE9EEE8D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538" y="1121237"/>
            <a:ext cx="1358532" cy="1358532"/>
          </a:xfrm>
          <a:prstGeom prst="rect">
            <a:avLst/>
          </a:prstGeom>
          <a:effectLst>
            <a:outerShdw blurRad="50800" dist="38100" dir="2700000" algn="tl" rotWithShape="0">
              <a:prstClr val="black">
                <a:alpha val="40000"/>
              </a:prstClr>
            </a:outerShdw>
          </a:effectLst>
        </p:spPr>
      </p:pic>
      <p:pic>
        <p:nvPicPr>
          <p:cNvPr id="11" name="Graphic 10">
            <a:extLst>
              <a:ext uri="{FF2B5EF4-FFF2-40B4-BE49-F238E27FC236}">
                <a16:creationId xmlns:a16="http://schemas.microsoft.com/office/drawing/2014/main" id="{912D8020-E949-44B8-8ABB-28DEBA943775}"/>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0553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hteck 24">
            <a:extLst>
              <a:ext uri="{FF2B5EF4-FFF2-40B4-BE49-F238E27FC236}">
                <a16:creationId xmlns:a16="http://schemas.microsoft.com/office/drawing/2014/main" id="{8F8F8562-6412-4B66-8E50-EDFCB8FCAD58}"/>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27</a:t>
            </a:fld>
            <a:endParaRPr lang="en-IN"/>
          </a:p>
        </p:txBody>
      </p:sp>
      <p:sp>
        <p:nvSpPr>
          <p:cNvPr id="2" name="Title 1"/>
          <p:cNvSpPr>
            <a:spLocks noGrp="1"/>
          </p:cNvSpPr>
          <p:nvPr>
            <p:ph type="title" idx="4294967295"/>
          </p:nvPr>
        </p:nvSpPr>
        <p:spPr>
          <a:xfrm>
            <a:off x="1" y="3567700"/>
            <a:ext cx="1974574" cy="923330"/>
          </a:xfrm>
        </p:spPr>
        <p:txBody>
          <a:bodyPr vert="horz" wrap="square" lIns="91440" tIns="45720" rIns="91440" bIns="45720" rtlCol="0" anchor="ctr">
            <a:spAutoFit/>
          </a:bodyPr>
          <a:lstStyle/>
          <a:p>
            <a:r>
              <a:rPr lang="en-US" sz="2400" b="1">
                <a:solidFill>
                  <a:srgbClr val="506554"/>
                </a:solidFill>
                <a:latin typeface="Source Sans Pro" panose="020B0503030403020204" pitchFamily="34" charset="0"/>
              </a:rPr>
              <a:t>Carry forward/set-off of losses</a:t>
            </a:r>
            <a:endParaRPr lang="en-IN" sz="2400" b="1">
              <a:solidFill>
                <a:srgbClr val="506554"/>
              </a:solidFill>
              <a:latin typeface="Source Sans Pro" panose="020B0503030403020204" pitchFamily="34" charset="0"/>
            </a:endParaRPr>
          </a:p>
        </p:txBody>
      </p:sp>
      <p:grpSp>
        <p:nvGrpSpPr>
          <p:cNvPr id="6" name="Group 5">
            <a:extLst>
              <a:ext uri="{FF2B5EF4-FFF2-40B4-BE49-F238E27FC236}">
                <a16:creationId xmlns:a16="http://schemas.microsoft.com/office/drawing/2014/main" id="{464F0287-1991-4C09-B4DD-21C81CA4262F}"/>
              </a:ext>
            </a:extLst>
          </p:cNvPr>
          <p:cNvGrpSpPr/>
          <p:nvPr/>
        </p:nvGrpSpPr>
        <p:grpSpPr>
          <a:xfrm>
            <a:off x="2728581" y="1732379"/>
            <a:ext cx="8986339" cy="3663536"/>
            <a:chOff x="1072061" y="1759802"/>
            <a:chExt cx="8986339" cy="3663536"/>
          </a:xfrm>
        </p:grpSpPr>
        <p:sp>
          <p:nvSpPr>
            <p:cNvPr id="9" name="object 99">
              <a:extLst>
                <a:ext uri="{FF2B5EF4-FFF2-40B4-BE49-F238E27FC236}">
                  <a16:creationId xmlns:a16="http://schemas.microsoft.com/office/drawing/2014/main" id="{07D36E3C-99E9-4A32-BB90-3632D5F794F0}"/>
                </a:ext>
              </a:extLst>
            </p:cNvPr>
            <p:cNvSpPr/>
            <p:nvPr/>
          </p:nvSpPr>
          <p:spPr>
            <a:xfrm>
              <a:off x="1283470" y="1759802"/>
              <a:ext cx="883977" cy="0"/>
            </a:xfrm>
            <a:custGeom>
              <a:avLst/>
              <a:gdLst/>
              <a:ahLst/>
              <a:cxnLst/>
              <a:rect l="l" t="t" r="r" b="b"/>
              <a:pathLst>
                <a:path w="813688">
                  <a:moveTo>
                    <a:pt x="813688" y="0"/>
                  </a:moveTo>
                  <a:lnTo>
                    <a:pt x="711707" y="0"/>
                  </a:lnTo>
                </a:path>
                <a:path w="813688">
                  <a:moveTo>
                    <a:pt x="711707" y="0"/>
                  </a:moveTo>
                  <a:lnTo>
                    <a:pt x="813688" y="0"/>
                  </a:lnTo>
                </a:path>
                <a:path w="813688">
                  <a:moveTo>
                    <a:pt x="635507" y="0"/>
                  </a:moveTo>
                  <a:lnTo>
                    <a:pt x="533400" y="0"/>
                  </a:lnTo>
                </a:path>
                <a:path w="813688">
                  <a:moveTo>
                    <a:pt x="533400" y="0"/>
                  </a:moveTo>
                  <a:lnTo>
                    <a:pt x="635507" y="0"/>
                  </a:lnTo>
                </a:path>
                <a:path w="813688">
                  <a:moveTo>
                    <a:pt x="457200" y="0"/>
                  </a:moveTo>
                  <a:lnTo>
                    <a:pt x="356616" y="0"/>
                  </a:lnTo>
                </a:path>
                <a:path w="813688">
                  <a:moveTo>
                    <a:pt x="356616" y="0"/>
                  </a:moveTo>
                  <a:lnTo>
                    <a:pt x="457200" y="0"/>
                  </a:lnTo>
                </a:path>
                <a:path w="813688">
                  <a:moveTo>
                    <a:pt x="280416" y="0"/>
                  </a:moveTo>
                  <a:lnTo>
                    <a:pt x="178307" y="0"/>
                  </a:lnTo>
                </a:path>
                <a:path w="813688">
                  <a:moveTo>
                    <a:pt x="178307" y="0"/>
                  </a:moveTo>
                  <a:lnTo>
                    <a:pt x="280416" y="0"/>
                  </a:lnTo>
                </a:path>
                <a:path w="813688">
                  <a:moveTo>
                    <a:pt x="102107" y="0"/>
                  </a:moveTo>
                  <a:lnTo>
                    <a:pt x="0" y="0"/>
                  </a:lnTo>
                </a:path>
                <a:path w="813688">
                  <a:moveTo>
                    <a:pt x="0" y="1"/>
                  </a:moveTo>
                  <a:lnTo>
                    <a:pt x="102107" y="1"/>
                  </a:lnTo>
                </a:path>
              </a:pathLst>
            </a:custGeom>
            <a:ln w="27050">
              <a:solidFill>
                <a:srgbClr val="000000"/>
              </a:solidFill>
            </a:ln>
          </p:spPr>
          <p:txBody>
            <a:bodyPr wrap="square" lIns="0" tIns="0" rIns="0" bIns="0" rtlCol="0">
              <a:noAutofit/>
            </a:bodyPr>
            <a:lstStyle/>
            <a:p>
              <a:endParaRPr/>
            </a:p>
          </p:txBody>
        </p:sp>
        <p:sp>
          <p:nvSpPr>
            <p:cNvPr id="10" name="object 98">
              <a:extLst>
                <a:ext uri="{FF2B5EF4-FFF2-40B4-BE49-F238E27FC236}">
                  <a16:creationId xmlns:a16="http://schemas.microsoft.com/office/drawing/2014/main" id="{E0C69ECD-A19F-4072-A639-AF60AF9C3413}"/>
                </a:ext>
              </a:extLst>
            </p:cNvPr>
            <p:cNvSpPr/>
            <p:nvPr/>
          </p:nvSpPr>
          <p:spPr>
            <a:xfrm>
              <a:off x="2250367" y="1759802"/>
              <a:ext cx="882460" cy="0"/>
            </a:xfrm>
            <a:custGeom>
              <a:avLst/>
              <a:gdLst/>
              <a:ahLst/>
              <a:cxnLst/>
              <a:rect l="l" t="t" r="r" b="b"/>
              <a:pathLst>
                <a:path w="812292">
                  <a:moveTo>
                    <a:pt x="812292" y="0"/>
                  </a:moveTo>
                  <a:lnTo>
                    <a:pt x="710184" y="0"/>
                  </a:lnTo>
                </a:path>
                <a:path w="812292">
                  <a:moveTo>
                    <a:pt x="710184" y="0"/>
                  </a:moveTo>
                  <a:lnTo>
                    <a:pt x="812292" y="0"/>
                  </a:lnTo>
                </a:path>
                <a:path w="812292">
                  <a:moveTo>
                    <a:pt x="633984" y="0"/>
                  </a:moveTo>
                  <a:lnTo>
                    <a:pt x="533400" y="0"/>
                  </a:lnTo>
                </a:path>
                <a:path w="812292">
                  <a:moveTo>
                    <a:pt x="533400" y="0"/>
                  </a:moveTo>
                  <a:lnTo>
                    <a:pt x="633984" y="0"/>
                  </a:lnTo>
                </a:path>
                <a:path w="812292">
                  <a:moveTo>
                    <a:pt x="457200" y="0"/>
                  </a:moveTo>
                  <a:lnTo>
                    <a:pt x="355092" y="0"/>
                  </a:lnTo>
                </a:path>
                <a:path w="812292">
                  <a:moveTo>
                    <a:pt x="355092" y="0"/>
                  </a:moveTo>
                  <a:lnTo>
                    <a:pt x="457200" y="0"/>
                  </a:lnTo>
                </a:path>
                <a:path w="812292">
                  <a:moveTo>
                    <a:pt x="278892" y="0"/>
                  </a:moveTo>
                  <a:lnTo>
                    <a:pt x="176784" y="0"/>
                  </a:lnTo>
                </a:path>
                <a:path w="812292">
                  <a:moveTo>
                    <a:pt x="176784" y="0"/>
                  </a:moveTo>
                  <a:lnTo>
                    <a:pt x="278892" y="0"/>
                  </a:lnTo>
                </a:path>
                <a:path w="812292">
                  <a:moveTo>
                    <a:pt x="100584" y="0"/>
                  </a:moveTo>
                  <a:lnTo>
                    <a:pt x="0" y="0"/>
                  </a:lnTo>
                </a:path>
                <a:path w="812292">
                  <a:moveTo>
                    <a:pt x="0" y="1"/>
                  </a:moveTo>
                  <a:lnTo>
                    <a:pt x="100584" y="1"/>
                  </a:lnTo>
                </a:path>
              </a:pathLst>
            </a:custGeom>
            <a:ln w="27050">
              <a:solidFill>
                <a:srgbClr val="000000"/>
              </a:solidFill>
            </a:ln>
          </p:spPr>
          <p:txBody>
            <a:bodyPr wrap="square" lIns="0" tIns="0" rIns="0" bIns="0" rtlCol="0">
              <a:noAutofit/>
            </a:bodyPr>
            <a:lstStyle/>
            <a:p>
              <a:endParaRPr/>
            </a:p>
          </p:txBody>
        </p:sp>
        <p:sp>
          <p:nvSpPr>
            <p:cNvPr id="11" name="object 97">
              <a:extLst>
                <a:ext uri="{FF2B5EF4-FFF2-40B4-BE49-F238E27FC236}">
                  <a16:creationId xmlns:a16="http://schemas.microsoft.com/office/drawing/2014/main" id="{AE37FE81-38B7-4666-8799-F1AB47F43FC8}"/>
                </a:ext>
              </a:extLst>
            </p:cNvPr>
            <p:cNvSpPr/>
            <p:nvPr/>
          </p:nvSpPr>
          <p:spPr>
            <a:xfrm>
              <a:off x="3215611" y="1759802"/>
              <a:ext cx="882459" cy="0"/>
            </a:xfrm>
            <a:custGeom>
              <a:avLst/>
              <a:gdLst/>
              <a:ahLst/>
              <a:cxnLst/>
              <a:rect l="l" t="t" r="r" b="b"/>
              <a:pathLst>
                <a:path w="812291">
                  <a:moveTo>
                    <a:pt x="812291" y="0"/>
                  </a:moveTo>
                  <a:lnTo>
                    <a:pt x="711708" y="0"/>
                  </a:lnTo>
                </a:path>
                <a:path w="812291">
                  <a:moveTo>
                    <a:pt x="711708" y="0"/>
                  </a:moveTo>
                  <a:lnTo>
                    <a:pt x="812291" y="0"/>
                  </a:lnTo>
                </a:path>
                <a:path w="812291">
                  <a:moveTo>
                    <a:pt x="635508" y="0"/>
                  </a:moveTo>
                  <a:lnTo>
                    <a:pt x="533400" y="0"/>
                  </a:lnTo>
                </a:path>
                <a:path w="812291">
                  <a:moveTo>
                    <a:pt x="533400" y="0"/>
                  </a:moveTo>
                  <a:lnTo>
                    <a:pt x="635508" y="0"/>
                  </a:lnTo>
                </a:path>
                <a:path w="812291">
                  <a:moveTo>
                    <a:pt x="457200" y="0"/>
                  </a:moveTo>
                  <a:lnTo>
                    <a:pt x="355092" y="0"/>
                  </a:lnTo>
                </a:path>
                <a:path w="812291">
                  <a:moveTo>
                    <a:pt x="355092" y="0"/>
                  </a:moveTo>
                  <a:lnTo>
                    <a:pt x="457200" y="0"/>
                  </a:lnTo>
                </a:path>
                <a:path w="812291">
                  <a:moveTo>
                    <a:pt x="278892" y="0"/>
                  </a:moveTo>
                  <a:lnTo>
                    <a:pt x="178307" y="0"/>
                  </a:lnTo>
                </a:path>
                <a:path w="812291">
                  <a:moveTo>
                    <a:pt x="178307" y="0"/>
                  </a:moveTo>
                  <a:lnTo>
                    <a:pt x="278892" y="0"/>
                  </a:lnTo>
                </a:path>
                <a:path w="812291">
                  <a:moveTo>
                    <a:pt x="102107" y="0"/>
                  </a:moveTo>
                  <a:lnTo>
                    <a:pt x="0" y="0"/>
                  </a:lnTo>
                </a:path>
                <a:path w="812291">
                  <a:moveTo>
                    <a:pt x="0" y="1"/>
                  </a:moveTo>
                  <a:lnTo>
                    <a:pt x="102107" y="1"/>
                  </a:lnTo>
                </a:path>
              </a:pathLst>
            </a:custGeom>
            <a:ln w="27050">
              <a:solidFill>
                <a:srgbClr val="000000"/>
              </a:solidFill>
            </a:ln>
          </p:spPr>
          <p:txBody>
            <a:bodyPr wrap="square" lIns="0" tIns="0" rIns="0" bIns="0" rtlCol="0">
              <a:noAutofit/>
            </a:bodyPr>
            <a:lstStyle/>
            <a:p>
              <a:endParaRPr/>
            </a:p>
          </p:txBody>
        </p:sp>
        <p:sp>
          <p:nvSpPr>
            <p:cNvPr id="12" name="object 96">
              <a:extLst>
                <a:ext uri="{FF2B5EF4-FFF2-40B4-BE49-F238E27FC236}">
                  <a16:creationId xmlns:a16="http://schemas.microsoft.com/office/drawing/2014/main" id="{4B837C46-31BC-45B7-9B5F-FD843A8A8D11}"/>
                </a:ext>
              </a:extLst>
            </p:cNvPr>
            <p:cNvSpPr/>
            <p:nvPr/>
          </p:nvSpPr>
          <p:spPr>
            <a:xfrm>
              <a:off x="4180852" y="1759802"/>
              <a:ext cx="883977" cy="0"/>
            </a:xfrm>
            <a:custGeom>
              <a:avLst/>
              <a:gdLst/>
              <a:ahLst/>
              <a:cxnLst/>
              <a:rect l="l" t="t" r="r" b="b"/>
              <a:pathLst>
                <a:path w="813688">
                  <a:moveTo>
                    <a:pt x="813688" y="0"/>
                  </a:moveTo>
                  <a:lnTo>
                    <a:pt x="711708" y="0"/>
                  </a:lnTo>
                </a:path>
                <a:path w="813688">
                  <a:moveTo>
                    <a:pt x="711708" y="0"/>
                  </a:moveTo>
                  <a:lnTo>
                    <a:pt x="813688" y="0"/>
                  </a:lnTo>
                </a:path>
                <a:path w="813688">
                  <a:moveTo>
                    <a:pt x="635508" y="0"/>
                  </a:moveTo>
                  <a:lnTo>
                    <a:pt x="533400" y="0"/>
                  </a:lnTo>
                </a:path>
                <a:path w="813688">
                  <a:moveTo>
                    <a:pt x="533400" y="0"/>
                  </a:moveTo>
                  <a:lnTo>
                    <a:pt x="635508" y="0"/>
                  </a:lnTo>
                </a:path>
                <a:path w="813688">
                  <a:moveTo>
                    <a:pt x="457200" y="0"/>
                  </a:moveTo>
                  <a:lnTo>
                    <a:pt x="356616" y="0"/>
                  </a:lnTo>
                </a:path>
                <a:path w="813688">
                  <a:moveTo>
                    <a:pt x="356616" y="0"/>
                  </a:moveTo>
                  <a:lnTo>
                    <a:pt x="457200" y="0"/>
                  </a:lnTo>
                </a:path>
                <a:path w="813688">
                  <a:moveTo>
                    <a:pt x="280416" y="0"/>
                  </a:moveTo>
                  <a:lnTo>
                    <a:pt x="178308" y="0"/>
                  </a:lnTo>
                </a:path>
                <a:path w="813688">
                  <a:moveTo>
                    <a:pt x="178308" y="0"/>
                  </a:moveTo>
                  <a:lnTo>
                    <a:pt x="280416" y="0"/>
                  </a:lnTo>
                </a:path>
                <a:path w="813688">
                  <a:moveTo>
                    <a:pt x="102108" y="0"/>
                  </a:moveTo>
                  <a:lnTo>
                    <a:pt x="0" y="0"/>
                  </a:lnTo>
                </a:path>
                <a:path w="813688">
                  <a:moveTo>
                    <a:pt x="0" y="1"/>
                  </a:moveTo>
                  <a:lnTo>
                    <a:pt x="102108" y="1"/>
                  </a:lnTo>
                </a:path>
              </a:pathLst>
            </a:custGeom>
            <a:ln w="27050">
              <a:solidFill>
                <a:srgbClr val="000000"/>
              </a:solidFill>
            </a:ln>
          </p:spPr>
          <p:txBody>
            <a:bodyPr wrap="square" lIns="0" tIns="0" rIns="0" bIns="0" rtlCol="0">
              <a:noAutofit/>
            </a:bodyPr>
            <a:lstStyle/>
            <a:p>
              <a:endParaRPr/>
            </a:p>
          </p:txBody>
        </p:sp>
        <p:sp>
          <p:nvSpPr>
            <p:cNvPr id="13" name="object 95">
              <a:extLst>
                <a:ext uri="{FF2B5EF4-FFF2-40B4-BE49-F238E27FC236}">
                  <a16:creationId xmlns:a16="http://schemas.microsoft.com/office/drawing/2014/main" id="{C699C956-7B1C-4ABA-A6A0-E929A3076E78}"/>
                </a:ext>
              </a:extLst>
            </p:cNvPr>
            <p:cNvSpPr/>
            <p:nvPr/>
          </p:nvSpPr>
          <p:spPr>
            <a:xfrm>
              <a:off x="5147752" y="1759802"/>
              <a:ext cx="882459" cy="0"/>
            </a:xfrm>
            <a:custGeom>
              <a:avLst/>
              <a:gdLst/>
              <a:ahLst/>
              <a:cxnLst/>
              <a:rect l="l" t="t" r="r" b="b"/>
              <a:pathLst>
                <a:path w="812291">
                  <a:moveTo>
                    <a:pt x="812291" y="0"/>
                  </a:moveTo>
                  <a:lnTo>
                    <a:pt x="710183" y="0"/>
                  </a:lnTo>
                </a:path>
                <a:path w="812291">
                  <a:moveTo>
                    <a:pt x="710183" y="0"/>
                  </a:moveTo>
                  <a:lnTo>
                    <a:pt x="812291" y="0"/>
                  </a:lnTo>
                </a:path>
                <a:path w="812291">
                  <a:moveTo>
                    <a:pt x="633983" y="0"/>
                  </a:moveTo>
                  <a:lnTo>
                    <a:pt x="533400" y="0"/>
                  </a:lnTo>
                </a:path>
                <a:path w="812291">
                  <a:moveTo>
                    <a:pt x="533400" y="0"/>
                  </a:moveTo>
                  <a:lnTo>
                    <a:pt x="633983" y="0"/>
                  </a:lnTo>
                </a:path>
                <a:path w="812291">
                  <a:moveTo>
                    <a:pt x="457200" y="0"/>
                  </a:moveTo>
                  <a:lnTo>
                    <a:pt x="355091" y="0"/>
                  </a:lnTo>
                </a:path>
                <a:path w="812291">
                  <a:moveTo>
                    <a:pt x="355091" y="0"/>
                  </a:moveTo>
                  <a:lnTo>
                    <a:pt x="457200" y="0"/>
                  </a:lnTo>
                </a:path>
                <a:path w="812291">
                  <a:moveTo>
                    <a:pt x="278891" y="0"/>
                  </a:moveTo>
                  <a:lnTo>
                    <a:pt x="176783" y="0"/>
                  </a:lnTo>
                </a:path>
                <a:path w="812291">
                  <a:moveTo>
                    <a:pt x="176783" y="0"/>
                  </a:moveTo>
                  <a:lnTo>
                    <a:pt x="278891" y="0"/>
                  </a:lnTo>
                </a:path>
                <a:path w="812291">
                  <a:moveTo>
                    <a:pt x="100583" y="0"/>
                  </a:moveTo>
                  <a:lnTo>
                    <a:pt x="0" y="0"/>
                  </a:lnTo>
                </a:path>
                <a:path w="812291">
                  <a:moveTo>
                    <a:pt x="0" y="1"/>
                  </a:moveTo>
                  <a:lnTo>
                    <a:pt x="100583" y="1"/>
                  </a:lnTo>
                </a:path>
              </a:pathLst>
            </a:custGeom>
            <a:ln w="27050">
              <a:solidFill>
                <a:srgbClr val="000000"/>
              </a:solidFill>
            </a:ln>
          </p:spPr>
          <p:txBody>
            <a:bodyPr wrap="square" lIns="0" tIns="0" rIns="0" bIns="0" rtlCol="0">
              <a:noAutofit/>
            </a:bodyPr>
            <a:lstStyle/>
            <a:p>
              <a:endParaRPr/>
            </a:p>
          </p:txBody>
        </p:sp>
        <p:sp>
          <p:nvSpPr>
            <p:cNvPr id="14" name="object 94">
              <a:extLst>
                <a:ext uri="{FF2B5EF4-FFF2-40B4-BE49-F238E27FC236}">
                  <a16:creationId xmlns:a16="http://schemas.microsoft.com/office/drawing/2014/main" id="{8EA5AB7A-079C-43BF-B230-34C7A5CC8480}"/>
                </a:ext>
              </a:extLst>
            </p:cNvPr>
            <p:cNvSpPr/>
            <p:nvPr/>
          </p:nvSpPr>
          <p:spPr>
            <a:xfrm>
              <a:off x="6112994" y="1759802"/>
              <a:ext cx="882459" cy="0"/>
            </a:xfrm>
            <a:custGeom>
              <a:avLst/>
              <a:gdLst/>
              <a:ahLst/>
              <a:cxnLst/>
              <a:rect l="l" t="t" r="r" b="b"/>
              <a:pathLst>
                <a:path w="812291">
                  <a:moveTo>
                    <a:pt x="812291" y="0"/>
                  </a:moveTo>
                  <a:lnTo>
                    <a:pt x="711708" y="0"/>
                  </a:lnTo>
                </a:path>
                <a:path w="812291">
                  <a:moveTo>
                    <a:pt x="711708" y="0"/>
                  </a:moveTo>
                  <a:lnTo>
                    <a:pt x="812291" y="0"/>
                  </a:lnTo>
                </a:path>
                <a:path w="812291">
                  <a:moveTo>
                    <a:pt x="635508" y="0"/>
                  </a:moveTo>
                  <a:lnTo>
                    <a:pt x="533400" y="0"/>
                  </a:lnTo>
                </a:path>
                <a:path w="812291">
                  <a:moveTo>
                    <a:pt x="533400" y="0"/>
                  </a:moveTo>
                  <a:lnTo>
                    <a:pt x="635508" y="0"/>
                  </a:lnTo>
                </a:path>
                <a:path w="812291">
                  <a:moveTo>
                    <a:pt x="457200" y="0"/>
                  </a:moveTo>
                  <a:lnTo>
                    <a:pt x="355091" y="0"/>
                  </a:lnTo>
                </a:path>
                <a:path w="812291">
                  <a:moveTo>
                    <a:pt x="355091" y="0"/>
                  </a:moveTo>
                  <a:lnTo>
                    <a:pt x="457200" y="0"/>
                  </a:lnTo>
                </a:path>
                <a:path w="812291">
                  <a:moveTo>
                    <a:pt x="278891" y="0"/>
                  </a:moveTo>
                  <a:lnTo>
                    <a:pt x="178308" y="0"/>
                  </a:lnTo>
                </a:path>
                <a:path w="812291">
                  <a:moveTo>
                    <a:pt x="178308" y="0"/>
                  </a:moveTo>
                  <a:lnTo>
                    <a:pt x="278891" y="0"/>
                  </a:lnTo>
                </a:path>
                <a:path w="812291">
                  <a:moveTo>
                    <a:pt x="102108" y="0"/>
                  </a:moveTo>
                  <a:lnTo>
                    <a:pt x="0" y="0"/>
                  </a:lnTo>
                </a:path>
                <a:path w="812291">
                  <a:moveTo>
                    <a:pt x="0" y="1"/>
                  </a:moveTo>
                  <a:lnTo>
                    <a:pt x="102108" y="1"/>
                  </a:lnTo>
                </a:path>
              </a:pathLst>
            </a:custGeom>
            <a:ln w="27050">
              <a:solidFill>
                <a:srgbClr val="000000"/>
              </a:solidFill>
            </a:ln>
          </p:spPr>
          <p:txBody>
            <a:bodyPr wrap="square" lIns="0" tIns="0" rIns="0" bIns="0" rtlCol="0">
              <a:noAutofit/>
            </a:bodyPr>
            <a:lstStyle/>
            <a:p>
              <a:endParaRPr/>
            </a:p>
          </p:txBody>
        </p:sp>
        <p:sp>
          <p:nvSpPr>
            <p:cNvPr id="15" name="object 93">
              <a:extLst>
                <a:ext uri="{FF2B5EF4-FFF2-40B4-BE49-F238E27FC236}">
                  <a16:creationId xmlns:a16="http://schemas.microsoft.com/office/drawing/2014/main" id="{65AD04EF-2878-449C-BA40-97F0FBCD29C2}"/>
                </a:ext>
              </a:extLst>
            </p:cNvPr>
            <p:cNvSpPr/>
            <p:nvPr/>
          </p:nvSpPr>
          <p:spPr>
            <a:xfrm>
              <a:off x="7078237" y="1759802"/>
              <a:ext cx="883977" cy="0"/>
            </a:xfrm>
            <a:custGeom>
              <a:avLst/>
              <a:gdLst/>
              <a:ahLst/>
              <a:cxnLst/>
              <a:rect l="l" t="t" r="r" b="b"/>
              <a:pathLst>
                <a:path w="813688">
                  <a:moveTo>
                    <a:pt x="813688" y="0"/>
                  </a:moveTo>
                  <a:lnTo>
                    <a:pt x="711708" y="0"/>
                  </a:lnTo>
                </a:path>
                <a:path w="813688">
                  <a:moveTo>
                    <a:pt x="711708" y="0"/>
                  </a:moveTo>
                  <a:lnTo>
                    <a:pt x="813688" y="0"/>
                  </a:lnTo>
                </a:path>
                <a:path w="813688">
                  <a:moveTo>
                    <a:pt x="635508" y="0"/>
                  </a:moveTo>
                  <a:lnTo>
                    <a:pt x="533400" y="0"/>
                  </a:lnTo>
                </a:path>
                <a:path w="813688">
                  <a:moveTo>
                    <a:pt x="533400" y="0"/>
                  </a:moveTo>
                  <a:lnTo>
                    <a:pt x="635508" y="0"/>
                  </a:lnTo>
                </a:path>
                <a:path w="813688">
                  <a:moveTo>
                    <a:pt x="457200" y="0"/>
                  </a:moveTo>
                  <a:lnTo>
                    <a:pt x="356615" y="0"/>
                  </a:lnTo>
                </a:path>
                <a:path w="813688">
                  <a:moveTo>
                    <a:pt x="356615" y="0"/>
                  </a:moveTo>
                  <a:lnTo>
                    <a:pt x="457200" y="0"/>
                  </a:lnTo>
                </a:path>
                <a:path w="813688">
                  <a:moveTo>
                    <a:pt x="280415" y="0"/>
                  </a:moveTo>
                  <a:lnTo>
                    <a:pt x="178308" y="0"/>
                  </a:lnTo>
                </a:path>
                <a:path w="813688">
                  <a:moveTo>
                    <a:pt x="178308" y="0"/>
                  </a:moveTo>
                  <a:lnTo>
                    <a:pt x="280415" y="0"/>
                  </a:lnTo>
                </a:path>
                <a:path w="813688">
                  <a:moveTo>
                    <a:pt x="102108" y="0"/>
                  </a:moveTo>
                  <a:lnTo>
                    <a:pt x="0" y="0"/>
                  </a:lnTo>
                </a:path>
                <a:path w="813688">
                  <a:moveTo>
                    <a:pt x="0" y="1"/>
                  </a:moveTo>
                  <a:lnTo>
                    <a:pt x="102108" y="1"/>
                  </a:lnTo>
                </a:path>
              </a:pathLst>
            </a:custGeom>
            <a:ln w="27050">
              <a:solidFill>
                <a:srgbClr val="000000"/>
              </a:solidFill>
            </a:ln>
          </p:spPr>
          <p:txBody>
            <a:bodyPr wrap="square" lIns="0" tIns="0" rIns="0" bIns="0" rtlCol="0">
              <a:noAutofit/>
            </a:bodyPr>
            <a:lstStyle/>
            <a:p>
              <a:endParaRPr/>
            </a:p>
          </p:txBody>
        </p:sp>
        <p:sp>
          <p:nvSpPr>
            <p:cNvPr id="16" name="object 92">
              <a:extLst>
                <a:ext uri="{FF2B5EF4-FFF2-40B4-BE49-F238E27FC236}">
                  <a16:creationId xmlns:a16="http://schemas.microsoft.com/office/drawing/2014/main" id="{50F4105D-55C0-48F7-AB07-276D99B516EB}"/>
                </a:ext>
              </a:extLst>
            </p:cNvPr>
            <p:cNvSpPr/>
            <p:nvPr/>
          </p:nvSpPr>
          <p:spPr>
            <a:xfrm>
              <a:off x="8045134" y="1759802"/>
              <a:ext cx="2013266" cy="0"/>
            </a:xfrm>
            <a:custGeom>
              <a:avLst/>
              <a:gdLst/>
              <a:ahLst/>
              <a:cxnLst/>
              <a:rect l="l" t="t" r="r" b="b"/>
              <a:pathLst>
                <a:path w="1853183">
                  <a:moveTo>
                    <a:pt x="1853183" y="0"/>
                  </a:moveTo>
                  <a:lnTo>
                    <a:pt x="1776984" y="0"/>
                  </a:lnTo>
                </a:path>
                <a:path w="1853183">
                  <a:moveTo>
                    <a:pt x="1776984" y="0"/>
                  </a:moveTo>
                  <a:lnTo>
                    <a:pt x="1853183" y="0"/>
                  </a:lnTo>
                </a:path>
                <a:path w="1853183">
                  <a:moveTo>
                    <a:pt x="1700784" y="0"/>
                  </a:moveTo>
                  <a:lnTo>
                    <a:pt x="1600200" y="0"/>
                  </a:lnTo>
                </a:path>
                <a:path w="1853183">
                  <a:moveTo>
                    <a:pt x="1600200" y="0"/>
                  </a:moveTo>
                  <a:lnTo>
                    <a:pt x="1700784" y="0"/>
                  </a:lnTo>
                </a:path>
                <a:path w="1853183">
                  <a:moveTo>
                    <a:pt x="1524000" y="0"/>
                  </a:moveTo>
                  <a:lnTo>
                    <a:pt x="1421892" y="0"/>
                  </a:lnTo>
                </a:path>
                <a:path w="1853183">
                  <a:moveTo>
                    <a:pt x="1421892" y="0"/>
                  </a:moveTo>
                  <a:lnTo>
                    <a:pt x="1524000" y="0"/>
                  </a:lnTo>
                </a:path>
                <a:path w="1853183">
                  <a:moveTo>
                    <a:pt x="1345692" y="0"/>
                  </a:moveTo>
                  <a:lnTo>
                    <a:pt x="1243584" y="0"/>
                  </a:lnTo>
                </a:path>
                <a:path w="1853183">
                  <a:moveTo>
                    <a:pt x="1243584" y="0"/>
                  </a:moveTo>
                  <a:lnTo>
                    <a:pt x="1345692" y="0"/>
                  </a:lnTo>
                </a:path>
                <a:path w="1853183">
                  <a:moveTo>
                    <a:pt x="1167384" y="0"/>
                  </a:moveTo>
                  <a:lnTo>
                    <a:pt x="1066800" y="0"/>
                  </a:lnTo>
                </a:path>
                <a:path w="1853183">
                  <a:moveTo>
                    <a:pt x="1066800" y="0"/>
                  </a:moveTo>
                  <a:lnTo>
                    <a:pt x="1167384" y="0"/>
                  </a:lnTo>
                </a:path>
                <a:path w="1853183">
                  <a:moveTo>
                    <a:pt x="990600" y="0"/>
                  </a:moveTo>
                  <a:lnTo>
                    <a:pt x="888492" y="0"/>
                  </a:lnTo>
                </a:path>
                <a:path w="1853183">
                  <a:moveTo>
                    <a:pt x="888492" y="0"/>
                  </a:moveTo>
                  <a:lnTo>
                    <a:pt x="990600" y="0"/>
                  </a:lnTo>
                </a:path>
                <a:path w="1853183">
                  <a:moveTo>
                    <a:pt x="812292" y="0"/>
                  </a:moveTo>
                  <a:lnTo>
                    <a:pt x="710184" y="0"/>
                  </a:lnTo>
                </a:path>
                <a:path w="1853183">
                  <a:moveTo>
                    <a:pt x="710184" y="0"/>
                  </a:moveTo>
                  <a:lnTo>
                    <a:pt x="812292" y="0"/>
                  </a:lnTo>
                </a:path>
                <a:path w="1853183">
                  <a:moveTo>
                    <a:pt x="633984" y="0"/>
                  </a:moveTo>
                  <a:lnTo>
                    <a:pt x="533400" y="0"/>
                  </a:lnTo>
                </a:path>
                <a:path w="1853183">
                  <a:moveTo>
                    <a:pt x="533400" y="0"/>
                  </a:moveTo>
                  <a:lnTo>
                    <a:pt x="633984" y="0"/>
                  </a:lnTo>
                </a:path>
                <a:path w="1853183">
                  <a:moveTo>
                    <a:pt x="457200" y="0"/>
                  </a:moveTo>
                  <a:lnTo>
                    <a:pt x="355092" y="0"/>
                  </a:lnTo>
                </a:path>
                <a:path w="1853183">
                  <a:moveTo>
                    <a:pt x="355092" y="1"/>
                  </a:moveTo>
                  <a:lnTo>
                    <a:pt x="457200" y="0"/>
                  </a:lnTo>
                </a:path>
                <a:path w="1853183">
                  <a:moveTo>
                    <a:pt x="278892" y="0"/>
                  </a:moveTo>
                  <a:lnTo>
                    <a:pt x="176784" y="0"/>
                  </a:lnTo>
                </a:path>
                <a:path w="1853183">
                  <a:moveTo>
                    <a:pt x="176784" y="1"/>
                  </a:moveTo>
                  <a:lnTo>
                    <a:pt x="278892" y="1"/>
                  </a:lnTo>
                </a:path>
                <a:path w="1853183">
                  <a:moveTo>
                    <a:pt x="100584" y="0"/>
                  </a:moveTo>
                  <a:lnTo>
                    <a:pt x="0" y="0"/>
                  </a:lnTo>
                </a:path>
                <a:path w="1853183">
                  <a:moveTo>
                    <a:pt x="0" y="1"/>
                  </a:moveTo>
                  <a:lnTo>
                    <a:pt x="100584" y="1"/>
                  </a:lnTo>
                </a:path>
              </a:pathLst>
            </a:custGeom>
            <a:ln w="27050">
              <a:solidFill>
                <a:srgbClr val="000000"/>
              </a:solidFill>
            </a:ln>
          </p:spPr>
          <p:txBody>
            <a:bodyPr wrap="square" lIns="0" tIns="0" rIns="0" bIns="0" rtlCol="0">
              <a:noAutofit/>
            </a:bodyPr>
            <a:lstStyle/>
            <a:p>
              <a:endParaRPr/>
            </a:p>
          </p:txBody>
        </p:sp>
        <p:sp>
          <p:nvSpPr>
            <p:cNvPr id="17" name="object 91">
              <a:extLst>
                <a:ext uri="{FF2B5EF4-FFF2-40B4-BE49-F238E27FC236}">
                  <a16:creationId xmlns:a16="http://schemas.microsoft.com/office/drawing/2014/main" id="{11E70C82-61DA-47CC-AFE0-43300539AC5E}"/>
                </a:ext>
              </a:extLst>
            </p:cNvPr>
            <p:cNvSpPr/>
            <p:nvPr/>
          </p:nvSpPr>
          <p:spPr>
            <a:xfrm>
              <a:off x="1283470" y="3785581"/>
              <a:ext cx="883977" cy="0"/>
            </a:xfrm>
            <a:custGeom>
              <a:avLst/>
              <a:gdLst/>
              <a:ahLst/>
              <a:cxnLst/>
              <a:rect l="l" t="t" r="r" b="b"/>
              <a:pathLst>
                <a:path w="813688">
                  <a:moveTo>
                    <a:pt x="813688" y="0"/>
                  </a:moveTo>
                  <a:lnTo>
                    <a:pt x="711707" y="0"/>
                  </a:lnTo>
                </a:path>
                <a:path w="813688">
                  <a:moveTo>
                    <a:pt x="711707" y="0"/>
                  </a:moveTo>
                  <a:lnTo>
                    <a:pt x="813688" y="0"/>
                  </a:lnTo>
                </a:path>
                <a:path w="813688">
                  <a:moveTo>
                    <a:pt x="635507" y="0"/>
                  </a:moveTo>
                  <a:lnTo>
                    <a:pt x="533400" y="0"/>
                  </a:lnTo>
                </a:path>
                <a:path w="813688">
                  <a:moveTo>
                    <a:pt x="533400" y="0"/>
                  </a:moveTo>
                  <a:lnTo>
                    <a:pt x="635507" y="0"/>
                  </a:lnTo>
                </a:path>
                <a:path w="813688">
                  <a:moveTo>
                    <a:pt x="457200" y="0"/>
                  </a:moveTo>
                  <a:lnTo>
                    <a:pt x="356616" y="0"/>
                  </a:lnTo>
                </a:path>
                <a:path w="813688">
                  <a:moveTo>
                    <a:pt x="356616" y="0"/>
                  </a:moveTo>
                  <a:lnTo>
                    <a:pt x="457200" y="0"/>
                  </a:lnTo>
                </a:path>
                <a:path w="813688">
                  <a:moveTo>
                    <a:pt x="280416" y="0"/>
                  </a:moveTo>
                  <a:lnTo>
                    <a:pt x="178307" y="0"/>
                  </a:lnTo>
                </a:path>
                <a:path w="813688">
                  <a:moveTo>
                    <a:pt x="178307" y="0"/>
                  </a:moveTo>
                  <a:lnTo>
                    <a:pt x="280416" y="0"/>
                  </a:lnTo>
                </a:path>
                <a:path w="813688">
                  <a:moveTo>
                    <a:pt x="102107" y="0"/>
                  </a:moveTo>
                  <a:lnTo>
                    <a:pt x="0" y="0"/>
                  </a:lnTo>
                </a:path>
                <a:path w="813688">
                  <a:moveTo>
                    <a:pt x="0" y="1"/>
                  </a:moveTo>
                  <a:lnTo>
                    <a:pt x="102107" y="1"/>
                  </a:lnTo>
                </a:path>
              </a:pathLst>
            </a:custGeom>
            <a:ln w="27051">
              <a:solidFill>
                <a:srgbClr val="000000"/>
              </a:solidFill>
            </a:ln>
          </p:spPr>
          <p:txBody>
            <a:bodyPr wrap="square" lIns="0" tIns="0" rIns="0" bIns="0" rtlCol="0">
              <a:noAutofit/>
            </a:bodyPr>
            <a:lstStyle/>
            <a:p>
              <a:endParaRPr/>
            </a:p>
          </p:txBody>
        </p:sp>
        <p:sp>
          <p:nvSpPr>
            <p:cNvPr id="18" name="object 90">
              <a:extLst>
                <a:ext uri="{FF2B5EF4-FFF2-40B4-BE49-F238E27FC236}">
                  <a16:creationId xmlns:a16="http://schemas.microsoft.com/office/drawing/2014/main" id="{E16BB7E6-00B5-444A-A983-6D312DB80E5F}"/>
                </a:ext>
              </a:extLst>
            </p:cNvPr>
            <p:cNvSpPr/>
            <p:nvPr/>
          </p:nvSpPr>
          <p:spPr>
            <a:xfrm>
              <a:off x="2250367" y="3785581"/>
              <a:ext cx="882460" cy="0"/>
            </a:xfrm>
            <a:custGeom>
              <a:avLst/>
              <a:gdLst/>
              <a:ahLst/>
              <a:cxnLst/>
              <a:rect l="l" t="t" r="r" b="b"/>
              <a:pathLst>
                <a:path w="812292">
                  <a:moveTo>
                    <a:pt x="812292" y="0"/>
                  </a:moveTo>
                  <a:lnTo>
                    <a:pt x="710184" y="0"/>
                  </a:lnTo>
                </a:path>
                <a:path w="812292">
                  <a:moveTo>
                    <a:pt x="710184" y="0"/>
                  </a:moveTo>
                  <a:lnTo>
                    <a:pt x="812292" y="0"/>
                  </a:lnTo>
                </a:path>
                <a:path w="812292">
                  <a:moveTo>
                    <a:pt x="633984" y="0"/>
                  </a:moveTo>
                  <a:lnTo>
                    <a:pt x="533400" y="0"/>
                  </a:lnTo>
                </a:path>
                <a:path w="812292">
                  <a:moveTo>
                    <a:pt x="533400" y="0"/>
                  </a:moveTo>
                  <a:lnTo>
                    <a:pt x="633984" y="0"/>
                  </a:lnTo>
                </a:path>
                <a:path w="812292">
                  <a:moveTo>
                    <a:pt x="457200" y="0"/>
                  </a:moveTo>
                  <a:lnTo>
                    <a:pt x="355092" y="0"/>
                  </a:lnTo>
                </a:path>
                <a:path w="812292">
                  <a:moveTo>
                    <a:pt x="355092" y="0"/>
                  </a:moveTo>
                  <a:lnTo>
                    <a:pt x="457200" y="0"/>
                  </a:lnTo>
                </a:path>
                <a:path w="812292">
                  <a:moveTo>
                    <a:pt x="278892" y="0"/>
                  </a:moveTo>
                  <a:lnTo>
                    <a:pt x="176784" y="0"/>
                  </a:lnTo>
                </a:path>
                <a:path w="812292">
                  <a:moveTo>
                    <a:pt x="176784" y="0"/>
                  </a:moveTo>
                  <a:lnTo>
                    <a:pt x="278892" y="0"/>
                  </a:lnTo>
                </a:path>
                <a:path w="812292">
                  <a:moveTo>
                    <a:pt x="100584" y="0"/>
                  </a:moveTo>
                  <a:lnTo>
                    <a:pt x="0" y="0"/>
                  </a:lnTo>
                </a:path>
                <a:path w="812292">
                  <a:moveTo>
                    <a:pt x="0" y="1"/>
                  </a:moveTo>
                  <a:lnTo>
                    <a:pt x="100584" y="1"/>
                  </a:lnTo>
                </a:path>
              </a:pathLst>
            </a:custGeom>
            <a:ln w="27051">
              <a:solidFill>
                <a:srgbClr val="000000"/>
              </a:solidFill>
            </a:ln>
          </p:spPr>
          <p:txBody>
            <a:bodyPr wrap="square" lIns="0" tIns="0" rIns="0" bIns="0" rtlCol="0">
              <a:noAutofit/>
            </a:bodyPr>
            <a:lstStyle/>
            <a:p>
              <a:endParaRPr/>
            </a:p>
          </p:txBody>
        </p:sp>
        <p:sp>
          <p:nvSpPr>
            <p:cNvPr id="19" name="object 89">
              <a:extLst>
                <a:ext uri="{FF2B5EF4-FFF2-40B4-BE49-F238E27FC236}">
                  <a16:creationId xmlns:a16="http://schemas.microsoft.com/office/drawing/2014/main" id="{86ADA57C-8C74-4588-888C-2E294D4C5505}"/>
                </a:ext>
              </a:extLst>
            </p:cNvPr>
            <p:cNvSpPr/>
            <p:nvPr/>
          </p:nvSpPr>
          <p:spPr>
            <a:xfrm>
              <a:off x="3215611" y="3785581"/>
              <a:ext cx="882459" cy="0"/>
            </a:xfrm>
            <a:custGeom>
              <a:avLst/>
              <a:gdLst/>
              <a:ahLst/>
              <a:cxnLst/>
              <a:rect l="l" t="t" r="r" b="b"/>
              <a:pathLst>
                <a:path w="812291">
                  <a:moveTo>
                    <a:pt x="812291" y="0"/>
                  </a:moveTo>
                  <a:lnTo>
                    <a:pt x="711708" y="0"/>
                  </a:lnTo>
                </a:path>
                <a:path w="812291">
                  <a:moveTo>
                    <a:pt x="711708" y="0"/>
                  </a:moveTo>
                  <a:lnTo>
                    <a:pt x="812291" y="0"/>
                  </a:lnTo>
                </a:path>
                <a:path w="812291">
                  <a:moveTo>
                    <a:pt x="635508" y="0"/>
                  </a:moveTo>
                  <a:lnTo>
                    <a:pt x="533400" y="0"/>
                  </a:lnTo>
                </a:path>
                <a:path w="812291">
                  <a:moveTo>
                    <a:pt x="533400" y="0"/>
                  </a:moveTo>
                  <a:lnTo>
                    <a:pt x="635508" y="0"/>
                  </a:lnTo>
                </a:path>
                <a:path w="812291">
                  <a:moveTo>
                    <a:pt x="457200" y="0"/>
                  </a:moveTo>
                  <a:lnTo>
                    <a:pt x="355092" y="0"/>
                  </a:lnTo>
                </a:path>
                <a:path w="812291">
                  <a:moveTo>
                    <a:pt x="355092" y="0"/>
                  </a:moveTo>
                  <a:lnTo>
                    <a:pt x="457200" y="0"/>
                  </a:lnTo>
                </a:path>
                <a:path w="812291">
                  <a:moveTo>
                    <a:pt x="278892" y="0"/>
                  </a:moveTo>
                  <a:lnTo>
                    <a:pt x="178307" y="0"/>
                  </a:lnTo>
                </a:path>
                <a:path w="812291">
                  <a:moveTo>
                    <a:pt x="178307" y="0"/>
                  </a:moveTo>
                  <a:lnTo>
                    <a:pt x="278892" y="0"/>
                  </a:lnTo>
                </a:path>
                <a:path w="812291">
                  <a:moveTo>
                    <a:pt x="102107" y="0"/>
                  </a:moveTo>
                  <a:lnTo>
                    <a:pt x="0" y="0"/>
                  </a:lnTo>
                </a:path>
                <a:path w="812291">
                  <a:moveTo>
                    <a:pt x="0" y="1"/>
                  </a:moveTo>
                  <a:lnTo>
                    <a:pt x="102107" y="1"/>
                  </a:lnTo>
                </a:path>
              </a:pathLst>
            </a:custGeom>
            <a:ln w="27051">
              <a:solidFill>
                <a:srgbClr val="000000"/>
              </a:solidFill>
            </a:ln>
          </p:spPr>
          <p:txBody>
            <a:bodyPr wrap="square" lIns="0" tIns="0" rIns="0" bIns="0" rtlCol="0">
              <a:noAutofit/>
            </a:bodyPr>
            <a:lstStyle/>
            <a:p>
              <a:endParaRPr/>
            </a:p>
          </p:txBody>
        </p:sp>
        <p:sp>
          <p:nvSpPr>
            <p:cNvPr id="20" name="object 88">
              <a:extLst>
                <a:ext uri="{FF2B5EF4-FFF2-40B4-BE49-F238E27FC236}">
                  <a16:creationId xmlns:a16="http://schemas.microsoft.com/office/drawing/2014/main" id="{318AC5FD-46FB-4028-9B7E-6A12DFF87ADD}"/>
                </a:ext>
              </a:extLst>
            </p:cNvPr>
            <p:cNvSpPr/>
            <p:nvPr/>
          </p:nvSpPr>
          <p:spPr>
            <a:xfrm>
              <a:off x="4180852" y="3785581"/>
              <a:ext cx="883977" cy="0"/>
            </a:xfrm>
            <a:custGeom>
              <a:avLst/>
              <a:gdLst/>
              <a:ahLst/>
              <a:cxnLst/>
              <a:rect l="l" t="t" r="r" b="b"/>
              <a:pathLst>
                <a:path w="813688">
                  <a:moveTo>
                    <a:pt x="813688" y="0"/>
                  </a:moveTo>
                  <a:lnTo>
                    <a:pt x="711708" y="0"/>
                  </a:lnTo>
                </a:path>
                <a:path w="813688">
                  <a:moveTo>
                    <a:pt x="711708" y="0"/>
                  </a:moveTo>
                  <a:lnTo>
                    <a:pt x="813688" y="0"/>
                  </a:lnTo>
                </a:path>
                <a:path w="813688">
                  <a:moveTo>
                    <a:pt x="635508" y="0"/>
                  </a:moveTo>
                  <a:lnTo>
                    <a:pt x="533400" y="0"/>
                  </a:lnTo>
                </a:path>
                <a:path w="813688">
                  <a:moveTo>
                    <a:pt x="533400" y="0"/>
                  </a:moveTo>
                  <a:lnTo>
                    <a:pt x="635508" y="0"/>
                  </a:lnTo>
                </a:path>
                <a:path w="813688">
                  <a:moveTo>
                    <a:pt x="457200" y="0"/>
                  </a:moveTo>
                  <a:lnTo>
                    <a:pt x="356616" y="0"/>
                  </a:lnTo>
                </a:path>
                <a:path w="813688">
                  <a:moveTo>
                    <a:pt x="356616" y="0"/>
                  </a:moveTo>
                  <a:lnTo>
                    <a:pt x="457200" y="0"/>
                  </a:lnTo>
                </a:path>
                <a:path w="813688">
                  <a:moveTo>
                    <a:pt x="280416" y="0"/>
                  </a:moveTo>
                  <a:lnTo>
                    <a:pt x="178308" y="0"/>
                  </a:lnTo>
                </a:path>
                <a:path w="813688">
                  <a:moveTo>
                    <a:pt x="178308" y="0"/>
                  </a:moveTo>
                  <a:lnTo>
                    <a:pt x="280416" y="0"/>
                  </a:lnTo>
                </a:path>
                <a:path w="813688">
                  <a:moveTo>
                    <a:pt x="102108" y="0"/>
                  </a:moveTo>
                  <a:lnTo>
                    <a:pt x="0" y="0"/>
                  </a:lnTo>
                </a:path>
                <a:path w="813688">
                  <a:moveTo>
                    <a:pt x="0" y="1"/>
                  </a:moveTo>
                  <a:lnTo>
                    <a:pt x="102108" y="1"/>
                  </a:lnTo>
                </a:path>
              </a:pathLst>
            </a:custGeom>
            <a:ln w="27051">
              <a:solidFill>
                <a:srgbClr val="000000"/>
              </a:solidFill>
            </a:ln>
          </p:spPr>
          <p:txBody>
            <a:bodyPr wrap="square" lIns="0" tIns="0" rIns="0" bIns="0" rtlCol="0">
              <a:noAutofit/>
            </a:bodyPr>
            <a:lstStyle/>
            <a:p>
              <a:endParaRPr/>
            </a:p>
          </p:txBody>
        </p:sp>
        <p:sp>
          <p:nvSpPr>
            <p:cNvPr id="21" name="object 87">
              <a:extLst>
                <a:ext uri="{FF2B5EF4-FFF2-40B4-BE49-F238E27FC236}">
                  <a16:creationId xmlns:a16="http://schemas.microsoft.com/office/drawing/2014/main" id="{26E61497-D3E8-4D1A-84BE-DB06FA76E486}"/>
                </a:ext>
              </a:extLst>
            </p:cNvPr>
            <p:cNvSpPr/>
            <p:nvPr/>
          </p:nvSpPr>
          <p:spPr>
            <a:xfrm>
              <a:off x="5147752" y="3785581"/>
              <a:ext cx="882459" cy="0"/>
            </a:xfrm>
            <a:custGeom>
              <a:avLst/>
              <a:gdLst/>
              <a:ahLst/>
              <a:cxnLst/>
              <a:rect l="l" t="t" r="r" b="b"/>
              <a:pathLst>
                <a:path w="812291">
                  <a:moveTo>
                    <a:pt x="812291" y="0"/>
                  </a:moveTo>
                  <a:lnTo>
                    <a:pt x="710183" y="0"/>
                  </a:lnTo>
                </a:path>
                <a:path w="812291">
                  <a:moveTo>
                    <a:pt x="710183" y="0"/>
                  </a:moveTo>
                  <a:lnTo>
                    <a:pt x="812291" y="0"/>
                  </a:lnTo>
                </a:path>
                <a:path w="812291">
                  <a:moveTo>
                    <a:pt x="633983" y="0"/>
                  </a:moveTo>
                  <a:lnTo>
                    <a:pt x="533400" y="0"/>
                  </a:lnTo>
                </a:path>
                <a:path w="812291">
                  <a:moveTo>
                    <a:pt x="533400" y="0"/>
                  </a:moveTo>
                  <a:lnTo>
                    <a:pt x="633983" y="0"/>
                  </a:lnTo>
                </a:path>
                <a:path w="812291">
                  <a:moveTo>
                    <a:pt x="457200" y="0"/>
                  </a:moveTo>
                  <a:lnTo>
                    <a:pt x="355091" y="0"/>
                  </a:lnTo>
                </a:path>
                <a:path w="812291">
                  <a:moveTo>
                    <a:pt x="355091" y="0"/>
                  </a:moveTo>
                  <a:lnTo>
                    <a:pt x="457200" y="0"/>
                  </a:lnTo>
                </a:path>
                <a:path w="812291">
                  <a:moveTo>
                    <a:pt x="278891" y="0"/>
                  </a:moveTo>
                  <a:lnTo>
                    <a:pt x="176783" y="0"/>
                  </a:lnTo>
                </a:path>
                <a:path w="812291">
                  <a:moveTo>
                    <a:pt x="176783" y="0"/>
                  </a:moveTo>
                  <a:lnTo>
                    <a:pt x="278891" y="0"/>
                  </a:lnTo>
                </a:path>
                <a:path w="812291">
                  <a:moveTo>
                    <a:pt x="100583" y="0"/>
                  </a:moveTo>
                  <a:lnTo>
                    <a:pt x="0" y="0"/>
                  </a:lnTo>
                </a:path>
                <a:path w="812291">
                  <a:moveTo>
                    <a:pt x="0" y="1"/>
                  </a:moveTo>
                  <a:lnTo>
                    <a:pt x="100583" y="1"/>
                  </a:lnTo>
                </a:path>
              </a:pathLst>
            </a:custGeom>
            <a:ln w="27051">
              <a:solidFill>
                <a:srgbClr val="000000"/>
              </a:solidFill>
            </a:ln>
          </p:spPr>
          <p:txBody>
            <a:bodyPr wrap="square" lIns="0" tIns="0" rIns="0" bIns="0" rtlCol="0">
              <a:noAutofit/>
            </a:bodyPr>
            <a:lstStyle/>
            <a:p>
              <a:endParaRPr/>
            </a:p>
          </p:txBody>
        </p:sp>
        <p:sp>
          <p:nvSpPr>
            <p:cNvPr id="22" name="object 86">
              <a:extLst>
                <a:ext uri="{FF2B5EF4-FFF2-40B4-BE49-F238E27FC236}">
                  <a16:creationId xmlns:a16="http://schemas.microsoft.com/office/drawing/2014/main" id="{A84BB805-6FD8-4069-846C-F622755349D4}"/>
                </a:ext>
              </a:extLst>
            </p:cNvPr>
            <p:cNvSpPr/>
            <p:nvPr/>
          </p:nvSpPr>
          <p:spPr>
            <a:xfrm>
              <a:off x="6112994" y="3785581"/>
              <a:ext cx="882459" cy="0"/>
            </a:xfrm>
            <a:custGeom>
              <a:avLst/>
              <a:gdLst/>
              <a:ahLst/>
              <a:cxnLst/>
              <a:rect l="l" t="t" r="r" b="b"/>
              <a:pathLst>
                <a:path w="812291">
                  <a:moveTo>
                    <a:pt x="812291" y="0"/>
                  </a:moveTo>
                  <a:lnTo>
                    <a:pt x="711708" y="0"/>
                  </a:lnTo>
                </a:path>
                <a:path w="812291">
                  <a:moveTo>
                    <a:pt x="711708" y="0"/>
                  </a:moveTo>
                  <a:lnTo>
                    <a:pt x="812291" y="0"/>
                  </a:lnTo>
                </a:path>
                <a:path w="812291">
                  <a:moveTo>
                    <a:pt x="635508" y="0"/>
                  </a:moveTo>
                  <a:lnTo>
                    <a:pt x="533400" y="0"/>
                  </a:lnTo>
                </a:path>
                <a:path w="812291">
                  <a:moveTo>
                    <a:pt x="533400" y="0"/>
                  </a:moveTo>
                  <a:lnTo>
                    <a:pt x="635508" y="0"/>
                  </a:lnTo>
                </a:path>
                <a:path w="812291">
                  <a:moveTo>
                    <a:pt x="457200" y="0"/>
                  </a:moveTo>
                  <a:lnTo>
                    <a:pt x="355091" y="0"/>
                  </a:lnTo>
                </a:path>
                <a:path w="812291">
                  <a:moveTo>
                    <a:pt x="355091" y="0"/>
                  </a:moveTo>
                  <a:lnTo>
                    <a:pt x="457200" y="0"/>
                  </a:lnTo>
                </a:path>
                <a:path w="812291">
                  <a:moveTo>
                    <a:pt x="278891" y="0"/>
                  </a:moveTo>
                  <a:lnTo>
                    <a:pt x="178308" y="0"/>
                  </a:lnTo>
                </a:path>
                <a:path w="812291">
                  <a:moveTo>
                    <a:pt x="178308" y="0"/>
                  </a:moveTo>
                  <a:lnTo>
                    <a:pt x="278891" y="0"/>
                  </a:lnTo>
                </a:path>
                <a:path w="812291">
                  <a:moveTo>
                    <a:pt x="102108" y="0"/>
                  </a:moveTo>
                  <a:lnTo>
                    <a:pt x="0" y="0"/>
                  </a:lnTo>
                </a:path>
                <a:path w="812291">
                  <a:moveTo>
                    <a:pt x="0" y="1"/>
                  </a:moveTo>
                  <a:lnTo>
                    <a:pt x="102108" y="1"/>
                  </a:lnTo>
                </a:path>
              </a:pathLst>
            </a:custGeom>
            <a:ln w="27051">
              <a:solidFill>
                <a:srgbClr val="000000"/>
              </a:solidFill>
            </a:ln>
          </p:spPr>
          <p:txBody>
            <a:bodyPr wrap="square" lIns="0" tIns="0" rIns="0" bIns="0" rtlCol="0">
              <a:noAutofit/>
            </a:bodyPr>
            <a:lstStyle/>
            <a:p>
              <a:endParaRPr/>
            </a:p>
          </p:txBody>
        </p:sp>
        <p:sp>
          <p:nvSpPr>
            <p:cNvPr id="23" name="object 85">
              <a:extLst>
                <a:ext uri="{FF2B5EF4-FFF2-40B4-BE49-F238E27FC236}">
                  <a16:creationId xmlns:a16="http://schemas.microsoft.com/office/drawing/2014/main" id="{3FD8B80C-5821-4450-ABC1-730509D54519}"/>
                </a:ext>
              </a:extLst>
            </p:cNvPr>
            <p:cNvSpPr/>
            <p:nvPr/>
          </p:nvSpPr>
          <p:spPr>
            <a:xfrm>
              <a:off x="7078237" y="3785581"/>
              <a:ext cx="883977" cy="0"/>
            </a:xfrm>
            <a:custGeom>
              <a:avLst/>
              <a:gdLst/>
              <a:ahLst/>
              <a:cxnLst/>
              <a:rect l="l" t="t" r="r" b="b"/>
              <a:pathLst>
                <a:path w="813688">
                  <a:moveTo>
                    <a:pt x="813688" y="0"/>
                  </a:moveTo>
                  <a:lnTo>
                    <a:pt x="711708" y="0"/>
                  </a:lnTo>
                </a:path>
                <a:path w="813688">
                  <a:moveTo>
                    <a:pt x="711708" y="0"/>
                  </a:moveTo>
                  <a:lnTo>
                    <a:pt x="813688" y="0"/>
                  </a:lnTo>
                </a:path>
                <a:path w="813688">
                  <a:moveTo>
                    <a:pt x="635508" y="0"/>
                  </a:moveTo>
                  <a:lnTo>
                    <a:pt x="533400" y="0"/>
                  </a:lnTo>
                </a:path>
                <a:path w="813688">
                  <a:moveTo>
                    <a:pt x="533400" y="0"/>
                  </a:moveTo>
                  <a:lnTo>
                    <a:pt x="635508" y="0"/>
                  </a:lnTo>
                </a:path>
                <a:path w="813688">
                  <a:moveTo>
                    <a:pt x="457200" y="0"/>
                  </a:moveTo>
                  <a:lnTo>
                    <a:pt x="356615" y="0"/>
                  </a:lnTo>
                </a:path>
                <a:path w="813688">
                  <a:moveTo>
                    <a:pt x="356615" y="0"/>
                  </a:moveTo>
                  <a:lnTo>
                    <a:pt x="457200" y="0"/>
                  </a:lnTo>
                </a:path>
                <a:path w="813688">
                  <a:moveTo>
                    <a:pt x="280415" y="0"/>
                  </a:moveTo>
                  <a:lnTo>
                    <a:pt x="178308" y="0"/>
                  </a:lnTo>
                </a:path>
                <a:path w="813688">
                  <a:moveTo>
                    <a:pt x="178308" y="0"/>
                  </a:moveTo>
                  <a:lnTo>
                    <a:pt x="280415" y="0"/>
                  </a:lnTo>
                </a:path>
                <a:path w="813688">
                  <a:moveTo>
                    <a:pt x="102108" y="0"/>
                  </a:moveTo>
                  <a:lnTo>
                    <a:pt x="0" y="0"/>
                  </a:lnTo>
                </a:path>
                <a:path w="813688">
                  <a:moveTo>
                    <a:pt x="0" y="1"/>
                  </a:moveTo>
                  <a:lnTo>
                    <a:pt x="102108" y="1"/>
                  </a:lnTo>
                </a:path>
              </a:pathLst>
            </a:custGeom>
            <a:ln w="27051">
              <a:solidFill>
                <a:srgbClr val="000000"/>
              </a:solidFill>
            </a:ln>
          </p:spPr>
          <p:txBody>
            <a:bodyPr wrap="square" lIns="0" tIns="0" rIns="0" bIns="0" rtlCol="0">
              <a:noAutofit/>
            </a:bodyPr>
            <a:lstStyle/>
            <a:p>
              <a:endParaRPr/>
            </a:p>
          </p:txBody>
        </p:sp>
        <p:sp>
          <p:nvSpPr>
            <p:cNvPr id="24" name="object 84">
              <a:extLst>
                <a:ext uri="{FF2B5EF4-FFF2-40B4-BE49-F238E27FC236}">
                  <a16:creationId xmlns:a16="http://schemas.microsoft.com/office/drawing/2014/main" id="{3C5E9724-CEBB-4AE2-8199-E493CBA31C83}"/>
                </a:ext>
              </a:extLst>
            </p:cNvPr>
            <p:cNvSpPr/>
            <p:nvPr/>
          </p:nvSpPr>
          <p:spPr>
            <a:xfrm>
              <a:off x="8045134" y="3785581"/>
              <a:ext cx="2013266" cy="0"/>
            </a:xfrm>
            <a:custGeom>
              <a:avLst/>
              <a:gdLst/>
              <a:ahLst/>
              <a:cxnLst/>
              <a:rect l="l" t="t" r="r" b="b"/>
              <a:pathLst>
                <a:path w="1853183">
                  <a:moveTo>
                    <a:pt x="1853183" y="0"/>
                  </a:moveTo>
                  <a:lnTo>
                    <a:pt x="1776984" y="0"/>
                  </a:lnTo>
                </a:path>
                <a:path w="1853183">
                  <a:moveTo>
                    <a:pt x="1776984" y="0"/>
                  </a:moveTo>
                  <a:lnTo>
                    <a:pt x="1853183" y="0"/>
                  </a:lnTo>
                </a:path>
                <a:path w="1853183">
                  <a:moveTo>
                    <a:pt x="1700784" y="0"/>
                  </a:moveTo>
                  <a:lnTo>
                    <a:pt x="1600200" y="0"/>
                  </a:lnTo>
                </a:path>
                <a:path w="1853183">
                  <a:moveTo>
                    <a:pt x="1600200" y="0"/>
                  </a:moveTo>
                  <a:lnTo>
                    <a:pt x="1700784" y="0"/>
                  </a:lnTo>
                </a:path>
                <a:path w="1853183">
                  <a:moveTo>
                    <a:pt x="1524000" y="0"/>
                  </a:moveTo>
                  <a:lnTo>
                    <a:pt x="1421892" y="0"/>
                  </a:lnTo>
                </a:path>
                <a:path w="1853183">
                  <a:moveTo>
                    <a:pt x="1421892" y="0"/>
                  </a:moveTo>
                  <a:lnTo>
                    <a:pt x="1524000" y="0"/>
                  </a:lnTo>
                </a:path>
                <a:path w="1853183">
                  <a:moveTo>
                    <a:pt x="1345692" y="0"/>
                  </a:moveTo>
                  <a:lnTo>
                    <a:pt x="1243584" y="0"/>
                  </a:lnTo>
                </a:path>
                <a:path w="1853183">
                  <a:moveTo>
                    <a:pt x="1243584" y="0"/>
                  </a:moveTo>
                  <a:lnTo>
                    <a:pt x="1345692" y="0"/>
                  </a:lnTo>
                </a:path>
                <a:path w="1853183">
                  <a:moveTo>
                    <a:pt x="1167384" y="0"/>
                  </a:moveTo>
                  <a:lnTo>
                    <a:pt x="1066800" y="0"/>
                  </a:lnTo>
                </a:path>
                <a:path w="1853183">
                  <a:moveTo>
                    <a:pt x="1066800" y="0"/>
                  </a:moveTo>
                  <a:lnTo>
                    <a:pt x="1167384" y="0"/>
                  </a:lnTo>
                </a:path>
                <a:path w="1853183">
                  <a:moveTo>
                    <a:pt x="990600" y="0"/>
                  </a:moveTo>
                  <a:lnTo>
                    <a:pt x="888492" y="0"/>
                  </a:lnTo>
                </a:path>
                <a:path w="1853183">
                  <a:moveTo>
                    <a:pt x="888492" y="0"/>
                  </a:moveTo>
                  <a:lnTo>
                    <a:pt x="990600" y="0"/>
                  </a:lnTo>
                </a:path>
                <a:path w="1853183">
                  <a:moveTo>
                    <a:pt x="812292" y="0"/>
                  </a:moveTo>
                  <a:lnTo>
                    <a:pt x="710184" y="0"/>
                  </a:lnTo>
                </a:path>
                <a:path w="1853183">
                  <a:moveTo>
                    <a:pt x="710184" y="0"/>
                  </a:moveTo>
                  <a:lnTo>
                    <a:pt x="812292" y="0"/>
                  </a:lnTo>
                </a:path>
                <a:path w="1853183">
                  <a:moveTo>
                    <a:pt x="633984" y="0"/>
                  </a:moveTo>
                  <a:lnTo>
                    <a:pt x="533400" y="0"/>
                  </a:lnTo>
                </a:path>
                <a:path w="1853183">
                  <a:moveTo>
                    <a:pt x="533400" y="0"/>
                  </a:moveTo>
                  <a:lnTo>
                    <a:pt x="633984" y="0"/>
                  </a:lnTo>
                </a:path>
                <a:path w="1853183">
                  <a:moveTo>
                    <a:pt x="457200" y="0"/>
                  </a:moveTo>
                  <a:lnTo>
                    <a:pt x="355092" y="0"/>
                  </a:lnTo>
                </a:path>
                <a:path w="1853183">
                  <a:moveTo>
                    <a:pt x="355092" y="1"/>
                  </a:moveTo>
                  <a:lnTo>
                    <a:pt x="457200" y="0"/>
                  </a:lnTo>
                </a:path>
                <a:path w="1853183">
                  <a:moveTo>
                    <a:pt x="278892" y="0"/>
                  </a:moveTo>
                  <a:lnTo>
                    <a:pt x="176784" y="0"/>
                  </a:lnTo>
                </a:path>
                <a:path w="1853183">
                  <a:moveTo>
                    <a:pt x="176784" y="1"/>
                  </a:moveTo>
                  <a:lnTo>
                    <a:pt x="278892" y="1"/>
                  </a:lnTo>
                </a:path>
                <a:path w="1853183">
                  <a:moveTo>
                    <a:pt x="100584" y="0"/>
                  </a:moveTo>
                  <a:lnTo>
                    <a:pt x="0" y="0"/>
                  </a:lnTo>
                </a:path>
                <a:path w="1853183">
                  <a:moveTo>
                    <a:pt x="0" y="1"/>
                  </a:moveTo>
                  <a:lnTo>
                    <a:pt x="100584" y="1"/>
                  </a:lnTo>
                </a:path>
              </a:pathLst>
            </a:custGeom>
            <a:ln w="27051">
              <a:solidFill>
                <a:srgbClr val="000000"/>
              </a:solidFill>
            </a:ln>
          </p:spPr>
          <p:txBody>
            <a:bodyPr wrap="square" lIns="0" tIns="0" rIns="0" bIns="0" rtlCol="0">
              <a:noAutofit/>
            </a:bodyPr>
            <a:lstStyle/>
            <a:p>
              <a:endParaRPr/>
            </a:p>
          </p:txBody>
        </p:sp>
        <p:sp>
          <p:nvSpPr>
            <p:cNvPr id="42" name="object 53">
              <a:extLst>
                <a:ext uri="{FF2B5EF4-FFF2-40B4-BE49-F238E27FC236}">
                  <a16:creationId xmlns:a16="http://schemas.microsoft.com/office/drawing/2014/main" id="{A8602DF1-7F5F-4B7B-8445-AFC20D3BDEE6}"/>
                </a:ext>
              </a:extLst>
            </p:cNvPr>
            <p:cNvSpPr/>
            <p:nvPr/>
          </p:nvSpPr>
          <p:spPr>
            <a:xfrm>
              <a:off x="1525195" y="2220944"/>
              <a:ext cx="1839424" cy="501990"/>
            </a:xfrm>
            <a:custGeom>
              <a:avLst/>
              <a:gdLst/>
              <a:ahLst/>
              <a:cxnLst/>
              <a:rect l="l" t="t" r="r" b="b"/>
              <a:pathLst>
                <a:path w="1693164" h="420624">
                  <a:moveTo>
                    <a:pt x="0" y="70104"/>
                  </a:moveTo>
                  <a:lnTo>
                    <a:pt x="0" y="350520"/>
                  </a:lnTo>
                  <a:lnTo>
                    <a:pt x="996" y="362483"/>
                  </a:lnTo>
                  <a:lnTo>
                    <a:pt x="19824" y="399486"/>
                  </a:lnTo>
                  <a:lnTo>
                    <a:pt x="55816" y="419168"/>
                  </a:lnTo>
                  <a:lnTo>
                    <a:pt x="70103" y="420624"/>
                  </a:lnTo>
                  <a:lnTo>
                    <a:pt x="1623060" y="420624"/>
                  </a:lnTo>
                  <a:lnTo>
                    <a:pt x="1660584" y="409797"/>
                  </a:lnTo>
                  <a:lnTo>
                    <a:pt x="1687297" y="378815"/>
                  </a:lnTo>
                  <a:lnTo>
                    <a:pt x="1693164" y="350520"/>
                  </a:lnTo>
                  <a:lnTo>
                    <a:pt x="1693164" y="70104"/>
                  </a:lnTo>
                  <a:lnTo>
                    <a:pt x="1681958" y="31905"/>
                  </a:lnTo>
                  <a:lnTo>
                    <a:pt x="1650707" y="5643"/>
                  </a:lnTo>
                  <a:lnTo>
                    <a:pt x="1623060" y="0"/>
                  </a:lnTo>
                  <a:lnTo>
                    <a:pt x="70103" y="0"/>
                  </a:lnTo>
                  <a:lnTo>
                    <a:pt x="32579" y="10826"/>
                  </a:lnTo>
                  <a:lnTo>
                    <a:pt x="5866" y="41808"/>
                  </a:lnTo>
                  <a:lnTo>
                    <a:pt x="0" y="70104"/>
                  </a:lnTo>
                  <a:close/>
                </a:path>
              </a:pathLst>
            </a:custGeom>
            <a:solidFill>
              <a:srgbClr val="A4DEAE"/>
            </a:solidFill>
            <a:ln>
              <a:noFill/>
            </a:ln>
            <a:effectLst>
              <a:outerShdw blurRad="50800" dist="38100" dir="2700000" algn="tl" rotWithShape="0">
                <a:prstClr val="black">
                  <a:alpha val="40000"/>
                </a:prstClr>
              </a:outerShdw>
            </a:effectLst>
          </p:spPr>
          <p:txBody>
            <a:bodyPr wrap="square" lIns="0" tIns="0" rIns="0" bIns="0" rtlCol="0">
              <a:noAutofit/>
            </a:bodyPr>
            <a:lstStyle/>
            <a:p>
              <a:endParaRPr/>
            </a:p>
          </p:txBody>
        </p:sp>
        <p:sp>
          <p:nvSpPr>
            <p:cNvPr id="43" name="object 54">
              <a:extLst>
                <a:ext uri="{FF2B5EF4-FFF2-40B4-BE49-F238E27FC236}">
                  <a16:creationId xmlns:a16="http://schemas.microsoft.com/office/drawing/2014/main" id="{814B0BB1-A576-4E9A-866E-D0EFF1EB5564}"/>
                </a:ext>
              </a:extLst>
            </p:cNvPr>
            <p:cNvSpPr/>
            <p:nvPr/>
          </p:nvSpPr>
          <p:spPr>
            <a:xfrm>
              <a:off x="1523539" y="2219125"/>
              <a:ext cx="1842598" cy="505476"/>
            </a:xfrm>
            <a:custGeom>
              <a:avLst/>
              <a:gdLst/>
              <a:ahLst/>
              <a:cxnLst/>
              <a:rect l="l" t="t" r="r" b="b"/>
              <a:pathLst>
                <a:path w="1696085" h="423545">
                  <a:moveTo>
                    <a:pt x="64008" y="0"/>
                  </a:moveTo>
                  <a:lnTo>
                    <a:pt x="57912" y="1524"/>
                  </a:lnTo>
                  <a:lnTo>
                    <a:pt x="50292" y="3048"/>
                  </a:lnTo>
                  <a:lnTo>
                    <a:pt x="1645920" y="3048"/>
                  </a:lnTo>
                  <a:lnTo>
                    <a:pt x="1638300" y="1524"/>
                  </a:lnTo>
                  <a:lnTo>
                    <a:pt x="1632203" y="0"/>
                  </a:lnTo>
                  <a:lnTo>
                    <a:pt x="64008" y="0"/>
                  </a:lnTo>
                  <a:close/>
                </a:path>
                <a:path w="1696085" h="423545">
                  <a:moveTo>
                    <a:pt x="50292" y="3048"/>
                  </a:moveTo>
                  <a:lnTo>
                    <a:pt x="44196" y="4572"/>
                  </a:lnTo>
                  <a:lnTo>
                    <a:pt x="38100" y="7620"/>
                  </a:lnTo>
                  <a:lnTo>
                    <a:pt x="35052" y="10668"/>
                  </a:lnTo>
                  <a:lnTo>
                    <a:pt x="32004" y="12192"/>
                  </a:lnTo>
                  <a:lnTo>
                    <a:pt x="30480" y="13716"/>
                  </a:lnTo>
                  <a:lnTo>
                    <a:pt x="28956" y="15240"/>
                  </a:lnTo>
                  <a:lnTo>
                    <a:pt x="25908" y="16764"/>
                  </a:lnTo>
                  <a:lnTo>
                    <a:pt x="24384" y="18288"/>
                  </a:lnTo>
                  <a:lnTo>
                    <a:pt x="21336" y="19812"/>
                  </a:lnTo>
                  <a:lnTo>
                    <a:pt x="20828" y="21336"/>
                  </a:lnTo>
                  <a:lnTo>
                    <a:pt x="20320" y="22860"/>
                  </a:lnTo>
                  <a:lnTo>
                    <a:pt x="19812" y="24384"/>
                  </a:lnTo>
                  <a:lnTo>
                    <a:pt x="18287" y="25908"/>
                  </a:lnTo>
                  <a:lnTo>
                    <a:pt x="16764" y="27432"/>
                  </a:lnTo>
                  <a:lnTo>
                    <a:pt x="13716" y="30480"/>
                  </a:lnTo>
                  <a:lnTo>
                    <a:pt x="12192" y="32004"/>
                  </a:lnTo>
                  <a:lnTo>
                    <a:pt x="11430" y="33528"/>
                  </a:lnTo>
                  <a:lnTo>
                    <a:pt x="10668" y="35052"/>
                  </a:lnTo>
                  <a:lnTo>
                    <a:pt x="9143" y="36576"/>
                  </a:lnTo>
                  <a:lnTo>
                    <a:pt x="8636" y="38100"/>
                  </a:lnTo>
                  <a:lnTo>
                    <a:pt x="7620" y="41148"/>
                  </a:lnTo>
                  <a:lnTo>
                    <a:pt x="3048" y="50292"/>
                  </a:lnTo>
                  <a:lnTo>
                    <a:pt x="1524" y="56388"/>
                  </a:lnTo>
                  <a:lnTo>
                    <a:pt x="1219" y="57912"/>
                  </a:lnTo>
                  <a:lnTo>
                    <a:pt x="0" y="64008"/>
                  </a:lnTo>
                  <a:lnTo>
                    <a:pt x="0" y="361188"/>
                  </a:lnTo>
                  <a:lnTo>
                    <a:pt x="3048" y="361188"/>
                  </a:lnTo>
                  <a:lnTo>
                    <a:pt x="3048" y="64008"/>
                  </a:lnTo>
                  <a:lnTo>
                    <a:pt x="4571" y="57912"/>
                  </a:lnTo>
                  <a:lnTo>
                    <a:pt x="4876" y="56388"/>
                  </a:lnTo>
                  <a:lnTo>
                    <a:pt x="6096" y="50292"/>
                  </a:lnTo>
                  <a:lnTo>
                    <a:pt x="10668" y="41148"/>
                  </a:lnTo>
                  <a:lnTo>
                    <a:pt x="12192" y="38100"/>
                  </a:lnTo>
                  <a:lnTo>
                    <a:pt x="13715" y="36576"/>
                  </a:lnTo>
                  <a:lnTo>
                    <a:pt x="14478" y="35052"/>
                  </a:lnTo>
                  <a:lnTo>
                    <a:pt x="15240" y="33528"/>
                  </a:lnTo>
                  <a:lnTo>
                    <a:pt x="16764" y="32004"/>
                  </a:lnTo>
                  <a:lnTo>
                    <a:pt x="18288" y="30480"/>
                  </a:lnTo>
                  <a:lnTo>
                    <a:pt x="19812" y="27432"/>
                  </a:lnTo>
                  <a:lnTo>
                    <a:pt x="21336" y="25908"/>
                  </a:lnTo>
                  <a:lnTo>
                    <a:pt x="22098" y="24384"/>
                  </a:lnTo>
                  <a:lnTo>
                    <a:pt x="22860" y="22860"/>
                  </a:lnTo>
                  <a:lnTo>
                    <a:pt x="25908" y="21336"/>
                  </a:lnTo>
                  <a:lnTo>
                    <a:pt x="27432" y="19812"/>
                  </a:lnTo>
                  <a:lnTo>
                    <a:pt x="28955" y="18288"/>
                  </a:lnTo>
                  <a:lnTo>
                    <a:pt x="30479" y="16764"/>
                  </a:lnTo>
                  <a:lnTo>
                    <a:pt x="32003" y="15240"/>
                  </a:lnTo>
                  <a:lnTo>
                    <a:pt x="33528" y="13716"/>
                  </a:lnTo>
                  <a:lnTo>
                    <a:pt x="36576" y="12192"/>
                  </a:lnTo>
                  <a:lnTo>
                    <a:pt x="39624" y="10668"/>
                  </a:lnTo>
                  <a:lnTo>
                    <a:pt x="45720" y="7620"/>
                  </a:lnTo>
                  <a:lnTo>
                    <a:pt x="57912" y="4572"/>
                  </a:lnTo>
                  <a:lnTo>
                    <a:pt x="65532" y="3048"/>
                  </a:lnTo>
                </a:path>
                <a:path w="1696085" h="423545">
                  <a:moveTo>
                    <a:pt x="1630679" y="3048"/>
                  </a:moveTo>
                  <a:lnTo>
                    <a:pt x="1638300" y="4572"/>
                  </a:lnTo>
                  <a:lnTo>
                    <a:pt x="1650491" y="7620"/>
                  </a:lnTo>
                  <a:lnTo>
                    <a:pt x="1653539" y="9144"/>
                  </a:lnTo>
                  <a:lnTo>
                    <a:pt x="1659636" y="12192"/>
                  </a:lnTo>
                  <a:lnTo>
                    <a:pt x="1662684" y="13716"/>
                  </a:lnTo>
                  <a:lnTo>
                    <a:pt x="1665732" y="15240"/>
                  </a:lnTo>
                  <a:lnTo>
                    <a:pt x="1667256" y="16764"/>
                  </a:lnTo>
                  <a:lnTo>
                    <a:pt x="1670303" y="19812"/>
                  </a:lnTo>
                  <a:lnTo>
                    <a:pt x="1673352" y="22860"/>
                  </a:lnTo>
                  <a:lnTo>
                    <a:pt x="1674876" y="22860"/>
                  </a:lnTo>
                  <a:lnTo>
                    <a:pt x="1674876" y="19812"/>
                  </a:lnTo>
                  <a:lnTo>
                    <a:pt x="1671827" y="16764"/>
                  </a:lnTo>
                  <a:lnTo>
                    <a:pt x="1668779" y="15240"/>
                  </a:lnTo>
                  <a:lnTo>
                    <a:pt x="1667256" y="13716"/>
                  </a:lnTo>
                  <a:lnTo>
                    <a:pt x="1664208" y="12192"/>
                  </a:lnTo>
                  <a:lnTo>
                    <a:pt x="1661160" y="9144"/>
                  </a:lnTo>
                  <a:lnTo>
                    <a:pt x="1658112" y="7620"/>
                  </a:lnTo>
                  <a:lnTo>
                    <a:pt x="1652015" y="4572"/>
                  </a:lnTo>
                  <a:lnTo>
                    <a:pt x="1645920" y="3048"/>
                  </a:lnTo>
                </a:path>
                <a:path w="1696085" h="423545">
                  <a:moveTo>
                    <a:pt x="1673352" y="22860"/>
                  </a:moveTo>
                  <a:lnTo>
                    <a:pt x="1677924" y="27432"/>
                  </a:lnTo>
                  <a:lnTo>
                    <a:pt x="1677924" y="30480"/>
                  </a:lnTo>
                  <a:lnTo>
                    <a:pt x="1680972" y="32004"/>
                  </a:lnTo>
                  <a:lnTo>
                    <a:pt x="1680972" y="35052"/>
                  </a:lnTo>
                  <a:lnTo>
                    <a:pt x="1685544" y="35052"/>
                  </a:lnTo>
                  <a:lnTo>
                    <a:pt x="1685544" y="32004"/>
                  </a:lnTo>
                  <a:lnTo>
                    <a:pt x="1684020" y="30480"/>
                  </a:lnTo>
                  <a:lnTo>
                    <a:pt x="1680972" y="27432"/>
                  </a:lnTo>
                  <a:lnTo>
                    <a:pt x="1676400" y="22860"/>
                  </a:lnTo>
                </a:path>
                <a:path w="1696085" h="423545">
                  <a:moveTo>
                    <a:pt x="1680972" y="35052"/>
                  </a:moveTo>
                  <a:lnTo>
                    <a:pt x="1684020" y="36576"/>
                  </a:lnTo>
                  <a:lnTo>
                    <a:pt x="1684020" y="38100"/>
                  </a:lnTo>
                  <a:lnTo>
                    <a:pt x="1687068" y="38100"/>
                  </a:lnTo>
                  <a:lnTo>
                    <a:pt x="1687068" y="36576"/>
                  </a:lnTo>
                  <a:lnTo>
                    <a:pt x="1687068" y="35052"/>
                  </a:lnTo>
                </a:path>
                <a:path w="1696085" h="423545">
                  <a:moveTo>
                    <a:pt x="1684020" y="38100"/>
                  </a:moveTo>
                  <a:lnTo>
                    <a:pt x="1684020" y="39624"/>
                  </a:lnTo>
                  <a:lnTo>
                    <a:pt x="1688591" y="39624"/>
                  </a:lnTo>
                  <a:lnTo>
                    <a:pt x="1688591" y="38100"/>
                  </a:lnTo>
                </a:path>
                <a:path w="1696085" h="423545">
                  <a:moveTo>
                    <a:pt x="1685544" y="39624"/>
                  </a:moveTo>
                  <a:lnTo>
                    <a:pt x="1685544" y="41148"/>
                  </a:lnTo>
                  <a:lnTo>
                    <a:pt x="1688591" y="41148"/>
                  </a:lnTo>
                  <a:lnTo>
                    <a:pt x="1688591" y="39624"/>
                  </a:lnTo>
                </a:path>
                <a:path w="1696085" h="423545">
                  <a:moveTo>
                    <a:pt x="1685544" y="41148"/>
                  </a:moveTo>
                  <a:lnTo>
                    <a:pt x="1685544" y="42672"/>
                  </a:lnTo>
                  <a:lnTo>
                    <a:pt x="1690115" y="42672"/>
                  </a:lnTo>
                  <a:lnTo>
                    <a:pt x="1690115" y="41148"/>
                  </a:lnTo>
                </a:path>
                <a:path w="1696085" h="423545">
                  <a:moveTo>
                    <a:pt x="1687068" y="42672"/>
                  </a:moveTo>
                  <a:lnTo>
                    <a:pt x="1687068" y="44069"/>
                  </a:lnTo>
                  <a:lnTo>
                    <a:pt x="1690115" y="44069"/>
                  </a:lnTo>
                  <a:lnTo>
                    <a:pt x="1690115" y="42672"/>
                  </a:lnTo>
                </a:path>
                <a:path w="1696085" h="423545">
                  <a:moveTo>
                    <a:pt x="1687068" y="44069"/>
                  </a:moveTo>
                  <a:lnTo>
                    <a:pt x="1687068" y="45720"/>
                  </a:lnTo>
                  <a:lnTo>
                    <a:pt x="1691639" y="45720"/>
                  </a:lnTo>
                  <a:lnTo>
                    <a:pt x="1691639" y="44069"/>
                  </a:lnTo>
                </a:path>
                <a:path w="1696085" h="423545">
                  <a:moveTo>
                    <a:pt x="1688591" y="45720"/>
                  </a:moveTo>
                  <a:lnTo>
                    <a:pt x="1688591" y="47244"/>
                  </a:lnTo>
                  <a:lnTo>
                    <a:pt x="1691639" y="47244"/>
                  </a:lnTo>
                  <a:lnTo>
                    <a:pt x="1691639" y="45720"/>
                  </a:lnTo>
                </a:path>
                <a:path w="1696085" h="423545">
                  <a:moveTo>
                    <a:pt x="1688591" y="47244"/>
                  </a:moveTo>
                  <a:lnTo>
                    <a:pt x="1688591" y="48768"/>
                  </a:lnTo>
                  <a:lnTo>
                    <a:pt x="1693164" y="48768"/>
                  </a:lnTo>
                  <a:lnTo>
                    <a:pt x="1693164" y="47244"/>
                  </a:lnTo>
                </a:path>
                <a:path w="1696085" h="423545">
                  <a:moveTo>
                    <a:pt x="1690115" y="48768"/>
                  </a:moveTo>
                  <a:lnTo>
                    <a:pt x="1690115" y="51816"/>
                  </a:lnTo>
                  <a:lnTo>
                    <a:pt x="1693164" y="51816"/>
                  </a:lnTo>
                  <a:lnTo>
                    <a:pt x="1693164" y="48768"/>
                  </a:lnTo>
                </a:path>
                <a:path w="1696085" h="423545">
                  <a:moveTo>
                    <a:pt x="1690115" y="51816"/>
                  </a:moveTo>
                  <a:lnTo>
                    <a:pt x="1690115" y="53340"/>
                  </a:lnTo>
                  <a:lnTo>
                    <a:pt x="1694688" y="53340"/>
                  </a:lnTo>
                  <a:lnTo>
                    <a:pt x="1694688" y="51816"/>
                  </a:lnTo>
                </a:path>
                <a:path w="1696085" h="423545">
                  <a:moveTo>
                    <a:pt x="1691639" y="53340"/>
                  </a:moveTo>
                  <a:lnTo>
                    <a:pt x="1691639" y="57912"/>
                  </a:lnTo>
                  <a:lnTo>
                    <a:pt x="1694688" y="57912"/>
                  </a:lnTo>
                  <a:lnTo>
                    <a:pt x="1694688" y="53340"/>
                  </a:lnTo>
                </a:path>
                <a:path w="1696085" h="423545">
                  <a:moveTo>
                    <a:pt x="1691639" y="57912"/>
                  </a:moveTo>
                  <a:lnTo>
                    <a:pt x="1691639" y="59436"/>
                  </a:lnTo>
                  <a:lnTo>
                    <a:pt x="1696085" y="59436"/>
                  </a:lnTo>
                  <a:lnTo>
                    <a:pt x="1696085" y="57912"/>
                  </a:lnTo>
                </a:path>
                <a:path w="1696085" h="423545">
                  <a:moveTo>
                    <a:pt x="1693164" y="59436"/>
                  </a:moveTo>
                  <a:lnTo>
                    <a:pt x="1693043" y="83693"/>
                  </a:lnTo>
                  <a:lnTo>
                    <a:pt x="1691639" y="367284"/>
                  </a:lnTo>
                  <a:lnTo>
                    <a:pt x="1690115" y="373380"/>
                  </a:lnTo>
                  <a:lnTo>
                    <a:pt x="1687829" y="377952"/>
                  </a:lnTo>
                  <a:lnTo>
                    <a:pt x="1680972" y="391668"/>
                  </a:lnTo>
                  <a:lnTo>
                    <a:pt x="1677924" y="394716"/>
                  </a:lnTo>
                  <a:lnTo>
                    <a:pt x="1677162" y="396240"/>
                  </a:lnTo>
                  <a:lnTo>
                    <a:pt x="1676400" y="397764"/>
                  </a:lnTo>
                  <a:lnTo>
                    <a:pt x="1667256" y="406908"/>
                  </a:lnTo>
                  <a:lnTo>
                    <a:pt x="1665732" y="408432"/>
                  </a:lnTo>
                  <a:lnTo>
                    <a:pt x="1662684" y="409956"/>
                  </a:lnTo>
                  <a:lnTo>
                    <a:pt x="1659636" y="411480"/>
                  </a:lnTo>
                  <a:lnTo>
                    <a:pt x="1653539" y="414528"/>
                  </a:lnTo>
                  <a:lnTo>
                    <a:pt x="1650491" y="416052"/>
                  </a:lnTo>
                  <a:lnTo>
                    <a:pt x="1638300" y="419100"/>
                  </a:lnTo>
                  <a:lnTo>
                    <a:pt x="1638300" y="420624"/>
                  </a:lnTo>
                  <a:lnTo>
                    <a:pt x="1645920" y="420624"/>
                  </a:lnTo>
                  <a:lnTo>
                    <a:pt x="1652015" y="419100"/>
                  </a:lnTo>
                  <a:lnTo>
                    <a:pt x="1658111" y="416052"/>
                  </a:lnTo>
                  <a:lnTo>
                    <a:pt x="1661160" y="414528"/>
                  </a:lnTo>
                  <a:lnTo>
                    <a:pt x="1664208" y="411480"/>
                  </a:lnTo>
                  <a:lnTo>
                    <a:pt x="1667256" y="409956"/>
                  </a:lnTo>
                  <a:lnTo>
                    <a:pt x="1668779" y="408432"/>
                  </a:lnTo>
                  <a:lnTo>
                    <a:pt x="1671827" y="406908"/>
                  </a:lnTo>
                  <a:lnTo>
                    <a:pt x="1680972" y="397764"/>
                  </a:lnTo>
                  <a:lnTo>
                    <a:pt x="1682496" y="396240"/>
                  </a:lnTo>
                  <a:lnTo>
                    <a:pt x="1683258" y="394716"/>
                  </a:lnTo>
                  <a:lnTo>
                    <a:pt x="1684782" y="391668"/>
                  </a:lnTo>
                  <a:lnTo>
                    <a:pt x="1691639" y="377952"/>
                  </a:lnTo>
                  <a:lnTo>
                    <a:pt x="1693164" y="373380"/>
                  </a:lnTo>
                  <a:lnTo>
                    <a:pt x="1694688" y="367284"/>
                  </a:lnTo>
                  <a:lnTo>
                    <a:pt x="1696085" y="83693"/>
                  </a:lnTo>
                  <a:lnTo>
                    <a:pt x="1696085" y="59436"/>
                  </a:lnTo>
                </a:path>
                <a:path w="1696085" h="423545">
                  <a:moveTo>
                    <a:pt x="1524" y="361188"/>
                  </a:moveTo>
                  <a:lnTo>
                    <a:pt x="1524" y="367284"/>
                  </a:lnTo>
                  <a:lnTo>
                    <a:pt x="4571" y="367284"/>
                  </a:lnTo>
                  <a:lnTo>
                    <a:pt x="4571" y="361188"/>
                  </a:lnTo>
                </a:path>
                <a:path w="1696085" h="423545">
                  <a:moveTo>
                    <a:pt x="1524" y="367284"/>
                  </a:moveTo>
                  <a:lnTo>
                    <a:pt x="1524" y="368808"/>
                  </a:lnTo>
                  <a:lnTo>
                    <a:pt x="6096" y="368808"/>
                  </a:lnTo>
                  <a:lnTo>
                    <a:pt x="6096" y="367284"/>
                  </a:lnTo>
                </a:path>
                <a:path w="1696085" h="423545">
                  <a:moveTo>
                    <a:pt x="3048" y="368808"/>
                  </a:moveTo>
                  <a:lnTo>
                    <a:pt x="3048" y="374904"/>
                  </a:lnTo>
                  <a:lnTo>
                    <a:pt x="6096" y="374904"/>
                  </a:lnTo>
                  <a:lnTo>
                    <a:pt x="6096" y="368808"/>
                  </a:lnTo>
                </a:path>
                <a:path w="1696085" h="423545">
                  <a:moveTo>
                    <a:pt x="4571" y="374904"/>
                  </a:moveTo>
                  <a:lnTo>
                    <a:pt x="4571" y="377952"/>
                  </a:lnTo>
                  <a:lnTo>
                    <a:pt x="7620" y="377952"/>
                  </a:lnTo>
                  <a:lnTo>
                    <a:pt x="7620" y="374904"/>
                  </a:lnTo>
                </a:path>
                <a:path w="1696085" h="423545">
                  <a:moveTo>
                    <a:pt x="6096" y="377952"/>
                  </a:moveTo>
                  <a:lnTo>
                    <a:pt x="6096" y="381000"/>
                  </a:lnTo>
                  <a:lnTo>
                    <a:pt x="9143" y="381000"/>
                  </a:lnTo>
                  <a:lnTo>
                    <a:pt x="9143" y="377952"/>
                  </a:lnTo>
                </a:path>
                <a:path w="1696085" h="423545">
                  <a:moveTo>
                    <a:pt x="6096" y="381000"/>
                  </a:moveTo>
                  <a:lnTo>
                    <a:pt x="6096" y="382524"/>
                  </a:lnTo>
                  <a:lnTo>
                    <a:pt x="10668" y="382524"/>
                  </a:lnTo>
                  <a:lnTo>
                    <a:pt x="10668" y="381000"/>
                  </a:lnTo>
                </a:path>
                <a:path w="1696085" h="423545">
                  <a:moveTo>
                    <a:pt x="7620" y="382524"/>
                  </a:moveTo>
                  <a:lnTo>
                    <a:pt x="7620" y="384048"/>
                  </a:lnTo>
                  <a:lnTo>
                    <a:pt x="10668" y="384048"/>
                  </a:lnTo>
                  <a:lnTo>
                    <a:pt x="10668" y="382524"/>
                  </a:lnTo>
                </a:path>
                <a:path w="1696085" h="423545">
                  <a:moveTo>
                    <a:pt x="7620" y="384048"/>
                  </a:moveTo>
                  <a:lnTo>
                    <a:pt x="7620" y="385572"/>
                  </a:lnTo>
                  <a:lnTo>
                    <a:pt x="12192" y="385572"/>
                  </a:lnTo>
                  <a:lnTo>
                    <a:pt x="12192" y="384048"/>
                  </a:lnTo>
                </a:path>
                <a:path w="1696085" h="423545">
                  <a:moveTo>
                    <a:pt x="9143" y="385572"/>
                  </a:moveTo>
                  <a:lnTo>
                    <a:pt x="9143" y="386969"/>
                  </a:lnTo>
                  <a:lnTo>
                    <a:pt x="12192" y="386969"/>
                  </a:lnTo>
                  <a:lnTo>
                    <a:pt x="12192" y="385572"/>
                  </a:lnTo>
                </a:path>
                <a:path w="1696085" h="423545">
                  <a:moveTo>
                    <a:pt x="9143" y="386969"/>
                  </a:moveTo>
                  <a:lnTo>
                    <a:pt x="9143" y="388620"/>
                  </a:lnTo>
                  <a:lnTo>
                    <a:pt x="13715" y="388620"/>
                  </a:lnTo>
                  <a:lnTo>
                    <a:pt x="13715" y="386969"/>
                  </a:lnTo>
                </a:path>
                <a:path w="1696085" h="423545">
                  <a:moveTo>
                    <a:pt x="10668" y="388620"/>
                  </a:moveTo>
                  <a:lnTo>
                    <a:pt x="10668" y="390144"/>
                  </a:lnTo>
                  <a:lnTo>
                    <a:pt x="13715" y="390144"/>
                  </a:lnTo>
                  <a:lnTo>
                    <a:pt x="13715" y="388620"/>
                  </a:lnTo>
                </a:path>
                <a:path w="1696085" h="423545">
                  <a:moveTo>
                    <a:pt x="10668" y="390144"/>
                  </a:moveTo>
                  <a:lnTo>
                    <a:pt x="10668" y="391668"/>
                  </a:lnTo>
                  <a:lnTo>
                    <a:pt x="16764" y="391668"/>
                  </a:lnTo>
                  <a:lnTo>
                    <a:pt x="15240" y="390144"/>
                  </a:lnTo>
                </a:path>
                <a:path w="1696085" h="423545">
                  <a:moveTo>
                    <a:pt x="12192" y="391668"/>
                  </a:moveTo>
                  <a:lnTo>
                    <a:pt x="12192" y="394716"/>
                  </a:lnTo>
                  <a:lnTo>
                    <a:pt x="19812" y="394716"/>
                  </a:lnTo>
                  <a:lnTo>
                    <a:pt x="16764" y="391668"/>
                  </a:lnTo>
                </a:path>
                <a:path w="1696085" h="423545">
                  <a:moveTo>
                    <a:pt x="13715" y="394716"/>
                  </a:moveTo>
                  <a:lnTo>
                    <a:pt x="16764" y="397764"/>
                  </a:lnTo>
                  <a:lnTo>
                    <a:pt x="18288" y="399288"/>
                  </a:lnTo>
                  <a:lnTo>
                    <a:pt x="21336" y="402336"/>
                  </a:lnTo>
                  <a:lnTo>
                    <a:pt x="22860" y="402336"/>
                  </a:lnTo>
                  <a:lnTo>
                    <a:pt x="22860" y="399288"/>
                  </a:lnTo>
                  <a:lnTo>
                    <a:pt x="19812" y="397764"/>
                  </a:lnTo>
                  <a:lnTo>
                    <a:pt x="19812" y="394716"/>
                  </a:lnTo>
                </a:path>
                <a:path w="1696085" h="423545">
                  <a:moveTo>
                    <a:pt x="21336" y="402336"/>
                  </a:moveTo>
                  <a:lnTo>
                    <a:pt x="21336" y="405384"/>
                  </a:lnTo>
                  <a:lnTo>
                    <a:pt x="28956" y="405384"/>
                  </a:lnTo>
                  <a:lnTo>
                    <a:pt x="25908" y="402336"/>
                  </a:lnTo>
                </a:path>
                <a:path w="1696085" h="423545">
                  <a:moveTo>
                    <a:pt x="24384" y="405384"/>
                  </a:moveTo>
                  <a:lnTo>
                    <a:pt x="25908" y="406908"/>
                  </a:lnTo>
                  <a:lnTo>
                    <a:pt x="28956" y="408432"/>
                  </a:lnTo>
                  <a:lnTo>
                    <a:pt x="30480" y="409956"/>
                  </a:lnTo>
                  <a:lnTo>
                    <a:pt x="32004" y="411480"/>
                  </a:lnTo>
                  <a:lnTo>
                    <a:pt x="35052" y="413004"/>
                  </a:lnTo>
                  <a:lnTo>
                    <a:pt x="38100" y="416052"/>
                  </a:lnTo>
                  <a:lnTo>
                    <a:pt x="44196" y="419100"/>
                  </a:lnTo>
                  <a:lnTo>
                    <a:pt x="50292" y="420624"/>
                  </a:lnTo>
                  <a:lnTo>
                    <a:pt x="1638300" y="420624"/>
                  </a:lnTo>
                  <a:lnTo>
                    <a:pt x="57912" y="419100"/>
                  </a:lnTo>
                  <a:lnTo>
                    <a:pt x="45720" y="416052"/>
                  </a:lnTo>
                  <a:lnTo>
                    <a:pt x="39624" y="413004"/>
                  </a:lnTo>
                  <a:lnTo>
                    <a:pt x="36576" y="411480"/>
                  </a:lnTo>
                  <a:lnTo>
                    <a:pt x="33528" y="409956"/>
                  </a:lnTo>
                  <a:lnTo>
                    <a:pt x="32003" y="408432"/>
                  </a:lnTo>
                  <a:lnTo>
                    <a:pt x="30480" y="406908"/>
                  </a:lnTo>
                  <a:lnTo>
                    <a:pt x="28956" y="405384"/>
                  </a:lnTo>
                </a:path>
                <a:path w="1696085" h="423545">
                  <a:moveTo>
                    <a:pt x="50292" y="420624"/>
                  </a:moveTo>
                  <a:lnTo>
                    <a:pt x="57912" y="422148"/>
                  </a:lnTo>
                  <a:lnTo>
                    <a:pt x="1506601" y="423545"/>
                  </a:lnTo>
                  <a:lnTo>
                    <a:pt x="1638300" y="423545"/>
                  </a:lnTo>
                  <a:lnTo>
                    <a:pt x="1638300" y="422148"/>
                  </a:lnTo>
                  <a:lnTo>
                    <a:pt x="1645920" y="420624"/>
                  </a:lnTo>
                </a:path>
              </a:pathLst>
            </a:custGeom>
            <a:solidFill>
              <a:srgbClr val="DB6800"/>
            </a:solidFill>
          </p:spPr>
          <p:txBody>
            <a:bodyPr wrap="square" lIns="0" tIns="0" rIns="0" bIns="0" rtlCol="0">
              <a:noAutofit/>
            </a:bodyPr>
            <a:lstStyle/>
            <a:p>
              <a:endParaRPr/>
            </a:p>
          </p:txBody>
        </p:sp>
        <p:sp>
          <p:nvSpPr>
            <p:cNvPr id="44" name="object 55">
              <a:extLst>
                <a:ext uri="{FF2B5EF4-FFF2-40B4-BE49-F238E27FC236}">
                  <a16:creationId xmlns:a16="http://schemas.microsoft.com/office/drawing/2014/main" id="{B5882358-1637-4FBF-9676-4145894F33AF}"/>
                </a:ext>
              </a:extLst>
            </p:cNvPr>
            <p:cNvSpPr/>
            <p:nvPr/>
          </p:nvSpPr>
          <p:spPr>
            <a:xfrm>
              <a:off x="7488837" y="2217308"/>
              <a:ext cx="1839423" cy="503808"/>
            </a:xfrm>
            <a:custGeom>
              <a:avLst/>
              <a:gdLst/>
              <a:ahLst/>
              <a:cxnLst/>
              <a:rect l="l" t="t" r="r" b="b"/>
              <a:pathLst>
                <a:path w="1693163" h="422147">
                  <a:moveTo>
                    <a:pt x="0" y="70103"/>
                  </a:moveTo>
                  <a:lnTo>
                    <a:pt x="0" y="352043"/>
                  </a:lnTo>
                  <a:lnTo>
                    <a:pt x="996" y="363628"/>
                  </a:lnTo>
                  <a:lnTo>
                    <a:pt x="19824" y="400425"/>
                  </a:lnTo>
                  <a:lnTo>
                    <a:pt x="55816" y="420626"/>
                  </a:lnTo>
                  <a:lnTo>
                    <a:pt x="70103" y="422147"/>
                  </a:lnTo>
                  <a:lnTo>
                    <a:pt x="1623059" y="422147"/>
                  </a:lnTo>
                  <a:lnTo>
                    <a:pt x="1660584" y="410942"/>
                  </a:lnTo>
                  <a:lnTo>
                    <a:pt x="1687297" y="379691"/>
                  </a:lnTo>
                  <a:lnTo>
                    <a:pt x="1693163" y="352043"/>
                  </a:lnTo>
                  <a:lnTo>
                    <a:pt x="1693163" y="70103"/>
                  </a:lnTo>
                  <a:lnTo>
                    <a:pt x="1681958" y="32579"/>
                  </a:lnTo>
                  <a:lnTo>
                    <a:pt x="1650707" y="5866"/>
                  </a:lnTo>
                  <a:lnTo>
                    <a:pt x="1623059" y="0"/>
                  </a:lnTo>
                  <a:lnTo>
                    <a:pt x="70103" y="0"/>
                  </a:lnTo>
                  <a:lnTo>
                    <a:pt x="32579" y="11205"/>
                  </a:lnTo>
                  <a:lnTo>
                    <a:pt x="5866" y="42456"/>
                  </a:lnTo>
                  <a:lnTo>
                    <a:pt x="0" y="70103"/>
                  </a:lnTo>
                  <a:close/>
                </a:path>
              </a:pathLst>
            </a:custGeom>
            <a:solidFill>
              <a:srgbClr val="A4DEAE"/>
            </a:solidFill>
            <a:effectLst>
              <a:outerShdw blurRad="50800" dist="38100" dir="2700000" algn="tl" rotWithShape="0">
                <a:prstClr val="black">
                  <a:alpha val="40000"/>
                </a:prstClr>
              </a:outerShdw>
            </a:effectLst>
          </p:spPr>
          <p:txBody>
            <a:bodyPr wrap="square" lIns="0" tIns="0" rIns="0" bIns="0" rtlCol="0">
              <a:noAutofit/>
            </a:bodyPr>
            <a:lstStyle/>
            <a:p>
              <a:endParaRPr/>
            </a:p>
          </p:txBody>
        </p:sp>
        <p:sp>
          <p:nvSpPr>
            <p:cNvPr id="45" name="object 56">
              <a:extLst>
                <a:ext uri="{FF2B5EF4-FFF2-40B4-BE49-F238E27FC236}">
                  <a16:creationId xmlns:a16="http://schemas.microsoft.com/office/drawing/2014/main" id="{E79EFBEF-E40B-4A57-A8D9-62F7CF5797FE}"/>
                </a:ext>
              </a:extLst>
            </p:cNvPr>
            <p:cNvSpPr/>
            <p:nvPr/>
          </p:nvSpPr>
          <p:spPr>
            <a:xfrm>
              <a:off x="7487182" y="2215489"/>
              <a:ext cx="1842735" cy="507447"/>
            </a:xfrm>
            <a:custGeom>
              <a:avLst/>
              <a:gdLst/>
              <a:ahLst/>
              <a:cxnLst/>
              <a:rect l="l" t="t" r="r" b="b"/>
              <a:pathLst>
                <a:path w="1696211" h="425196">
                  <a:moveTo>
                    <a:pt x="64007" y="0"/>
                  </a:moveTo>
                  <a:lnTo>
                    <a:pt x="57911" y="1524"/>
                  </a:lnTo>
                  <a:lnTo>
                    <a:pt x="50292" y="3047"/>
                  </a:lnTo>
                  <a:lnTo>
                    <a:pt x="1645920" y="3047"/>
                  </a:lnTo>
                  <a:lnTo>
                    <a:pt x="1638300" y="1524"/>
                  </a:lnTo>
                  <a:lnTo>
                    <a:pt x="1632203" y="0"/>
                  </a:lnTo>
                  <a:lnTo>
                    <a:pt x="64007" y="0"/>
                  </a:lnTo>
                  <a:close/>
                </a:path>
                <a:path w="1696211" h="425196">
                  <a:moveTo>
                    <a:pt x="50292" y="3047"/>
                  </a:moveTo>
                  <a:lnTo>
                    <a:pt x="47244" y="4571"/>
                  </a:lnTo>
                  <a:lnTo>
                    <a:pt x="44196" y="6095"/>
                  </a:lnTo>
                  <a:lnTo>
                    <a:pt x="32003" y="12191"/>
                  </a:lnTo>
                  <a:lnTo>
                    <a:pt x="28955" y="15239"/>
                  </a:lnTo>
                  <a:lnTo>
                    <a:pt x="25907" y="18287"/>
                  </a:lnTo>
                  <a:lnTo>
                    <a:pt x="24383" y="19812"/>
                  </a:lnTo>
                  <a:lnTo>
                    <a:pt x="21335" y="21336"/>
                  </a:lnTo>
                  <a:lnTo>
                    <a:pt x="20574" y="22859"/>
                  </a:lnTo>
                  <a:lnTo>
                    <a:pt x="19811" y="24383"/>
                  </a:lnTo>
                  <a:lnTo>
                    <a:pt x="18287" y="25907"/>
                  </a:lnTo>
                  <a:lnTo>
                    <a:pt x="16763" y="27431"/>
                  </a:lnTo>
                  <a:lnTo>
                    <a:pt x="13716" y="30479"/>
                  </a:lnTo>
                  <a:lnTo>
                    <a:pt x="12192" y="32003"/>
                  </a:lnTo>
                  <a:lnTo>
                    <a:pt x="11429" y="33527"/>
                  </a:lnTo>
                  <a:lnTo>
                    <a:pt x="3048" y="50291"/>
                  </a:lnTo>
                  <a:lnTo>
                    <a:pt x="2743" y="51815"/>
                  </a:lnTo>
                  <a:lnTo>
                    <a:pt x="1524" y="57912"/>
                  </a:lnTo>
                  <a:lnTo>
                    <a:pt x="0" y="64007"/>
                  </a:lnTo>
                  <a:lnTo>
                    <a:pt x="0" y="65531"/>
                  </a:lnTo>
                  <a:lnTo>
                    <a:pt x="0" y="361188"/>
                  </a:lnTo>
                  <a:lnTo>
                    <a:pt x="3048" y="361188"/>
                  </a:lnTo>
                  <a:lnTo>
                    <a:pt x="3048" y="65531"/>
                  </a:lnTo>
                  <a:lnTo>
                    <a:pt x="3352" y="64007"/>
                  </a:lnTo>
                  <a:lnTo>
                    <a:pt x="4572" y="57912"/>
                  </a:lnTo>
                  <a:lnTo>
                    <a:pt x="6096" y="51815"/>
                  </a:lnTo>
                  <a:lnTo>
                    <a:pt x="6857" y="50291"/>
                  </a:lnTo>
                  <a:lnTo>
                    <a:pt x="15239" y="33527"/>
                  </a:lnTo>
                  <a:lnTo>
                    <a:pt x="16763" y="32003"/>
                  </a:lnTo>
                  <a:lnTo>
                    <a:pt x="18287" y="30479"/>
                  </a:lnTo>
                  <a:lnTo>
                    <a:pt x="19811" y="27431"/>
                  </a:lnTo>
                  <a:lnTo>
                    <a:pt x="21335" y="25907"/>
                  </a:lnTo>
                  <a:lnTo>
                    <a:pt x="22098" y="24383"/>
                  </a:lnTo>
                  <a:lnTo>
                    <a:pt x="22859" y="22859"/>
                  </a:lnTo>
                  <a:lnTo>
                    <a:pt x="25907" y="21336"/>
                  </a:lnTo>
                  <a:lnTo>
                    <a:pt x="27431" y="19812"/>
                  </a:lnTo>
                  <a:lnTo>
                    <a:pt x="30479" y="18287"/>
                  </a:lnTo>
                  <a:lnTo>
                    <a:pt x="33527" y="15239"/>
                  </a:lnTo>
                  <a:lnTo>
                    <a:pt x="39624" y="12191"/>
                  </a:lnTo>
                  <a:lnTo>
                    <a:pt x="51815" y="6095"/>
                  </a:lnTo>
                  <a:lnTo>
                    <a:pt x="57911" y="4571"/>
                  </a:lnTo>
                  <a:lnTo>
                    <a:pt x="65531" y="3047"/>
                  </a:lnTo>
                </a:path>
                <a:path w="1696211" h="425196">
                  <a:moveTo>
                    <a:pt x="1630679" y="3047"/>
                  </a:moveTo>
                  <a:lnTo>
                    <a:pt x="1638300" y="4571"/>
                  </a:lnTo>
                  <a:lnTo>
                    <a:pt x="1644396" y="6095"/>
                  </a:lnTo>
                  <a:lnTo>
                    <a:pt x="1659635" y="13715"/>
                  </a:lnTo>
                  <a:lnTo>
                    <a:pt x="1665731" y="16763"/>
                  </a:lnTo>
                  <a:lnTo>
                    <a:pt x="1667255" y="18287"/>
                  </a:lnTo>
                  <a:lnTo>
                    <a:pt x="1670303" y="19812"/>
                  </a:lnTo>
                  <a:lnTo>
                    <a:pt x="1677924" y="27431"/>
                  </a:lnTo>
                  <a:lnTo>
                    <a:pt x="1677924" y="30479"/>
                  </a:lnTo>
                  <a:lnTo>
                    <a:pt x="1680972" y="32003"/>
                  </a:lnTo>
                  <a:lnTo>
                    <a:pt x="1680972" y="33527"/>
                  </a:lnTo>
                  <a:lnTo>
                    <a:pt x="1684020" y="33527"/>
                  </a:lnTo>
                  <a:lnTo>
                    <a:pt x="1684020" y="32003"/>
                  </a:lnTo>
                  <a:lnTo>
                    <a:pt x="1684020" y="30479"/>
                  </a:lnTo>
                  <a:lnTo>
                    <a:pt x="1680972" y="27431"/>
                  </a:lnTo>
                  <a:lnTo>
                    <a:pt x="1673352" y="19812"/>
                  </a:lnTo>
                  <a:lnTo>
                    <a:pt x="1671827" y="18287"/>
                  </a:lnTo>
                  <a:lnTo>
                    <a:pt x="1670303" y="16763"/>
                  </a:lnTo>
                  <a:lnTo>
                    <a:pt x="1667255" y="13715"/>
                  </a:lnTo>
                  <a:lnTo>
                    <a:pt x="1652016" y="6095"/>
                  </a:lnTo>
                  <a:lnTo>
                    <a:pt x="1648968" y="4571"/>
                  </a:lnTo>
                  <a:lnTo>
                    <a:pt x="1645920" y="3047"/>
                  </a:lnTo>
                </a:path>
                <a:path w="1696211" h="425196">
                  <a:moveTo>
                    <a:pt x="1680972" y="33527"/>
                  </a:moveTo>
                  <a:lnTo>
                    <a:pt x="1680972" y="35051"/>
                  </a:lnTo>
                  <a:lnTo>
                    <a:pt x="1685544" y="35051"/>
                  </a:lnTo>
                  <a:lnTo>
                    <a:pt x="1685544" y="33527"/>
                  </a:lnTo>
                </a:path>
                <a:path w="1696211" h="425196">
                  <a:moveTo>
                    <a:pt x="1682496" y="35051"/>
                  </a:moveTo>
                  <a:lnTo>
                    <a:pt x="1682496" y="36575"/>
                  </a:lnTo>
                  <a:lnTo>
                    <a:pt x="1685544" y="36575"/>
                  </a:lnTo>
                  <a:lnTo>
                    <a:pt x="1685544" y="35051"/>
                  </a:lnTo>
                </a:path>
                <a:path w="1696211" h="425196">
                  <a:moveTo>
                    <a:pt x="1682496" y="36575"/>
                  </a:moveTo>
                  <a:lnTo>
                    <a:pt x="1682496" y="38100"/>
                  </a:lnTo>
                  <a:lnTo>
                    <a:pt x="1687068" y="38100"/>
                  </a:lnTo>
                  <a:lnTo>
                    <a:pt x="1687068" y="36575"/>
                  </a:lnTo>
                </a:path>
                <a:path w="1696211" h="425196">
                  <a:moveTo>
                    <a:pt x="1684020" y="38100"/>
                  </a:moveTo>
                  <a:lnTo>
                    <a:pt x="1684020" y="39624"/>
                  </a:lnTo>
                  <a:lnTo>
                    <a:pt x="1687068" y="39624"/>
                  </a:lnTo>
                  <a:lnTo>
                    <a:pt x="1687068" y="38100"/>
                  </a:lnTo>
                </a:path>
                <a:path w="1696211" h="425196">
                  <a:moveTo>
                    <a:pt x="1684020" y="39624"/>
                  </a:moveTo>
                  <a:lnTo>
                    <a:pt x="1684020" y="41147"/>
                  </a:lnTo>
                  <a:lnTo>
                    <a:pt x="1688592" y="41147"/>
                  </a:lnTo>
                  <a:lnTo>
                    <a:pt x="1688592" y="39624"/>
                  </a:lnTo>
                </a:path>
                <a:path w="1696211" h="425196">
                  <a:moveTo>
                    <a:pt x="1685544" y="41147"/>
                  </a:moveTo>
                  <a:lnTo>
                    <a:pt x="1685544" y="42671"/>
                  </a:lnTo>
                  <a:lnTo>
                    <a:pt x="1688592" y="42671"/>
                  </a:lnTo>
                  <a:lnTo>
                    <a:pt x="1688592" y="41147"/>
                  </a:lnTo>
                </a:path>
                <a:path w="1696211" h="425196">
                  <a:moveTo>
                    <a:pt x="1685544" y="42671"/>
                  </a:moveTo>
                  <a:lnTo>
                    <a:pt x="1685544" y="44195"/>
                  </a:lnTo>
                  <a:lnTo>
                    <a:pt x="1690115" y="44195"/>
                  </a:lnTo>
                  <a:lnTo>
                    <a:pt x="1690115" y="42671"/>
                  </a:lnTo>
                </a:path>
                <a:path w="1696211" h="425196">
                  <a:moveTo>
                    <a:pt x="1687068" y="44195"/>
                  </a:moveTo>
                  <a:lnTo>
                    <a:pt x="1687068" y="45719"/>
                  </a:lnTo>
                  <a:lnTo>
                    <a:pt x="1690115" y="45719"/>
                  </a:lnTo>
                  <a:lnTo>
                    <a:pt x="1690115" y="44195"/>
                  </a:lnTo>
                </a:path>
                <a:path w="1696211" h="425196">
                  <a:moveTo>
                    <a:pt x="1687068" y="45719"/>
                  </a:moveTo>
                  <a:lnTo>
                    <a:pt x="1687068" y="47116"/>
                  </a:lnTo>
                  <a:lnTo>
                    <a:pt x="1691639" y="47116"/>
                  </a:lnTo>
                  <a:lnTo>
                    <a:pt x="1691639" y="45719"/>
                  </a:lnTo>
                </a:path>
                <a:path w="1696211" h="425196">
                  <a:moveTo>
                    <a:pt x="1688592" y="47116"/>
                  </a:moveTo>
                  <a:lnTo>
                    <a:pt x="1688592" y="48767"/>
                  </a:lnTo>
                  <a:lnTo>
                    <a:pt x="1691639" y="48767"/>
                  </a:lnTo>
                  <a:lnTo>
                    <a:pt x="1691639" y="47116"/>
                  </a:lnTo>
                </a:path>
                <a:path w="1696211" h="425196">
                  <a:moveTo>
                    <a:pt x="1688592" y="48767"/>
                  </a:moveTo>
                  <a:lnTo>
                    <a:pt x="1688592" y="50291"/>
                  </a:lnTo>
                  <a:lnTo>
                    <a:pt x="1693163" y="50291"/>
                  </a:lnTo>
                  <a:lnTo>
                    <a:pt x="1693163" y="48767"/>
                  </a:lnTo>
                </a:path>
                <a:path w="1696211" h="425196">
                  <a:moveTo>
                    <a:pt x="1690115" y="50291"/>
                  </a:moveTo>
                  <a:lnTo>
                    <a:pt x="1690115" y="51815"/>
                  </a:lnTo>
                  <a:lnTo>
                    <a:pt x="1693163" y="51815"/>
                  </a:lnTo>
                  <a:lnTo>
                    <a:pt x="1693163" y="50291"/>
                  </a:lnTo>
                </a:path>
                <a:path w="1696211" h="425196">
                  <a:moveTo>
                    <a:pt x="1690115" y="51815"/>
                  </a:moveTo>
                  <a:lnTo>
                    <a:pt x="1690115" y="53339"/>
                  </a:lnTo>
                  <a:lnTo>
                    <a:pt x="1694687" y="53339"/>
                  </a:lnTo>
                  <a:lnTo>
                    <a:pt x="1694687" y="51815"/>
                  </a:lnTo>
                </a:path>
                <a:path w="1696211" h="425196">
                  <a:moveTo>
                    <a:pt x="1691639" y="53339"/>
                  </a:moveTo>
                  <a:lnTo>
                    <a:pt x="1691639" y="59436"/>
                  </a:lnTo>
                  <a:lnTo>
                    <a:pt x="1694687" y="59436"/>
                  </a:lnTo>
                  <a:lnTo>
                    <a:pt x="1694687" y="53339"/>
                  </a:lnTo>
                </a:path>
                <a:path w="1696211" h="425196">
                  <a:moveTo>
                    <a:pt x="1693163" y="59436"/>
                  </a:moveTo>
                  <a:lnTo>
                    <a:pt x="1691639" y="367283"/>
                  </a:lnTo>
                  <a:lnTo>
                    <a:pt x="1679448" y="394715"/>
                  </a:lnTo>
                  <a:lnTo>
                    <a:pt x="1677924" y="396239"/>
                  </a:lnTo>
                  <a:lnTo>
                    <a:pt x="1676400" y="399288"/>
                  </a:lnTo>
                  <a:lnTo>
                    <a:pt x="1674876" y="400812"/>
                  </a:lnTo>
                  <a:lnTo>
                    <a:pt x="1671827" y="402336"/>
                  </a:lnTo>
                  <a:lnTo>
                    <a:pt x="1665731" y="408431"/>
                  </a:lnTo>
                  <a:lnTo>
                    <a:pt x="1659635" y="411479"/>
                  </a:lnTo>
                  <a:lnTo>
                    <a:pt x="1644396" y="419100"/>
                  </a:lnTo>
                  <a:lnTo>
                    <a:pt x="1630679" y="420624"/>
                  </a:lnTo>
                  <a:lnTo>
                    <a:pt x="1630679" y="422147"/>
                  </a:lnTo>
                  <a:lnTo>
                    <a:pt x="1645920" y="422147"/>
                  </a:lnTo>
                  <a:lnTo>
                    <a:pt x="1648967" y="420624"/>
                  </a:lnTo>
                  <a:lnTo>
                    <a:pt x="1652015" y="419100"/>
                  </a:lnTo>
                  <a:lnTo>
                    <a:pt x="1667255" y="411479"/>
                  </a:lnTo>
                  <a:lnTo>
                    <a:pt x="1670303" y="408431"/>
                  </a:lnTo>
                  <a:lnTo>
                    <a:pt x="1676400" y="402336"/>
                  </a:lnTo>
                  <a:lnTo>
                    <a:pt x="1677924" y="400812"/>
                  </a:lnTo>
                  <a:lnTo>
                    <a:pt x="1679448" y="399288"/>
                  </a:lnTo>
                  <a:lnTo>
                    <a:pt x="1682496" y="396239"/>
                  </a:lnTo>
                  <a:lnTo>
                    <a:pt x="1683257" y="394715"/>
                  </a:lnTo>
                  <a:lnTo>
                    <a:pt x="1693163" y="374903"/>
                  </a:lnTo>
                  <a:lnTo>
                    <a:pt x="1693468" y="373379"/>
                  </a:lnTo>
                  <a:lnTo>
                    <a:pt x="1694687" y="367283"/>
                  </a:lnTo>
                  <a:lnTo>
                    <a:pt x="1696211" y="59436"/>
                  </a:lnTo>
                </a:path>
                <a:path w="1696211" h="425196">
                  <a:moveTo>
                    <a:pt x="0" y="361188"/>
                  </a:moveTo>
                  <a:lnTo>
                    <a:pt x="0" y="362712"/>
                  </a:lnTo>
                  <a:lnTo>
                    <a:pt x="4572" y="362712"/>
                  </a:lnTo>
                  <a:lnTo>
                    <a:pt x="4572" y="361188"/>
                  </a:lnTo>
                </a:path>
                <a:path w="1696211" h="425196">
                  <a:moveTo>
                    <a:pt x="1524" y="362712"/>
                  </a:moveTo>
                  <a:lnTo>
                    <a:pt x="1524" y="368807"/>
                  </a:lnTo>
                  <a:lnTo>
                    <a:pt x="4572" y="368807"/>
                  </a:lnTo>
                  <a:lnTo>
                    <a:pt x="4572" y="362712"/>
                  </a:lnTo>
                </a:path>
                <a:path w="1696211" h="425196">
                  <a:moveTo>
                    <a:pt x="3048" y="368807"/>
                  </a:moveTo>
                  <a:lnTo>
                    <a:pt x="3048" y="374903"/>
                  </a:lnTo>
                  <a:lnTo>
                    <a:pt x="6096" y="374903"/>
                  </a:lnTo>
                  <a:lnTo>
                    <a:pt x="6096" y="368807"/>
                  </a:lnTo>
                </a:path>
                <a:path w="1696211" h="425196">
                  <a:moveTo>
                    <a:pt x="3048" y="374903"/>
                  </a:moveTo>
                  <a:lnTo>
                    <a:pt x="3048" y="376427"/>
                  </a:lnTo>
                  <a:lnTo>
                    <a:pt x="7620" y="376427"/>
                  </a:lnTo>
                  <a:lnTo>
                    <a:pt x="7620" y="374903"/>
                  </a:lnTo>
                </a:path>
                <a:path w="1696211" h="425196">
                  <a:moveTo>
                    <a:pt x="4572" y="376427"/>
                  </a:moveTo>
                  <a:lnTo>
                    <a:pt x="4572" y="377951"/>
                  </a:lnTo>
                  <a:lnTo>
                    <a:pt x="7620" y="377951"/>
                  </a:lnTo>
                  <a:lnTo>
                    <a:pt x="7620" y="376427"/>
                  </a:lnTo>
                </a:path>
                <a:path w="1696211" h="425196">
                  <a:moveTo>
                    <a:pt x="4572" y="377951"/>
                  </a:moveTo>
                  <a:lnTo>
                    <a:pt x="4572" y="379475"/>
                  </a:lnTo>
                  <a:lnTo>
                    <a:pt x="9144" y="379475"/>
                  </a:lnTo>
                  <a:lnTo>
                    <a:pt x="9144" y="377951"/>
                  </a:lnTo>
                </a:path>
                <a:path w="1696211" h="425196">
                  <a:moveTo>
                    <a:pt x="6096" y="379475"/>
                  </a:moveTo>
                  <a:lnTo>
                    <a:pt x="6096" y="381000"/>
                  </a:lnTo>
                  <a:lnTo>
                    <a:pt x="9144" y="381000"/>
                  </a:lnTo>
                  <a:lnTo>
                    <a:pt x="9144" y="379475"/>
                  </a:lnTo>
                </a:path>
                <a:path w="1696211" h="425196">
                  <a:moveTo>
                    <a:pt x="6096" y="381000"/>
                  </a:moveTo>
                  <a:lnTo>
                    <a:pt x="6096" y="382524"/>
                  </a:lnTo>
                  <a:lnTo>
                    <a:pt x="10668" y="382524"/>
                  </a:lnTo>
                  <a:lnTo>
                    <a:pt x="10668" y="381000"/>
                  </a:lnTo>
                </a:path>
                <a:path w="1696211" h="425196">
                  <a:moveTo>
                    <a:pt x="7620" y="382524"/>
                  </a:moveTo>
                  <a:lnTo>
                    <a:pt x="7620" y="384047"/>
                  </a:lnTo>
                  <a:lnTo>
                    <a:pt x="10668" y="384047"/>
                  </a:lnTo>
                  <a:lnTo>
                    <a:pt x="10668" y="382524"/>
                  </a:lnTo>
                </a:path>
                <a:path w="1696211" h="425196">
                  <a:moveTo>
                    <a:pt x="7620" y="384047"/>
                  </a:moveTo>
                  <a:lnTo>
                    <a:pt x="7620" y="385571"/>
                  </a:lnTo>
                  <a:lnTo>
                    <a:pt x="12192" y="385571"/>
                  </a:lnTo>
                  <a:lnTo>
                    <a:pt x="12192" y="384047"/>
                  </a:lnTo>
                </a:path>
                <a:path w="1696211" h="425196">
                  <a:moveTo>
                    <a:pt x="9144" y="385571"/>
                  </a:moveTo>
                  <a:lnTo>
                    <a:pt x="9144" y="387095"/>
                  </a:lnTo>
                  <a:lnTo>
                    <a:pt x="12192" y="387095"/>
                  </a:lnTo>
                  <a:lnTo>
                    <a:pt x="12192" y="385571"/>
                  </a:lnTo>
                </a:path>
                <a:path w="1696211" h="425196">
                  <a:moveTo>
                    <a:pt x="9144" y="387095"/>
                  </a:moveTo>
                  <a:lnTo>
                    <a:pt x="9144" y="388619"/>
                  </a:lnTo>
                  <a:lnTo>
                    <a:pt x="13715" y="388619"/>
                  </a:lnTo>
                  <a:lnTo>
                    <a:pt x="13715" y="387095"/>
                  </a:lnTo>
                </a:path>
                <a:path w="1696211" h="425196">
                  <a:moveTo>
                    <a:pt x="10668" y="388619"/>
                  </a:moveTo>
                  <a:lnTo>
                    <a:pt x="10668" y="390016"/>
                  </a:lnTo>
                  <a:lnTo>
                    <a:pt x="13715" y="390016"/>
                  </a:lnTo>
                  <a:lnTo>
                    <a:pt x="13715" y="388619"/>
                  </a:lnTo>
                </a:path>
                <a:path w="1696211" h="425196">
                  <a:moveTo>
                    <a:pt x="10668" y="390016"/>
                  </a:moveTo>
                  <a:lnTo>
                    <a:pt x="10668" y="391667"/>
                  </a:lnTo>
                  <a:lnTo>
                    <a:pt x="15239" y="391667"/>
                  </a:lnTo>
                  <a:lnTo>
                    <a:pt x="15239" y="390016"/>
                  </a:lnTo>
                </a:path>
                <a:path w="1696211" h="425196">
                  <a:moveTo>
                    <a:pt x="12192" y="391667"/>
                  </a:moveTo>
                  <a:lnTo>
                    <a:pt x="12192" y="393191"/>
                  </a:lnTo>
                  <a:lnTo>
                    <a:pt x="15239" y="393191"/>
                  </a:lnTo>
                  <a:lnTo>
                    <a:pt x="15239" y="391667"/>
                  </a:lnTo>
                </a:path>
                <a:path w="1696211" h="425196">
                  <a:moveTo>
                    <a:pt x="12192" y="393191"/>
                  </a:moveTo>
                  <a:lnTo>
                    <a:pt x="12192" y="394715"/>
                  </a:lnTo>
                  <a:lnTo>
                    <a:pt x="18287" y="394715"/>
                  </a:lnTo>
                  <a:lnTo>
                    <a:pt x="16763" y="393191"/>
                  </a:lnTo>
                </a:path>
                <a:path w="1696211" h="425196">
                  <a:moveTo>
                    <a:pt x="13715" y="394715"/>
                  </a:moveTo>
                  <a:lnTo>
                    <a:pt x="15239" y="396239"/>
                  </a:lnTo>
                  <a:lnTo>
                    <a:pt x="18287" y="399288"/>
                  </a:lnTo>
                  <a:lnTo>
                    <a:pt x="19811" y="400812"/>
                  </a:lnTo>
                  <a:lnTo>
                    <a:pt x="21335" y="402336"/>
                  </a:lnTo>
                  <a:lnTo>
                    <a:pt x="21335" y="405383"/>
                  </a:lnTo>
                  <a:lnTo>
                    <a:pt x="28955" y="405383"/>
                  </a:lnTo>
                  <a:lnTo>
                    <a:pt x="25907" y="402336"/>
                  </a:lnTo>
                  <a:lnTo>
                    <a:pt x="22859" y="400812"/>
                  </a:lnTo>
                  <a:lnTo>
                    <a:pt x="19811" y="399288"/>
                  </a:lnTo>
                  <a:lnTo>
                    <a:pt x="19811" y="396239"/>
                  </a:lnTo>
                  <a:lnTo>
                    <a:pt x="18287" y="394715"/>
                  </a:lnTo>
                </a:path>
                <a:path w="1696211" h="425196">
                  <a:moveTo>
                    <a:pt x="24383" y="405383"/>
                  </a:moveTo>
                  <a:lnTo>
                    <a:pt x="28955" y="409955"/>
                  </a:lnTo>
                  <a:lnTo>
                    <a:pt x="32003" y="413003"/>
                  </a:lnTo>
                  <a:lnTo>
                    <a:pt x="44196" y="419100"/>
                  </a:lnTo>
                  <a:lnTo>
                    <a:pt x="47244" y="420624"/>
                  </a:lnTo>
                  <a:lnTo>
                    <a:pt x="50292" y="422147"/>
                  </a:lnTo>
                  <a:lnTo>
                    <a:pt x="1630679" y="422147"/>
                  </a:lnTo>
                  <a:lnTo>
                    <a:pt x="65531" y="420624"/>
                  </a:lnTo>
                  <a:lnTo>
                    <a:pt x="51815" y="419100"/>
                  </a:lnTo>
                  <a:lnTo>
                    <a:pt x="39624" y="413003"/>
                  </a:lnTo>
                  <a:lnTo>
                    <a:pt x="33527" y="409955"/>
                  </a:lnTo>
                  <a:lnTo>
                    <a:pt x="28955" y="405383"/>
                  </a:lnTo>
                </a:path>
                <a:path w="1696211" h="425196">
                  <a:moveTo>
                    <a:pt x="50292" y="422147"/>
                  </a:moveTo>
                  <a:lnTo>
                    <a:pt x="57911" y="423671"/>
                  </a:lnTo>
                  <a:lnTo>
                    <a:pt x="1638300" y="425195"/>
                  </a:lnTo>
                  <a:lnTo>
                    <a:pt x="1638300" y="423671"/>
                  </a:lnTo>
                  <a:lnTo>
                    <a:pt x="1645920" y="422147"/>
                  </a:lnTo>
                </a:path>
              </a:pathLst>
            </a:custGeom>
            <a:solidFill>
              <a:srgbClr val="DB6800"/>
            </a:solidFill>
          </p:spPr>
          <p:txBody>
            <a:bodyPr wrap="square" lIns="0" tIns="0" rIns="0" bIns="0" rtlCol="0">
              <a:noAutofit/>
            </a:bodyPr>
            <a:lstStyle/>
            <a:p>
              <a:endParaRPr/>
            </a:p>
          </p:txBody>
        </p:sp>
        <p:sp>
          <p:nvSpPr>
            <p:cNvPr id="46" name="object 57">
              <a:extLst>
                <a:ext uri="{FF2B5EF4-FFF2-40B4-BE49-F238E27FC236}">
                  <a16:creationId xmlns:a16="http://schemas.microsoft.com/office/drawing/2014/main" id="{D05ADAA6-9E1C-4DF3-85B4-889A1144F766}"/>
                </a:ext>
              </a:extLst>
            </p:cNvPr>
            <p:cNvSpPr/>
            <p:nvPr/>
          </p:nvSpPr>
          <p:spPr>
            <a:xfrm>
              <a:off x="3364619" y="2424650"/>
              <a:ext cx="4120769" cy="88970"/>
            </a:xfrm>
            <a:custGeom>
              <a:avLst/>
              <a:gdLst/>
              <a:ahLst/>
              <a:cxnLst/>
              <a:rect l="l" t="t" r="r" b="b"/>
              <a:pathLst>
                <a:path w="3793109" h="74549">
                  <a:moveTo>
                    <a:pt x="3793109" y="36639"/>
                  </a:moveTo>
                  <a:lnTo>
                    <a:pt x="3720084" y="0"/>
                  </a:lnTo>
                  <a:lnTo>
                    <a:pt x="3717036" y="0"/>
                  </a:lnTo>
                  <a:lnTo>
                    <a:pt x="3717036" y="33528"/>
                  </a:lnTo>
                  <a:lnTo>
                    <a:pt x="1865376" y="33528"/>
                  </a:lnTo>
                  <a:lnTo>
                    <a:pt x="0" y="35052"/>
                  </a:lnTo>
                  <a:lnTo>
                    <a:pt x="0" y="44196"/>
                  </a:lnTo>
                  <a:lnTo>
                    <a:pt x="3717036" y="44196"/>
                  </a:lnTo>
                  <a:lnTo>
                    <a:pt x="3717036" y="74549"/>
                  </a:lnTo>
                  <a:lnTo>
                    <a:pt x="3717290" y="74549"/>
                  </a:lnTo>
                  <a:lnTo>
                    <a:pt x="3793109" y="36639"/>
                  </a:lnTo>
                  <a:close/>
                </a:path>
              </a:pathLst>
            </a:custGeom>
            <a:solidFill>
              <a:srgbClr val="000000"/>
            </a:solidFill>
          </p:spPr>
          <p:txBody>
            <a:bodyPr wrap="square" lIns="0" tIns="0" rIns="0" bIns="0" rtlCol="0">
              <a:noAutofit/>
            </a:bodyPr>
            <a:lstStyle/>
            <a:p>
              <a:endParaRPr/>
            </a:p>
          </p:txBody>
        </p:sp>
        <p:sp>
          <p:nvSpPr>
            <p:cNvPr id="47" name="object 58">
              <a:extLst>
                <a:ext uri="{FF2B5EF4-FFF2-40B4-BE49-F238E27FC236}">
                  <a16:creationId xmlns:a16="http://schemas.microsoft.com/office/drawing/2014/main" id="{5CD9EB90-BFEE-47A3-8BE4-30832A64CADD}"/>
                </a:ext>
              </a:extLst>
            </p:cNvPr>
            <p:cNvSpPr/>
            <p:nvPr/>
          </p:nvSpPr>
          <p:spPr>
            <a:xfrm>
              <a:off x="1528506" y="2893903"/>
              <a:ext cx="1839424" cy="501989"/>
            </a:xfrm>
            <a:custGeom>
              <a:avLst/>
              <a:gdLst/>
              <a:ahLst/>
              <a:cxnLst/>
              <a:rect l="l" t="t" r="r" b="b"/>
              <a:pathLst>
                <a:path w="1693164" h="420623">
                  <a:moveTo>
                    <a:pt x="0" y="70103"/>
                  </a:moveTo>
                  <a:lnTo>
                    <a:pt x="0" y="350519"/>
                  </a:lnTo>
                  <a:lnTo>
                    <a:pt x="1190" y="363571"/>
                  </a:lnTo>
                  <a:lnTo>
                    <a:pt x="20424" y="399910"/>
                  </a:lnTo>
                  <a:lnTo>
                    <a:pt x="56981" y="419199"/>
                  </a:lnTo>
                  <a:lnTo>
                    <a:pt x="71628" y="420623"/>
                  </a:lnTo>
                  <a:lnTo>
                    <a:pt x="1623060" y="420623"/>
                  </a:lnTo>
                  <a:lnTo>
                    <a:pt x="1661258" y="409797"/>
                  </a:lnTo>
                  <a:lnTo>
                    <a:pt x="1687520" y="378815"/>
                  </a:lnTo>
                  <a:lnTo>
                    <a:pt x="1693164" y="350519"/>
                  </a:lnTo>
                  <a:lnTo>
                    <a:pt x="1693164" y="70103"/>
                  </a:lnTo>
                  <a:lnTo>
                    <a:pt x="1682337" y="31905"/>
                  </a:lnTo>
                  <a:lnTo>
                    <a:pt x="1651355" y="5643"/>
                  </a:lnTo>
                  <a:lnTo>
                    <a:pt x="1623060" y="0"/>
                  </a:lnTo>
                  <a:lnTo>
                    <a:pt x="71628" y="0"/>
                  </a:lnTo>
                  <a:lnTo>
                    <a:pt x="32339" y="11227"/>
                  </a:lnTo>
                  <a:lnTo>
                    <a:pt x="5769" y="42087"/>
                  </a:lnTo>
                  <a:lnTo>
                    <a:pt x="0" y="70103"/>
                  </a:lnTo>
                  <a:close/>
                </a:path>
              </a:pathLst>
            </a:custGeom>
            <a:solidFill>
              <a:srgbClr val="668871"/>
            </a:solidFill>
            <a:effectLst>
              <a:outerShdw blurRad="50800" dist="38100" dir="2700000" algn="tl" rotWithShape="0">
                <a:prstClr val="black">
                  <a:alpha val="40000"/>
                </a:prstClr>
              </a:outerShdw>
            </a:effectLst>
          </p:spPr>
          <p:txBody>
            <a:bodyPr wrap="square" lIns="0" tIns="0" rIns="0" bIns="0" rtlCol="0">
              <a:noAutofit/>
            </a:bodyPr>
            <a:lstStyle/>
            <a:p>
              <a:endParaRPr/>
            </a:p>
          </p:txBody>
        </p:sp>
        <p:sp>
          <p:nvSpPr>
            <p:cNvPr id="48" name="object 59">
              <a:extLst>
                <a:ext uri="{FF2B5EF4-FFF2-40B4-BE49-F238E27FC236}">
                  <a16:creationId xmlns:a16="http://schemas.microsoft.com/office/drawing/2014/main" id="{5108E4F2-8436-4B1B-BBEB-5F18D939E4CA}"/>
                </a:ext>
              </a:extLst>
            </p:cNvPr>
            <p:cNvSpPr/>
            <p:nvPr/>
          </p:nvSpPr>
          <p:spPr>
            <a:xfrm>
              <a:off x="1526850" y="2892084"/>
              <a:ext cx="1842736" cy="505475"/>
            </a:xfrm>
            <a:custGeom>
              <a:avLst/>
              <a:gdLst/>
              <a:ahLst/>
              <a:cxnLst/>
              <a:rect l="l" t="t" r="r" b="b"/>
              <a:pathLst>
                <a:path w="1696212" h="423544">
                  <a:moveTo>
                    <a:pt x="57912" y="0"/>
                  </a:moveTo>
                  <a:lnTo>
                    <a:pt x="54863" y="1524"/>
                  </a:lnTo>
                  <a:lnTo>
                    <a:pt x="51815" y="3048"/>
                  </a:lnTo>
                  <a:lnTo>
                    <a:pt x="1645920" y="3048"/>
                  </a:lnTo>
                  <a:lnTo>
                    <a:pt x="1642872" y="1524"/>
                  </a:lnTo>
                  <a:lnTo>
                    <a:pt x="1639824" y="0"/>
                  </a:lnTo>
                  <a:lnTo>
                    <a:pt x="57912" y="0"/>
                  </a:lnTo>
                  <a:close/>
                </a:path>
                <a:path w="1696212" h="423544">
                  <a:moveTo>
                    <a:pt x="51815" y="3048"/>
                  </a:moveTo>
                  <a:lnTo>
                    <a:pt x="44195" y="4572"/>
                  </a:lnTo>
                  <a:lnTo>
                    <a:pt x="41147" y="6096"/>
                  </a:lnTo>
                  <a:lnTo>
                    <a:pt x="38100" y="7619"/>
                  </a:lnTo>
                  <a:lnTo>
                    <a:pt x="35051" y="10667"/>
                  </a:lnTo>
                  <a:lnTo>
                    <a:pt x="32003" y="12191"/>
                  </a:lnTo>
                  <a:lnTo>
                    <a:pt x="30606" y="13588"/>
                  </a:lnTo>
                  <a:lnTo>
                    <a:pt x="28956" y="15239"/>
                  </a:lnTo>
                  <a:lnTo>
                    <a:pt x="25907" y="16763"/>
                  </a:lnTo>
                  <a:lnTo>
                    <a:pt x="24384" y="18287"/>
                  </a:lnTo>
                  <a:lnTo>
                    <a:pt x="21335" y="19812"/>
                  </a:lnTo>
                  <a:lnTo>
                    <a:pt x="20573" y="21336"/>
                  </a:lnTo>
                  <a:lnTo>
                    <a:pt x="19812" y="22860"/>
                  </a:lnTo>
                  <a:lnTo>
                    <a:pt x="12191" y="30479"/>
                  </a:lnTo>
                  <a:lnTo>
                    <a:pt x="11429" y="32003"/>
                  </a:lnTo>
                  <a:lnTo>
                    <a:pt x="6095" y="42672"/>
                  </a:lnTo>
                  <a:lnTo>
                    <a:pt x="5791" y="44196"/>
                  </a:lnTo>
                  <a:lnTo>
                    <a:pt x="4571" y="50291"/>
                  </a:lnTo>
                  <a:lnTo>
                    <a:pt x="2285" y="54863"/>
                  </a:lnTo>
                  <a:lnTo>
                    <a:pt x="1523" y="56387"/>
                  </a:lnTo>
                  <a:lnTo>
                    <a:pt x="1371" y="57912"/>
                  </a:lnTo>
                  <a:lnTo>
                    <a:pt x="0" y="71627"/>
                  </a:lnTo>
                  <a:lnTo>
                    <a:pt x="0" y="353568"/>
                  </a:lnTo>
                  <a:lnTo>
                    <a:pt x="4571" y="353568"/>
                  </a:lnTo>
                  <a:lnTo>
                    <a:pt x="4571" y="71627"/>
                  </a:lnTo>
                  <a:lnTo>
                    <a:pt x="4571" y="57912"/>
                  </a:lnTo>
                  <a:lnTo>
                    <a:pt x="5334" y="56387"/>
                  </a:lnTo>
                  <a:lnTo>
                    <a:pt x="6095" y="54863"/>
                  </a:lnTo>
                  <a:lnTo>
                    <a:pt x="7619" y="50291"/>
                  </a:lnTo>
                  <a:lnTo>
                    <a:pt x="9143" y="44196"/>
                  </a:lnTo>
                  <a:lnTo>
                    <a:pt x="9906" y="42672"/>
                  </a:lnTo>
                  <a:lnTo>
                    <a:pt x="15240" y="32003"/>
                  </a:lnTo>
                  <a:lnTo>
                    <a:pt x="16764" y="30479"/>
                  </a:lnTo>
                  <a:lnTo>
                    <a:pt x="24384" y="22860"/>
                  </a:lnTo>
                  <a:lnTo>
                    <a:pt x="27431" y="21336"/>
                  </a:lnTo>
                  <a:lnTo>
                    <a:pt x="28931" y="19812"/>
                  </a:lnTo>
                  <a:lnTo>
                    <a:pt x="30430" y="18287"/>
                  </a:lnTo>
                  <a:lnTo>
                    <a:pt x="31929" y="16763"/>
                  </a:lnTo>
                  <a:lnTo>
                    <a:pt x="33428" y="15239"/>
                  </a:lnTo>
                  <a:lnTo>
                    <a:pt x="35051" y="13588"/>
                  </a:lnTo>
                  <a:lnTo>
                    <a:pt x="38100" y="12191"/>
                  </a:lnTo>
                  <a:lnTo>
                    <a:pt x="39623" y="10667"/>
                  </a:lnTo>
                  <a:lnTo>
                    <a:pt x="45719" y="7619"/>
                  </a:lnTo>
                  <a:lnTo>
                    <a:pt x="51815" y="6096"/>
                  </a:lnTo>
                  <a:lnTo>
                    <a:pt x="56387" y="4572"/>
                  </a:lnTo>
                  <a:lnTo>
                    <a:pt x="59435" y="3048"/>
                  </a:lnTo>
                </a:path>
                <a:path w="1696212" h="423544">
                  <a:moveTo>
                    <a:pt x="1632203" y="3048"/>
                  </a:moveTo>
                  <a:lnTo>
                    <a:pt x="1638300" y="4572"/>
                  </a:lnTo>
                  <a:lnTo>
                    <a:pt x="1645920" y="6096"/>
                  </a:lnTo>
                  <a:lnTo>
                    <a:pt x="1652015" y="7619"/>
                  </a:lnTo>
                  <a:lnTo>
                    <a:pt x="1655064" y="9143"/>
                  </a:lnTo>
                  <a:lnTo>
                    <a:pt x="1661160" y="12191"/>
                  </a:lnTo>
                  <a:lnTo>
                    <a:pt x="1662684" y="13588"/>
                  </a:lnTo>
                  <a:lnTo>
                    <a:pt x="1665731" y="15239"/>
                  </a:lnTo>
                  <a:lnTo>
                    <a:pt x="1668779" y="18287"/>
                  </a:lnTo>
                  <a:lnTo>
                    <a:pt x="1670303" y="19812"/>
                  </a:lnTo>
                  <a:lnTo>
                    <a:pt x="1674876" y="24384"/>
                  </a:lnTo>
                  <a:lnTo>
                    <a:pt x="1677924" y="27431"/>
                  </a:lnTo>
                  <a:lnTo>
                    <a:pt x="1679448" y="28955"/>
                  </a:lnTo>
                  <a:lnTo>
                    <a:pt x="1682496" y="32003"/>
                  </a:lnTo>
                  <a:lnTo>
                    <a:pt x="1684020" y="32003"/>
                  </a:lnTo>
                  <a:lnTo>
                    <a:pt x="1684020" y="28955"/>
                  </a:lnTo>
                  <a:lnTo>
                    <a:pt x="1680972" y="27431"/>
                  </a:lnTo>
                  <a:lnTo>
                    <a:pt x="1680972" y="24384"/>
                  </a:lnTo>
                  <a:lnTo>
                    <a:pt x="1676400" y="19812"/>
                  </a:lnTo>
                  <a:lnTo>
                    <a:pt x="1673352" y="18287"/>
                  </a:lnTo>
                  <a:lnTo>
                    <a:pt x="1670386" y="15239"/>
                  </a:lnTo>
                  <a:lnTo>
                    <a:pt x="1668779" y="13588"/>
                  </a:lnTo>
                  <a:lnTo>
                    <a:pt x="1665731" y="12191"/>
                  </a:lnTo>
                  <a:lnTo>
                    <a:pt x="1662684" y="9143"/>
                  </a:lnTo>
                  <a:lnTo>
                    <a:pt x="1659635" y="7619"/>
                  </a:lnTo>
                  <a:lnTo>
                    <a:pt x="1656588" y="6096"/>
                  </a:lnTo>
                  <a:lnTo>
                    <a:pt x="1652015" y="4572"/>
                  </a:lnTo>
                  <a:lnTo>
                    <a:pt x="1645920" y="3048"/>
                  </a:lnTo>
                </a:path>
                <a:path w="1696212" h="423544">
                  <a:moveTo>
                    <a:pt x="1682496" y="32003"/>
                  </a:moveTo>
                  <a:lnTo>
                    <a:pt x="1682496" y="35051"/>
                  </a:lnTo>
                  <a:lnTo>
                    <a:pt x="1685543" y="36575"/>
                  </a:lnTo>
                  <a:lnTo>
                    <a:pt x="1685543" y="38100"/>
                  </a:lnTo>
                  <a:lnTo>
                    <a:pt x="1688591" y="38100"/>
                  </a:lnTo>
                  <a:lnTo>
                    <a:pt x="1688591" y="36575"/>
                  </a:lnTo>
                  <a:lnTo>
                    <a:pt x="1688591" y="35051"/>
                  </a:lnTo>
                  <a:lnTo>
                    <a:pt x="1685543" y="32003"/>
                  </a:lnTo>
                </a:path>
                <a:path w="1696212" h="423544">
                  <a:moveTo>
                    <a:pt x="1685543" y="38100"/>
                  </a:moveTo>
                  <a:lnTo>
                    <a:pt x="1685543" y="39624"/>
                  </a:lnTo>
                  <a:lnTo>
                    <a:pt x="1690115" y="39624"/>
                  </a:lnTo>
                  <a:lnTo>
                    <a:pt x="1690115" y="38100"/>
                  </a:lnTo>
                </a:path>
                <a:path w="1696212" h="423544">
                  <a:moveTo>
                    <a:pt x="1687067" y="39624"/>
                  </a:moveTo>
                  <a:lnTo>
                    <a:pt x="1687067" y="41148"/>
                  </a:lnTo>
                  <a:lnTo>
                    <a:pt x="1690115" y="41148"/>
                  </a:lnTo>
                  <a:lnTo>
                    <a:pt x="1690115" y="39624"/>
                  </a:lnTo>
                </a:path>
                <a:path w="1696212" h="423544">
                  <a:moveTo>
                    <a:pt x="1687067" y="41148"/>
                  </a:moveTo>
                  <a:lnTo>
                    <a:pt x="1687067" y="42672"/>
                  </a:lnTo>
                  <a:lnTo>
                    <a:pt x="1691639" y="42672"/>
                  </a:lnTo>
                  <a:lnTo>
                    <a:pt x="1691639" y="41148"/>
                  </a:lnTo>
                </a:path>
                <a:path w="1696212" h="423544">
                  <a:moveTo>
                    <a:pt x="1688591" y="42672"/>
                  </a:moveTo>
                  <a:lnTo>
                    <a:pt x="1688591" y="44196"/>
                  </a:lnTo>
                  <a:lnTo>
                    <a:pt x="1691639" y="44196"/>
                  </a:lnTo>
                  <a:lnTo>
                    <a:pt x="1691639" y="42672"/>
                  </a:lnTo>
                </a:path>
                <a:path w="1696212" h="423544">
                  <a:moveTo>
                    <a:pt x="1688591" y="44196"/>
                  </a:moveTo>
                  <a:lnTo>
                    <a:pt x="1688591" y="45719"/>
                  </a:lnTo>
                  <a:lnTo>
                    <a:pt x="1693164" y="45719"/>
                  </a:lnTo>
                  <a:lnTo>
                    <a:pt x="1693164" y="44196"/>
                  </a:lnTo>
                </a:path>
                <a:path w="1696212" h="423544">
                  <a:moveTo>
                    <a:pt x="1690115" y="45719"/>
                  </a:moveTo>
                  <a:lnTo>
                    <a:pt x="1690115" y="51688"/>
                  </a:lnTo>
                  <a:lnTo>
                    <a:pt x="1693164" y="51688"/>
                  </a:lnTo>
                  <a:lnTo>
                    <a:pt x="1693164" y="45719"/>
                  </a:lnTo>
                </a:path>
                <a:path w="1696212" h="423544">
                  <a:moveTo>
                    <a:pt x="1691639" y="51688"/>
                  </a:moveTo>
                  <a:lnTo>
                    <a:pt x="1691639" y="57912"/>
                  </a:lnTo>
                  <a:lnTo>
                    <a:pt x="1694688" y="57912"/>
                  </a:lnTo>
                  <a:lnTo>
                    <a:pt x="1694688" y="51688"/>
                  </a:lnTo>
                </a:path>
                <a:path w="1696212" h="423544">
                  <a:moveTo>
                    <a:pt x="1691639" y="57912"/>
                  </a:moveTo>
                  <a:lnTo>
                    <a:pt x="1691639" y="59436"/>
                  </a:lnTo>
                  <a:lnTo>
                    <a:pt x="1696204" y="59436"/>
                  </a:lnTo>
                  <a:lnTo>
                    <a:pt x="1696212" y="57912"/>
                  </a:lnTo>
                </a:path>
                <a:path w="1696212" h="423544">
                  <a:moveTo>
                    <a:pt x="1693164" y="59436"/>
                  </a:moveTo>
                  <a:lnTo>
                    <a:pt x="1691639" y="365759"/>
                  </a:lnTo>
                  <a:lnTo>
                    <a:pt x="1691335" y="367283"/>
                  </a:lnTo>
                  <a:lnTo>
                    <a:pt x="1690115" y="373380"/>
                  </a:lnTo>
                  <a:lnTo>
                    <a:pt x="1688591" y="379475"/>
                  </a:lnTo>
                  <a:lnTo>
                    <a:pt x="1686306" y="384047"/>
                  </a:lnTo>
                  <a:lnTo>
                    <a:pt x="1684782" y="387095"/>
                  </a:lnTo>
                  <a:lnTo>
                    <a:pt x="1684020" y="388619"/>
                  </a:lnTo>
                  <a:lnTo>
                    <a:pt x="1682496" y="390144"/>
                  </a:lnTo>
                  <a:lnTo>
                    <a:pt x="1681734" y="391668"/>
                  </a:lnTo>
                  <a:lnTo>
                    <a:pt x="1680972" y="393191"/>
                  </a:lnTo>
                  <a:lnTo>
                    <a:pt x="1677924" y="396239"/>
                  </a:lnTo>
                  <a:lnTo>
                    <a:pt x="1665731" y="408431"/>
                  </a:lnTo>
                  <a:lnTo>
                    <a:pt x="1661160" y="409956"/>
                  </a:lnTo>
                  <a:lnTo>
                    <a:pt x="1659635" y="411480"/>
                  </a:lnTo>
                  <a:lnTo>
                    <a:pt x="1658112" y="413003"/>
                  </a:lnTo>
                  <a:lnTo>
                    <a:pt x="1655064" y="414527"/>
                  </a:lnTo>
                  <a:lnTo>
                    <a:pt x="1652015" y="416051"/>
                  </a:lnTo>
                  <a:lnTo>
                    <a:pt x="1645920" y="417575"/>
                  </a:lnTo>
                  <a:lnTo>
                    <a:pt x="1638300" y="419100"/>
                  </a:lnTo>
                  <a:lnTo>
                    <a:pt x="1638300" y="420624"/>
                  </a:lnTo>
                  <a:lnTo>
                    <a:pt x="1645920" y="420624"/>
                  </a:lnTo>
                  <a:lnTo>
                    <a:pt x="1653539" y="419100"/>
                  </a:lnTo>
                  <a:lnTo>
                    <a:pt x="1656588" y="417575"/>
                  </a:lnTo>
                  <a:lnTo>
                    <a:pt x="1659636" y="416051"/>
                  </a:lnTo>
                  <a:lnTo>
                    <a:pt x="1662684" y="414527"/>
                  </a:lnTo>
                  <a:lnTo>
                    <a:pt x="1664208" y="413003"/>
                  </a:lnTo>
                  <a:lnTo>
                    <a:pt x="1665731" y="411480"/>
                  </a:lnTo>
                  <a:lnTo>
                    <a:pt x="1668779" y="409956"/>
                  </a:lnTo>
                  <a:lnTo>
                    <a:pt x="1670303" y="408431"/>
                  </a:lnTo>
                  <a:lnTo>
                    <a:pt x="1682496" y="396239"/>
                  </a:lnTo>
                  <a:lnTo>
                    <a:pt x="1683512" y="393191"/>
                  </a:lnTo>
                  <a:lnTo>
                    <a:pt x="1684020" y="391668"/>
                  </a:lnTo>
                  <a:lnTo>
                    <a:pt x="1685544" y="390144"/>
                  </a:lnTo>
                  <a:lnTo>
                    <a:pt x="1687067" y="388619"/>
                  </a:lnTo>
                  <a:lnTo>
                    <a:pt x="1688591" y="387095"/>
                  </a:lnTo>
                  <a:lnTo>
                    <a:pt x="1690115" y="384047"/>
                  </a:lnTo>
                  <a:lnTo>
                    <a:pt x="1691639" y="379475"/>
                  </a:lnTo>
                  <a:lnTo>
                    <a:pt x="1693164" y="373380"/>
                  </a:lnTo>
                  <a:lnTo>
                    <a:pt x="1694688" y="367283"/>
                  </a:lnTo>
                  <a:lnTo>
                    <a:pt x="1694695" y="365759"/>
                  </a:lnTo>
                  <a:lnTo>
                    <a:pt x="1696204" y="59436"/>
                  </a:lnTo>
                </a:path>
                <a:path w="1696212" h="423544">
                  <a:moveTo>
                    <a:pt x="1523" y="353568"/>
                  </a:moveTo>
                  <a:lnTo>
                    <a:pt x="1523" y="367283"/>
                  </a:lnTo>
                  <a:lnTo>
                    <a:pt x="4571" y="367283"/>
                  </a:lnTo>
                  <a:lnTo>
                    <a:pt x="4571" y="353568"/>
                  </a:lnTo>
                </a:path>
                <a:path w="1696212" h="423544">
                  <a:moveTo>
                    <a:pt x="1523" y="367283"/>
                  </a:moveTo>
                  <a:lnTo>
                    <a:pt x="1523" y="368807"/>
                  </a:lnTo>
                  <a:lnTo>
                    <a:pt x="6095" y="368807"/>
                  </a:lnTo>
                  <a:lnTo>
                    <a:pt x="6095" y="367283"/>
                  </a:lnTo>
                </a:path>
                <a:path w="1696212" h="423544">
                  <a:moveTo>
                    <a:pt x="3047" y="368807"/>
                  </a:moveTo>
                  <a:lnTo>
                    <a:pt x="3047" y="370331"/>
                  </a:lnTo>
                  <a:lnTo>
                    <a:pt x="6095" y="370331"/>
                  </a:lnTo>
                  <a:lnTo>
                    <a:pt x="6095" y="368807"/>
                  </a:lnTo>
                </a:path>
                <a:path w="1696212" h="423544">
                  <a:moveTo>
                    <a:pt x="3047" y="370331"/>
                  </a:moveTo>
                  <a:lnTo>
                    <a:pt x="3047" y="371856"/>
                  </a:lnTo>
                  <a:lnTo>
                    <a:pt x="7619" y="371856"/>
                  </a:lnTo>
                  <a:lnTo>
                    <a:pt x="7619" y="370331"/>
                  </a:lnTo>
                </a:path>
                <a:path w="1696212" h="423544">
                  <a:moveTo>
                    <a:pt x="4571" y="371856"/>
                  </a:moveTo>
                  <a:lnTo>
                    <a:pt x="4571" y="373380"/>
                  </a:lnTo>
                  <a:lnTo>
                    <a:pt x="7619" y="373380"/>
                  </a:lnTo>
                  <a:lnTo>
                    <a:pt x="7619" y="371856"/>
                  </a:lnTo>
                </a:path>
                <a:path w="1696212" h="423544">
                  <a:moveTo>
                    <a:pt x="4571" y="373380"/>
                  </a:moveTo>
                  <a:lnTo>
                    <a:pt x="4571" y="374903"/>
                  </a:lnTo>
                  <a:lnTo>
                    <a:pt x="9143" y="374903"/>
                  </a:lnTo>
                  <a:lnTo>
                    <a:pt x="9143" y="373380"/>
                  </a:lnTo>
                </a:path>
                <a:path w="1696212" h="423544">
                  <a:moveTo>
                    <a:pt x="6095" y="374903"/>
                  </a:moveTo>
                  <a:lnTo>
                    <a:pt x="6095" y="381000"/>
                  </a:lnTo>
                  <a:lnTo>
                    <a:pt x="9143" y="381000"/>
                  </a:lnTo>
                  <a:lnTo>
                    <a:pt x="9143" y="374903"/>
                  </a:lnTo>
                </a:path>
                <a:path w="1696212" h="423544">
                  <a:moveTo>
                    <a:pt x="6095" y="381000"/>
                  </a:moveTo>
                  <a:lnTo>
                    <a:pt x="6095" y="382524"/>
                  </a:lnTo>
                  <a:lnTo>
                    <a:pt x="10667" y="382524"/>
                  </a:lnTo>
                  <a:lnTo>
                    <a:pt x="10667" y="381000"/>
                  </a:lnTo>
                </a:path>
                <a:path w="1696212" h="423544">
                  <a:moveTo>
                    <a:pt x="7619" y="382524"/>
                  </a:moveTo>
                  <a:lnTo>
                    <a:pt x="7619" y="384047"/>
                  </a:lnTo>
                  <a:lnTo>
                    <a:pt x="10667" y="384047"/>
                  </a:lnTo>
                  <a:lnTo>
                    <a:pt x="10667" y="382524"/>
                  </a:lnTo>
                </a:path>
                <a:path w="1696212" h="423544">
                  <a:moveTo>
                    <a:pt x="7619" y="384047"/>
                  </a:moveTo>
                  <a:lnTo>
                    <a:pt x="7619" y="385571"/>
                  </a:lnTo>
                  <a:lnTo>
                    <a:pt x="12191" y="385571"/>
                  </a:lnTo>
                  <a:lnTo>
                    <a:pt x="12191" y="384047"/>
                  </a:lnTo>
                </a:path>
                <a:path w="1696212" h="423544">
                  <a:moveTo>
                    <a:pt x="9143" y="385571"/>
                  </a:moveTo>
                  <a:lnTo>
                    <a:pt x="9143" y="387095"/>
                  </a:lnTo>
                  <a:lnTo>
                    <a:pt x="9143" y="388619"/>
                  </a:lnTo>
                  <a:lnTo>
                    <a:pt x="12191" y="390144"/>
                  </a:lnTo>
                  <a:lnTo>
                    <a:pt x="12191" y="391668"/>
                  </a:lnTo>
                  <a:lnTo>
                    <a:pt x="15240" y="391668"/>
                  </a:lnTo>
                  <a:lnTo>
                    <a:pt x="15240" y="390144"/>
                  </a:lnTo>
                  <a:lnTo>
                    <a:pt x="15240" y="388619"/>
                  </a:lnTo>
                  <a:lnTo>
                    <a:pt x="12191" y="387095"/>
                  </a:lnTo>
                  <a:lnTo>
                    <a:pt x="12191" y="385571"/>
                  </a:lnTo>
                </a:path>
                <a:path w="1696212" h="423544">
                  <a:moveTo>
                    <a:pt x="12191" y="391668"/>
                  </a:moveTo>
                  <a:lnTo>
                    <a:pt x="12191" y="393191"/>
                  </a:lnTo>
                  <a:lnTo>
                    <a:pt x="18287" y="393191"/>
                  </a:lnTo>
                  <a:lnTo>
                    <a:pt x="16763" y="391668"/>
                  </a:lnTo>
                </a:path>
                <a:path w="1696212" h="423544">
                  <a:moveTo>
                    <a:pt x="13715" y="393191"/>
                  </a:moveTo>
                  <a:lnTo>
                    <a:pt x="19811" y="399288"/>
                  </a:lnTo>
                  <a:lnTo>
                    <a:pt x="21335" y="400812"/>
                  </a:lnTo>
                  <a:lnTo>
                    <a:pt x="21335" y="402336"/>
                  </a:lnTo>
                  <a:lnTo>
                    <a:pt x="24384" y="402336"/>
                  </a:lnTo>
                  <a:lnTo>
                    <a:pt x="24384" y="400812"/>
                  </a:lnTo>
                  <a:lnTo>
                    <a:pt x="24384" y="399288"/>
                  </a:lnTo>
                  <a:lnTo>
                    <a:pt x="18287" y="393191"/>
                  </a:lnTo>
                </a:path>
                <a:path w="1696212" h="423544">
                  <a:moveTo>
                    <a:pt x="21335" y="402336"/>
                  </a:moveTo>
                  <a:lnTo>
                    <a:pt x="21335" y="405383"/>
                  </a:lnTo>
                  <a:lnTo>
                    <a:pt x="30479" y="405383"/>
                  </a:lnTo>
                  <a:lnTo>
                    <a:pt x="27431" y="402336"/>
                  </a:lnTo>
                </a:path>
                <a:path w="1696212" h="423544">
                  <a:moveTo>
                    <a:pt x="24384" y="405383"/>
                  </a:moveTo>
                  <a:lnTo>
                    <a:pt x="25907" y="406907"/>
                  </a:lnTo>
                  <a:lnTo>
                    <a:pt x="28956" y="408431"/>
                  </a:lnTo>
                  <a:lnTo>
                    <a:pt x="30479" y="409956"/>
                  </a:lnTo>
                  <a:lnTo>
                    <a:pt x="32003" y="411480"/>
                  </a:lnTo>
                  <a:lnTo>
                    <a:pt x="35051" y="413003"/>
                  </a:lnTo>
                  <a:lnTo>
                    <a:pt x="38100" y="416051"/>
                  </a:lnTo>
                  <a:lnTo>
                    <a:pt x="44195" y="419100"/>
                  </a:lnTo>
                  <a:lnTo>
                    <a:pt x="51815" y="420624"/>
                  </a:lnTo>
                  <a:lnTo>
                    <a:pt x="1638300" y="420624"/>
                  </a:lnTo>
                  <a:lnTo>
                    <a:pt x="57912" y="419100"/>
                  </a:lnTo>
                  <a:lnTo>
                    <a:pt x="45719" y="416051"/>
                  </a:lnTo>
                  <a:lnTo>
                    <a:pt x="39623" y="413003"/>
                  </a:lnTo>
                  <a:lnTo>
                    <a:pt x="38100" y="411480"/>
                  </a:lnTo>
                  <a:lnTo>
                    <a:pt x="36575" y="409956"/>
                  </a:lnTo>
                  <a:lnTo>
                    <a:pt x="33528" y="408431"/>
                  </a:lnTo>
                  <a:lnTo>
                    <a:pt x="32003" y="406907"/>
                  </a:lnTo>
                  <a:lnTo>
                    <a:pt x="30479" y="405383"/>
                  </a:lnTo>
                </a:path>
                <a:path w="1696212" h="423544">
                  <a:moveTo>
                    <a:pt x="51815" y="420624"/>
                  </a:moveTo>
                  <a:lnTo>
                    <a:pt x="57912" y="422147"/>
                  </a:lnTo>
                  <a:lnTo>
                    <a:pt x="1507998" y="423544"/>
                  </a:lnTo>
                  <a:lnTo>
                    <a:pt x="1639824" y="423544"/>
                  </a:lnTo>
                  <a:lnTo>
                    <a:pt x="1639824" y="422147"/>
                  </a:lnTo>
                  <a:lnTo>
                    <a:pt x="1645920" y="420624"/>
                  </a:lnTo>
                </a:path>
              </a:pathLst>
            </a:custGeom>
            <a:solidFill>
              <a:srgbClr val="DB6800"/>
            </a:solidFill>
          </p:spPr>
          <p:txBody>
            <a:bodyPr wrap="square" lIns="0" tIns="0" rIns="0" bIns="0" rtlCol="0">
              <a:noAutofit/>
            </a:bodyPr>
            <a:lstStyle/>
            <a:p>
              <a:endParaRPr/>
            </a:p>
          </p:txBody>
        </p:sp>
        <p:sp>
          <p:nvSpPr>
            <p:cNvPr id="49" name="object 60">
              <a:extLst>
                <a:ext uri="{FF2B5EF4-FFF2-40B4-BE49-F238E27FC236}">
                  <a16:creationId xmlns:a16="http://schemas.microsoft.com/office/drawing/2014/main" id="{F612423C-5132-4F2E-A0CD-B5448F68C56A}"/>
                </a:ext>
              </a:extLst>
            </p:cNvPr>
            <p:cNvSpPr/>
            <p:nvPr/>
          </p:nvSpPr>
          <p:spPr>
            <a:xfrm>
              <a:off x="7488837" y="2888447"/>
              <a:ext cx="1839423" cy="503809"/>
            </a:xfrm>
            <a:custGeom>
              <a:avLst/>
              <a:gdLst/>
              <a:ahLst/>
              <a:cxnLst/>
              <a:rect l="l" t="t" r="r" b="b"/>
              <a:pathLst>
                <a:path w="1693163" h="422148">
                  <a:moveTo>
                    <a:pt x="0" y="70104"/>
                  </a:moveTo>
                  <a:lnTo>
                    <a:pt x="0" y="352044"/>
                  </a:lnTo>
                  <a:lnTo>
                    <a:pt x="996" y="363628"/>
                  </a:lnTo>
                  <a:lnTo>
                    <a:pt x="19824" y="400425"/>
                  </a:lnTo>
                  <a:lnTo>
                    <a:pt x="55816" y="420626"/>
                  </a:lnTo>
                  <a:lnTo>
                    <a:pt x="70103" y="422148"/>
                  </a:lnTo>
                  <a:lnTo>
                    <a:pt x="1623059" y="422148"/>
                  </a:lnTo>
                  <a:lnTo>
                    <a:pt x="1660584" y="410942"/>
                  </a:lnTo>
                  <a:lnTo>
                    <a:pt x="1687297" y="379691"/>
                  </a:lnTo>
                  <a:lnTo>
                    <a:pt x="1693163" y="352044"/>
                  </a:lnTo>
                  <a:lnTo>
                    <a:pt x="1693163" y="70104"/>
                  </a:lnTo>
                  <a:lnTo>
                    <a:pt x="1681958" y="32579"/>
                  </a:lnTo>
                  <a:lnTo>
                    <a:pt x="1650707" y="5866"/>
                  </a:lnTo>
                  <a:lnTo>
                    <a:pt x="1623059" y="0"/>
                  </a:lnTo>
                  <a:lnTo>
                    <a:pt x="70103" y="0"/>
                  </a:lnTo>
                  <a:lnTo>
                    <a:pt x="32579" y="11205"/>
                  </a:lnTo>
                  <a:lnTo>
                    <a:pt x="5866" y="42456"/>
                  </a:lnTo>
                  <a:lnTo>
                    <a:pt x="0" y="70104"/>
                  </a:lnTo>
                  <a:close/>
                </a:path>
              </a:pathLst>
            </a:custGeom>
            <a:solidFill>
              <a:srgbClr val="668871"/>
            </a:solidFill>
            <a:effectLst>
              <a:outerShdw blurRad="50800" dist="38100" dir="2700000" algn="tl" rotWithShape="0">
                <a:prstClr val="black">
                  <a:alpha val="40000"/>
                </a:prstClr>
              </a:outerShdw>
            </a:effectLst>
          </p:spPr>
          <p:txBody>
            <a:bodyPr wrap="square" lIns="0" tIns="0" rIns="0" bIns="0" rtlCol="0">
              <a:noAutofit/>
            </a:bodyPr>
            <a:lstStyle/>
            <a:p>
              <a:endParaRPr/>
            </a:p>
          </p:txBody>
        </p:sp>
        <p:sp>
          <p:nvSpPr>
            <p:cNvPr id="50" name="object 61">
              <a:extLst>
                <a:ext uri="{FF2B5EF4-FFF2-40B4-BE49-F238E27FC236}">
                  <a16:creationId xmlns:a16="http://schemas.microsoft.com/office/drawing/2014/main" id="{2621BC86-5278-49F2-AF20-58DC196CB67B}"/>
                </a:ext>
              </a:extLst>
            </p:cNvPr>
            <p:cNvSpPr/>
            <p:nvPr/>
          </p:nvSpPr>
          <p:spPr>
            <a:xfrm>
              <a:off x="7487182" y="2886628"/>
              <a:ext cx="1842735" cy="507445"/>
            </a:xfrm>
            <a:custGeom>
              <a:avLst/>
              <a:gdLst/>
              <a:ahLst/>
              <a:cxnLst/>
              <a:rect l="l" t="t" r="r" b="b"/>
              <a:pathLst>
                <a:path w="1696211" h="425195">
                  <a:moveTo>
                    <a:pt x="71627" y="0"/>
                  </a:moveTo>
                  <a:lnTo>
                    <a:pt x="57911" y="1524"/>
                  </a:lnTo>
                  <a:lnTo>
                    <a:pt x="50292" y="3048"/>
                  </a:lnTo>
                  <a:lnTo>
                    <a:pt x="1645920" y="3048"/>
                  </a:lnTo>
                  <a:lnTo>
                    <a:pt x="1638300" y="1524"/>
                  </a:lnTo>
                  <a:lnTo>
                    <a:pt x="1624583" y="0"/>
                  </a:lnTo>
                  <a:lnTo>
                    <a:pt x="71627" y="0"/>
                  </a:lnTo>
                  <a:close/>
                </a:path>
                <a:path w="1696211" h="425195">
                  <a:moveTo>
                    <a:pt x="50292" y="3048"/>
                  </a:moveTo>
                  <a:lnTo>
                    <a:pt x="47244" y="4572"/>
                  </a:lnTo>
                  <a:lnTo>
                    <a:pt x="44196" y="6096"/>
                  </a:lnTo>
                  <a:lnTo>
                    <a:pt x="32003" y="12191"/>
                  </a:lnTo>
                  <a:lnTo>
                    <a:pt x="28955" y="15239"/>
                  </a:lnTo>
                  <a:lnTo>
                    <a:pt x="24383" y="19812"/>
                  </a:lnTo>
                  <a:lnTo>
                    <a:pt x="21335" y="21336"/>
                  </a:lnTo>
                  <a:lnTo>
                    <a:pt x="20573" y="22860"/>
                  </a:lnTo>
                  <a:lnTo>
                    <a:pt x="19811" y="24384"/>
                  </a:lnTo>
                  <a:lnTo>
                    <a:pt x="16763" y="27432"/>
                  </a:lnTo>
                  <a:lnTo>
                    <a:pt x="12192" y="32003"/>
                  </a:lnTo>
                  <a:lnTo>
                    <a:pt x="11430" y="33527"/>
                  </a:lnTo>
                  <a:lnTo>
                    <a:pt x="6096" y="44196"/>
                  </a:lnTo>
                  <a:lnTo>
                    <a:pt x="4572" y="48768"/>
                  </a:lnTo>
                  <a:lnTo>
                    <a:pt x="3048" y="51815"/>
                  </a:lnTo>
                  <a:lnTo>
                    <a:pt x="1524" y="57912"/>
                  </a:lnTo>
                  <a:lnTo>
                    <a:pt x="0" y="65531"/>
                  </a:lnTo>
                  <a:lnTo>
                    <a:pt x="0" y="362712"/>
                  </a:lnTo>
                  <a:lnTo>
                    <a:pt x="3048" y="362712"/>
                  </a:lnTo>
                  <a:lnTo>
                    <a:pt x="3048" y="65531"/>
                  </a:lnTo>
                  <a:lnTo>
                    <a:pt x="4572" y="57912"/>
                  </a:lnTo>
                  <a:lnTo>
                    <a:pt x="6096" y="51815"/>
                  </a:lnTo>
                  <a:lnTo>
                    <a:pt x="7620" y="48768"/>
                  </a:lnTo>
                  <a:lnTo>
                    <a:pt x="9905" y="44196"/>
                  </a:lnTo>
                  <a:lnTo>
                    <a:pt x="15239" y="33527"/>
                  </a:lnTo>
                  <a:lnTo>
                    <a:pt x="16763" y="32003"/>
                  </a:lnTo>
                  <a:lnTo>
                    <a:pt x="21335" y="27432"/>
                  </a:lnTo>
                  <a:lnTo>
                    <a:pt x="22859" y="24384"/>
                  </a:lnTo>
                  <a:lnTo>
                    <a:pt x="25907" y="22860"/>
                  </a:lnTo>
                  <a:lnTo>
                    <a:pt x="27431" y="21336"/>
                  </a:lnTo>
                  <a:lnTo>
                    <a:pt x="28955" y="19812"/>
                  </a:lnTo>
                  <a:lnTo>
                    <a:pt x="33527" y="15239"/>
                  </a:lnTo>
                  <a:lnTo>
                    <a:pt x="39624" y="12191"/>
                  </a:lnTo>
                  <a:lnTo>
                    <a:pt x="51815" y="6096"/>
                  </a:lnTo>
                  <a:lnTo>
                    <a:pt x="57911" y="4572"/>
                  </a:lnTo>
                  <a:lnTo>
                    <a:pt x="71627" y="3048"/>
                  </a:lnTo>
                </a:path>
                <a:path w="1696211" h="425195">
                  <a:moveTo>
                    <a:pt x="1624583" y="3048"/>
                  </a:moveTo>
                  <a:lnTo>
                    <a:pt x="1638300" y="4572"/>
                  </a:lnTo>
                  <a:lnTo>
                    <a:pt x="1644396" y="6096"/>
                  </a:lnTo>
                  <a:lnTo>
                    <a:pt x="1659635" y="13715"/>
                  </a:lnTo>
                  <a:lnTo>
                    <a:pt x="1665731" y="16763"/>
                  </a:lnTo>
                  <a:lnTo>
                    <a:pt x="1679448" y="30480"/>
                  </a:lnTo>
                  <a:lnTo>
                    <a:pt x="1680972" y="32003"/>
                  </a:lnTo>
                  <a:lnTo>
                    <a:pt x="1680972" y="33527"/>
                  </a:lnTo>
                  <a:lnTo>
                    <a:pt x="1684020" y="33527"/>
                  </a:lnTo>
                  <a:lnTo>
                    <a:pt x="1684020" y="32003"/>
                  </a:lnTo>
                  <a:lnTo>
                    <a:pt x="1684020" y="30480"/>
                  </a:lnTo>
                  <a:lnTo>
                    <a:pt x="1670303" y="16763"/>
                  </a:lnTo>
                  <a:lnTo>
                    <a:pt x="1667255" y="13715"/>
                  </a:lnTo>
                  <a:lnTo>
                    <a:pt x="1652016" y="6096"/>
                  </a:lnTo>
                  <a:lnTo>
                    <a:pt x="1648968" y="4572"/>
                  </a:lnTo>
                  <a:lnTo>
                    <a:pt x="1645920" y="3048"/>
                  </a:lnTo>
                </a:path>
                <a:path w="1696211" h="425195">
                  <a:moveTo>
                    <a:pt x="1680972" y="33527"/>
                  </a:moveTo>
                  <a:lnTo>
                    <a:pt x="1680972" y="35051"/>
                  </a:lnTo>
                  <a:lnTo>
                    <a:pt x="1685544" y="35051"/>
                  </a:lnTo>
                  <a:lnTo>
                    <a:pt x="1685544" y="33527"/>
                  </a:lnTo>
                </a:path>
                <a:path w="1696211" h="425195">
                  <a:moveTo>
                    <a:pt x="1682496" y="35051"/>
                  </a:moveTo>
                  <a:lnTo>
                    <a:pt x="1682496" y="36575"/>
                  </a:lnTo>
                  <a:lnTo>
                    <a:pt x="1685544" y="36575"/>
                  </a:lnTo>
                  <a:lnTo>
                    <a:pt x="1685544" y="35051"/>
                  </a:lnTo>
                </a:path>
                <a:path w="1696211" h="425195">
                  <a:moveTo>
                    <a:pt x="1682496" y="36575"/>
                  </a:moveTo>
                  <a:lnTo>
                    <a:pt x="1682496" y="38100"/>
                  </a:lnTo>
                  <a:lnTo>
                    <a:pt x="1687068" y="38100"/>
                  </a:lnTo>
                  <a:lnTo>
                    <a:pt x="1687068" y="36575"/>
                  </a:lnTo>
                </a:path>
                <a:path w="1696211" h="425195">
                  <a:moveTo>
                    <a:pt x="1684020" y="38100"/>
                  </a:moveTo>
                  <a:lnTo>
                    <a:pt x="1684020" y="39624"/>
                  </a:lnTo>
                  <a:lnTo>
                    <a:pt x="1687068" y="39624"/>
                  </a:lnTo>
                  <a:lnTo>
                    <a:pt x="1687068" y="38100"/>
                  </a:lnTo>
                </a:path>
                <a:path w="1696211" h="425195">
                  <a:moveTo>
                    <a:pt x="1684020" y="39624"/>
                  </a:moveTo>
                  <a:lnTo>
                    <a:pt x="1684020" y="41148"/>
                  </a:lnTo>
                  <a:lnTo>
                    <a:pt x="1688592" y="41148"/>
                  </a:lnTo>
                  <a:lnTo>
                    <a:pt x="1688592" y="39624"/>
                  </a:lnTo>
                </a:path>
                <a:path w="1696211" h="425195">
                  <a:moveTo>
                    <a:pt x="1685544" y="41148"/>
                  </a:moveTo>
                  <a:lnTo>
                    <a:pt x="1685544" y="42672"/>
                  </a:lnTo>
                  <a:lnTo>
                    <a:pt x="1688592" y="42672"/>
                  </a:lnTo>
                  <a:lnTo>
                    <a:pt x="1688592" y="41148"/>
                  </a:lnTo>
                </a:path>
                <a:path w="1696211" h="425195">
                  <a:moveTo>
                    <a:pt x="1685544" y="42672"/>
                  </a:moveTo>
                  <a:lnTo>
                    <a:pt x="1685544" y="44196"/>
                  </a:lnTo>
                  <a:lnTo>
                    <a:pt x="1690115" y="44196"/>
                  </a:lnTo>
                  <a:lnTo>
                    <a:pt x="1690115" y="42672"/>
                  </a:lnTo>
                </a:path>
                <a:path w="1696211" h="425195">
                  <a:moveTo>
                    <a:pt x="1687068" y="44196"/>
                  </a:moveTo>
                  <a:lnTo>
                    <a:pt x="1687068" y="45720"/>
                  </a:lnTo>
                  <a:lnTo>
                    <a:pt x="1690115" y="45720"/>
                  </a:lnTo>
                  <a:lnTo>
                    <a:pt x="1690115" y="44196"/>
                  </a:lnTo>
                </a:path>
                <a:path w="1696211" h="425195">
                  <a:moveTo>
                    <a:pt x="1687068" y="45720"/>
                  </a:moveTo>
                  <a:lnTo>
                    <a:pt x="1687068" y="47244"/>
                  </a:lnTo>
                  <a:lnTo>
                    <a:pt x="1691639" y="47244"/>
                  </a:lnTo>
                  <a:lnTo>
                    <a:pt x="1691639" y="45720"/>
                  </a:lnTo>
                </a:path>
                <a:path w="1696211" h="425195">
                  <a:moveTo>
                    <a:pt x="1688592" y="47244"/>
                  </a:moveTo>
                  <a:lnTo>
                    <a:pt x="1688592" y="48768"/>
                  </a:lnTo>
                  <a:lnTo>
                    <a:pt x="1691639" y="48768"/>
                  </a:lnTo>
                  <a:lnTo>
                    <a:pt x="1691639" y="47244"/>
                  </a:lnTo>
                </a:path>
                <a:path w="1696211" h="425195">
                  <a:moveTo>
                    <a:pt x="1688592" y="48768"/>
                  </a:moveTo>
                  <a:lnTo>
                    <a:pt x="1688592" y="50291"/>
                  </a:lnTo>
                  <a:lnTo>
                    <a:pt x="1693163" y="50291"/>
                  </a:lnTo>
                  <a:lnTo>
                    <a:pt x="1693163" y="48768"/>
                  </a:lnTo>
                </a:path>
                <a:path w="1696211" h="425195">
                  <a:moveTo>
                    <a:pt x="1690115" y="50291"/>
                  </a:moveTo>
                  <a:lnTo>
                    <a:pt x="1690115" y="51815"/>
                  </a:lnTo>
                  <a:lnTo>
                    <a:pt x="1693163" y="51815"/>
                  </a:lnTo>
                  <a:lnTo>
                    <a:pt x="1693163" y="50291"/>
                  </a:lnTo>
                </a:path>
                <a:path w="1696211" h="425195">
                  <a:moveTo>
                    <a:pt x="1690115" y="51815"/>
                  </a:moveTo>
                  <a:lnTo>
                    <a:pt x="1690115" y="53339"/>
                  </a:lnTo>
                  <a:lnTo>
                    <a:pt x="1694687" y="53339"/>
                  </a:lnTo>
                  <a:lnTo>
                    <a:pt x="1694687" y="51815"/>
                  </a:lnTo>
                </a:path>
                <a:path w="1696211" h="425195">
                  <a:moveTo>
                    <a:pt x="1691639" y="53339"/>
                  </a:moveTo>
                  <a:lnTo>
                    <a:pt x="1691639" y="59436"/>
                  </a:lnTo>
                  <a:lnTo>
                    <a:pt x="1694687" y="59436"/>
                  </a:lnTo>
                  <a:lnTo>
                    <a:pt x="1694687" y="53339"/>
                  </a:lnTo>
                </a:path>
                <a:path w="1696211" h="425195">
                  <a:moveTo>
                    <a:pt x="1693163" y="59436"/>
                  </a:moveTo>
                  <a:lnTo>
                    <a:pt x="1691639" y="367284"/>
                  </a:lnTo>
                  <a:lnTo>
                    <a:pt x="1690115" y="373380"/>
                  </a:lnTo>
                  <a:lnTo>
                    <a:pt x="1689607" y="374904"/>
                  </a:lnTo>
                  <a:lnTo>
                    <a:pt x="1688592" y="377952"/>
                  </a:lnTo>
                  <a:lnTo>
                    <a:pt x="1685544" y="384048"/>
                  </a:lnTo>
                  <a:lnTo>
                    <a:pt x="1684020" y="385572"/>
                  </a:lnTo>
                  <a:lnTo>
                    <a:pt x="1679448" y="394716"/>
                  </a:lnTo>
                  <a:lnTo>
                    <a:pt x="1677924" y="396240"/>
                  </a:lnTo>
                  <a:lnTo>
                    <a:pt x="1676400" y="399161"/>
                  </a:lnTo>
                  <a:lnTo>
                    <a:pt x="1670303" y="405384"/>
                  </a:lnTo>
                  <a:lnTo>
                    <a:pt x="1667255" y="406908"/>
                  </a:lnTo>
                  <a:lnTo>
                    <a:pt x="1665731" y="408431"/>
                  </a:lnTo>
                  <a:lnTo>
                    <a:pt x="1662683" y="409956"/>
                  </a:lnTo>
                  <a:lnTo>
                    <a:pt x="1661159" y="411480"/>
                  </a:lnTo>
                  <a:lnTo>
                    <a:pt x="1659635" y="413004"/>
                  </a:lnTo>
                  <a:lnTo>
                    <a:pt x="1656587" y="414528"/>
                  </a:lnTo>
                  <a:lnTo>
                    <a:pt x="1650492" y="416052"/>
                  </a:lnTo>
                  <a:lnTo>
                    <a:pt x="1644396" y="419100"/>
                  </a:lnTo>
                  <a:lnTo>
                    <a:pt x="1638300" y="420624"/>
                  </a:lnTo>
                  <a:lnTo>
                    <a:pt x="1638300" y="422148"/>
                  </a:lnTo>
                  <a:lnTo>
                    <a:pt x="1645920" y="422148"/>
                  </a:lnTo>
                  <a:lnTo>
                    <a:pt x="1648968" y="420624"/>
                  </a:lnTo>
                  <a:lnTo>
                    <a:pt x="1652016" y="419100"/>
                  </a:lnTo>
                  <a:lnTo>
                    <a:pt x="1658111" y="416052"/>
                  </a:lnTo>
                  <a:lnTo>
                    <a:pt x="1661159" y="414528"/>
                  </a:lnTo>
                  <a:lnTo>
                    <a:pt x="1664207" y="413004"/>
                  </a:lnTo>
                  <a:lnTo>
                    <a:pt x="1667255" y="411480"/>
                  </a:lnTo>
                  <a:lnTo>
                    <a:pt x="1668779" y="409956"/>
                  </a:lnTo>
                  <a:lnTo>
                    <a:pt x="1670303" y="408431"/>
                  </a:lnTo>
                  <a:lnTo>
                    <a:pt x="1671827" y="406908"/>
                  </a:lnTo>
                  <a:lnTo>
                    <a:pt x="1673352" y="405384"/>
                  </a:lnTo>
                  <a:lnTo>
                    <a:pt x="1679575" y="399161"/>
                  </a:lnTo>
                  <a:lnTo>
                    <a:pt x="1682496" y="396240"/>
                  </a:lnTo>
                  <a:lnTo>
                    <a:pt x="1683257" y="394716"/>
                  </a:lnTo>
                  <a:lnTo>
                    <a:pt x="1687829" y="385572"/>
                  </a:lnTo>
                  <a:lnTo>
                    <a:pt x="1688591" y="384048"/>
                  </a:lnTo>
                  <a:lnTo>
                    <a:pt x="1691639" y="377952"/>
                  </a:lnTo>
                  <a:lnTo>
                    <a:pt x="1693163" y="374904"/>
                  </a:lnTo>
                  <a:lnTo>
                    <a:pt x="1693468" y="373380"/>
                  </a:lnTo>
                  <a:lnTo>
                    <a:pt x="1694687" y="367284"/>
                  </a:lnTo>
                  <a:lnTo>
                    <a:pt x="1696211" y="59436"/>
                  </a:lnTo>
                </a:path>
                <a:path w="1696211" h="425195">
                  <a:moveTo>
                    <a:pt x="1524" y="362712"/>
                  </a:moveTo>
                  <a:lnTo>
                    <a:pt x="1524" y="368808"/>
                  </a:lnTo>
                  <a:lnTo>
                    <a:pt x="4572" y="368808"/>
                  </a:lnTo>
                  <a:lnTo>
                    <a:pt x="4572" y="362712"/>
                  </a:lnTo>
                </a:path>
                <a:path w="1696211" h="425195">
                  <a:moveTo>
                    <a:pt x="1524" y="368808"/>
                  </a:moveTo>
                  <a:lnTo>
                    <a:pt x="1524" y="370331"/>
                  </a:lnTo>
                  <a:lnTo>
                    <a:pt x="6096" y="370331"/>
                  </a:lnTo>
                  <a:lnTo>
                    <a:pt x="6096" y="368808"/>
                  </a:lnTo>
                </a:path>
                <a:path w="1696211" h="425195">
                  <a:moveTo>
                    <a:pt x="3048" y="370331"/>
                  </a:moveTo>
                  <a:lnTo>
                    <a:pt x="3048" y="374904"/>
                  </a:lnTo>
                  <a:lnTo>
                    <a:pt x="6096" y="374904"/>
                  </a:lnTo>
                  <a:lnTo>
                    <a:pt x="6096" y="370331"/>
                  </a:lnTo>
                </a:path>
                <a:path w="1696211" h="425195">
                  <a:moveTo>
                    <a:pt x="3048" y="374904"/>
                  </a:moveTo>
                  <a:lnTo>
                    <a:pt x="3048" y="376428"/>
                  </a:lnTo>
                  <a:lnTo>
                    <a:pt x="7620" y="376428"/>
                  </a:lnTo>
                  <a:lnTo>
                    <a:pt x="7620" y="374904"/>
                  </a:lnTo>
                </a:path>
                <a:path w="1696211" h="425195">
                  <a:moveTo>
                    <a:pt x="4572" y="376428"/>
                  </a:moveTo>
                  <a:lnTo>
                    <a:pt x="4572" y="377952"/>
                  </a:lnTo>
                  <a:lnTo>
                    <a:pt x="7620" y="377952"/>
                  </a:lnTo>
                  <a:lnTo>
                    <a:pt x="7620" y="376428"/>
                  </a:lnTo>
                </a:path>
                <a:path w="1696211" h="425195">
                  <a:moveTo>
                    <a:pt x="4572" y="377952"/>
                  </a:moveTo>
                  <a:lnTo>
                    <a:pt x="4572" y="379475"/>
                  </a:lnTo>
                  <a:lnTo>
                    <a:pt x="9144" y="379475"/>
                  </a:lnTo>
                  <a:lnTo>
                    <a:pt x="9144" y="377952"/>
                  </a:lnTo>
                </a:path>
                <a:path w="1696211" h="425195">
                  <a:moveTo>
                    <a:pt x="6096" y="379475"/>
                  </a:moveTo>
                  <a:lnTo>
                    <a:pt x="6096" y="381000"/>
                  </a:lnTo>
                  <a:lnTo>
                    <a:pt x="9144" y="381000"/>
                  </a:lnTo>
                  <a:lnTo>
                    <a:pt x="9144" y="379475"/>
                  </a:lnTo>
                </a:path>
                <a:path w="1696211" h="425195">
                  <a:moveTo>
                    <a:pt x="6096" y="381000"/>
                  </a:moveTo>
                  <a:lnTo>
                    <a:pt x="6096" y="382524"/>
                  </a:lnTo>
                  <a:lnTo>
                    <a:pt x="10668" y="382524"/>
                  </a:lnTo>
                  <a:lnTo>
                    <a:pt x="10668" y="381000"/>
                  </a:lnTo>
                </a:path>
                <a:path w="1696211" h="425195">
                  <a:moveTo>
                    <a:pt x="7620" y="382524"/>
                  </a:moveTo>
                  <a:lnTo>
                    <a:pt x="7620" y="384048"/>
                  </a:lnTo>
                  <a:lnTo>
                    <a:pt x="10668" y="384048"/>
                  </a:lnTo>
                  <a:lnTo>
                    <a:pt x="10668" y="382524"/>
                  </a:lnTo>
                </a:path>
                <a:path w="1696211" h="425195">
                  <a:moveTo>
                    <a:pt x="7620" y="384048"/>
                  </a:moveTo>
                  <a:lnTo>
                    <a:pt x="7620" y="385572"/>
                  </a:lnTo>
                  <a:lnTo>
                    <a:pt x="12192" y="385572"/>
                  </a:lnTo>
                  <a:lnTo>
                    <a:pt x="12192" y="384048"/>
                  </a:lnTo>
                </a:path>
                <a:path w="1696211" h="425195">
                  <a:moveTo>
                    <a:pt x="9144" y="385572"/>
                  </a:moveTo>
                  <a:lnTo>
                    <a:pt x="9144" y="387096"/>
                  </a:lnTo>
                  <a:lnTo>
                    <a:pt x="12192" y="387096"/>
                  </a:lnTo>
                  <a:lnTo>
                    <a:pt x="12192" y="385572"/>
                  </a:lnTo>
                </a:path>
                <a:path w="1696211" h="425195">
                  <a:moveTo>
                    <a:pt x="9144" y="387096"/>
                  </a:moveTo>
                  <a:lnTo>
                    <a:pt x="9144" y="388619"/>
                  </a:lnTo>
                  <a:lnTo>
                    <a:pt x="13715" y="388619"/>
                  </a:lnTo>
                  <a:lnTo>
                    <a:pt x="13715" y="387096"/>
                  </a:lnTo>
                </a:path>
                <a:path w="1696211" h="425195">
                  <a:moveTo>
                    <a:pt x="10668" y="388619"/>
                  </a:moveTo>
                  <a:lnTo>
                    <a:pt x="10668" y="390144"/>
                  </a:lnTo>
                  <a:lnTo>
                    <a:pt x="13715" y="390144"/>
                  </a:lnTo>
                  <a:lnTo>
                    <a:pt x="13715" y="388619"/>
                  </a:lnTo>
                </a:path>
                <a:path w="1696211" h="425195">
                  <a:moveTo>
                    <a:pt x="10668" y="390144"/>
                  </a:moveTo>
                  <a:lnTo>
                    <a:pt x="10668" y="391668"/>
                  </a:lnTo>
                  <a:lnTo>
                    <a:pt x="15239" y="391668"/>
                  </a:lnTo>
                  <a:lnTo>
                    <a:pt x="15239" y="390144"/>
                  </a:lnTo>
                </a:path>
                <a:path w="1696211" h="425195">
                  <a:moveTo>
                    <a:pt x="12192" y="391668"/>
                  </a:moveTo>
                  <a:lnTo>
                    <a:pt x="12192" y="393192"/>
                  </a:lnTo>
                  <a:lnTo>
                    <a:pt x="15239" y="393192"/>
                  </a:lnTo>
                  <a:lnTo>
                    <a:pt x="15239" y="391668"/>
                  </a:lnTo>
                </a:path>
                <a:path w="1696211" h="425195">
                  <a:moveTo>
                    <a:pt x="12192" y="393192"/>
                  </a:moveTo>
                  <a:lnTo>
                    <a:pt x="12192" y="394716"/>
                  </a:lnTo>
                  <a:lnTo>
                    <a:pt x="18287" y="394716"/>
                  </a:lnTo>
                  <a:lnTo>
                    <a:pt x="16763" y="393192"/>
                  </a:lnTo>
                </a:path>
                <a:path w="1696211" h="425195">
                  <a:moveTo>
                    <a:pt x="13715" y="394716"/>
                  </a:moveTo>
                  <a:lnTo>
                    <a:pt x="15239" y="396240"/>
                  </a:lnTo>
                  <a:lnTo>
                    <a:pt x="18160" y="399161"/>
                  </a:lnTo>
                  <a:lnTo>
                    <a:pt x="19811" y="400812"/>
                  </a:lnTo>
                  <a:lnTo>
                    <a:pt x="21335" y="402336"/>
                  </a:lnTo>
                  <a:lnTo>
                    <a:pt x="21335" y="403860"/>
                  </a:lnTo>
                  <a:lnTo>
                    <a:pt x="22859" y="403860"/>
                  </a:lnTo>
                  <a:lnTo>
                    <a:pt x="22859" y="402336"/>
                  </a:lnTo>
                  <a:lnTo>
                    <a:pt x="22859" y="400812"/>
                  </a:lnTo>
                  <a:lnTo>
                    <a:pt x="19811" y="399161"/>
                  </a:lnTo>
                  <a:lnTo>
                    <a:pt x="19811" y="396240"/>
                  </a:lnTo>
                  <a:lnTo>
                    <a:pt x="18287" y="394716"/>
                  </a:lnTo>
                </a:path>
                <a:path w="1696211" h="425195">
                  <a:moveTo>
                    <a:pt x="21335" y="403860"/>
                  </a:moveTo>
                  <a:lnTo>
                    <a:pt x="21335" y="405384"/>
                  </a:lnTo>
                  <a:lnTo>
                    <a:pt x="27431" y="405384"/>
                  </a:lnTo>
                  <a:lnTo>
                    <a:pt x="25907" y="403860"/>
                  </a:lnTo>
                </a:path>
                <a:path w="1696211" h="425195">
                  <a:moveTo>
                    <a:pt x="24383" y="405384"/>
                  </a:moveTo>
                  <a:lnTo>
                    <a:pt x="25907" y="406908"/>
                  </a:lnTo>
                  <a:lnTo>
                    <a:pt x="28955" y="409956"/>
                  </a:lnTo>
                  <a:lnTo>
                    <a:pt x="30479" y="411480"/>
                  </a:lnTo>
                  <a:lnTo>
                    <a:pt x="32003" y="413004"/>
                  </a:lnTo>
                  <a:lnTo>
                    <a:pt x="35051" y="414528"/>
                  </a:lnTo>
                  <a:lnTo>
                    <a:pt x="38100" y="416052"/>
                  </a:lnTo>
                  <a:lnTo>
                    <a:pt x="44196" y="419100"/>
                  </a:lnTo>
                  <a:lnTo>
                    <a:pt x="47244" y="420624"/>
                  </a:lnTo>
                  <a:lnTo>
                    <a:pt x="50292" y="422148"/>
                  </a:lnTo>
                  <a:lnTo>
                    <a:pt x="1638300" y="422148"/>
                  </a:lnTo>
                  <a:lnTo>
                    <a:pt x="57911" y="420624"/>
                  </a:lnTo>
                  <a:lnTo>
                    <a:pt x="51815" y="419100"/>
                  </a:lnTo>
                  <a:lnTo>
                    <a:pt x="45720" y="416052"/>
                  </a:lnTo>
                  <a:lnTo>
                    <a:pt x="39624" y="414528"/>
                  </a:lnTo>
                  <a:lnTo>
                    <a:pt x="38100" y="413004"/>
                  </a:lnTo>
                  <a:lnTo>
                    <a:pt x="36575" y="411480"/>
                  </a:lnTo>
                  <a:lnTo>
                    <a:pt x="33527" y="409956"/>
                  </a:lnTo>
                  <a:lnTo>
                    <a:pt x="30479" y="406908"/>
                  </a:lnTo>
                  <a:lnTo>
                    <a:pt x="27431" y="405384"/>
                  </a:lnTo>
                </a:path>
                <a:path w="1696211" h="425195">
                  <a:moveTo>
                    <a:pt x="50292" y="422148"/>
                  </a:moveTo>
                  <a:lnTo>
                    <a:pt x="57911" y="423672"/>
                  </a:lnTo>
                  <a:lnTo>
                    <a:pt x="1638299" y="425195"/>
                  </a:lnTo>
                  <a:lnTo>
                    <a:pt x="1638300" y="423672"/>
                  </a:lnTo>
                  <a:lnTo>
                    <a:pt x="1645920" y="422148"/>
                  </a:lnTo>
                </a:path>
              </a:pathLst>
            </a:custGeom>
            <a:solidFill>
              <a:srgbClr val="DB6800"/>
            </a:solidFill>
          </p:spPr>
          <p:txBody>
            <a:bodyPr wrap="square" lIns="0" tIns="0" rIns="0" bIns="0" rtlCol="0">
              <a:noAutofit/>
            </a:bodyPr>
            <a:lstStyle/>
            <a:p>
              <a:endParaRPr/>
            </a:p>
          </p:txBody>
        </p:sp>
        <p:sp>
          <p:nvSpPr>
            <p:cNvPr id="51" name="object 62">
              <a:extLst>
                <a:ext uri="{FF2B5EF4-FFF2-40B4-BE49-F238E27FC236}">
                  <a16:creationId xmlns:a16="http://schemas.microsoft.com/office/drawing/2014/main" id="{730F653D-4CB0-4F97-A0B7-112939886E7C}"/>
                </a:ext>
              </a:extLst>
            </p:cNvPr>
            <p:cNvSpPr/>
            <p:nvPr/>
          </p:nvSpPr>
          <p:spPr>
            <a:xfrm>
              <a:off x="3362963" y="2468303"/>
              <a:ext cx="4125735" cy="703877"/>
            </a:xfrm>
            <a:custGeom>
              <a:avLst/>
              <a:gdLst/>
              <a:ahLst/>
              <a:cxnLst/>
              <a:rect l="l" t="t" r="r" b="b"/>
              <a:pathLst>
                <a:path w="3797680" h="589788">
                  <a:moveTo>
                    <a:pt x="3755136" y="577595"/>
                  </a:moveTo>
                  <a:lnTo>
                    <a:pt x="3761232" y="576071"/>
                  </a:lnTo>
                  <a:lnTo>
                    <a:pt x="3797680" y="563922"/>
                  </a:lnTo>
                  <a:lnTo>
                    <a:pt x="3797680" y="563752"/>
                  </a:lnTo>
                  <a:lnTo>
                    <a:pt x="3794760" y="560831"/>
                  </a:lnTo>
                  <a:lnTo>
                    <a:pt x="3791712" y="559180"/>
                  </a:lnTo>
                  <a:lnTo>
                    <a:pt x="3790188" y="557783"/>
                  </a:lnTo>
                  <a:lnTo>
                    <a:pt x="3787140" y="556259"/>
                  </a:lnTo>
                  <a:lnTo>
                    <a:pt x="3785616" y="554735"/>
                  </a:lnTo>
                  <a:lnTo>
                    <a:pt x="3782567" y="553211"/>
                  </a:lnTo>
                  <a:lnTo>
                    <a:pt x="3779519" y="550163"/>
                  </a:lnTo>
                  <a:lnTo>
                    <a:pt x="3776471" y="548639"/>
                  </a:lnTo>
                  <a:lnTo>
                    <a:pt x="3774947" y="547115"/>
                  </a:lnTo>
                  <a:lnTo>
                    <a:pt x="3771899" y="545591"/>
                  </a:lnTo>
                  <a:lnTo>
                    <a:pt x="3770376" y="544067"/>
                  </a:lnTo>
                  <a:lnTo>
                    <a:pt x="3767328" y="542543"/>
                  </a:lnTo>
                  <a:lnTo>
                    <a:pt x="3765804" y="541019"/>
                  </a:lnTo>
                  <a:lnTo>
                    <a:pt x="3762756" y="539495"/>
                  </a:lnTo>
                  <a:lnTo>
                    <a:pt x="3759708" y="536447"/>
                  </a:lnTo>
                  <a:lnTo>
                    <a:pt x="3756660" y="534923"/>
                  </a:lnTo>
                  <a:lnTo>
                    <a:pt x="3755136" y="533399"/>
                  </a:lnTo>
                  <a:lnTo>
                    <a:pt x="3752088" y="531875"/>
                  </a:lnTo>
                  <a:lnTo>
                    <a:pt x="3750564" y="530351"/>
                  </a:lnTo>
                  <a:lnTo>
                    <a:pt x="3747516" y="528827"/>
                  </a:lnTo>
                  <a:lnTo>
                    <a:pt x="3744467" y="525779"/>
                  </a:lnTo>
                  <a:lnTo>
                    <a:pt x="3741419" y="524255"/>
                  </a:lnTo>
                  <a:lnTo>
                    <a:pt x="3739895" y="522731"/>
                  </a:lnTo>
                  <a:lnTo>
                    <a:pt x="3736847" y="521080"/>
                  </a:lnTo>
                  <a:lnTo>
                    <a:pt x="3735323" y="519683"/>
                  </a:lnTo>
                  <a:lnTo>
                    <a:pt x="3732276" y="518159"/>
                  </a:lnTo>
                  <a:lnTo>
                    <a:pt x="3730752" y="516635"/>
                  </a:lnTo>
                  <a:lnTo>
                    <a:pt x="3727704" y="516635"/>
                  </a:lnTo>
                  <a:lnTo>
                    <a:pt x="3726180" y="525779"/>
                  </a:lnTo>
                  <a:lnTo>
                    <a:pt x="3723132" y="547115"/>
                  </a:lnTo>
                  <a:lnTo>
                    <a:pt x="3715512" y="548639"/>
                  </a:lnTo>
                  <a:lnTo>
                    <a:pt x="3715512" y="547115"/>
                  </a:lnTo>
                  <a:lnTo>
                    <a:pt x="3694176" y="544067"/>
                  </a:lnTo>
                  <a:lnTo>
                    <a:pt x="3685032" y="542543"/>
                  </a:lnTo>
                  <a:lnTo>
                    <a:pt x="3653028" y="537971"/>
                  </a:lnTo>
                  <a:lnTo>
                    <a:pt x="3643884" y="536447"/>
                  </a:lnTo>
                  <a:lnTo>
                    <a:pt x="3611880" y="531875"/>
                  </a:lnTo>
                  <a:lnTo>
                    <a:pt x="3602736" y="530351"/>
                  </a:lnTo>
                  <a:lnTo>
                    <a:pt x="3560064" y="524255"/>
                  </a:lnTo>
                  <a:lnTo>
                    <a:pt x="3550919" y="522731"/>
                  </a:lnTo>
                  <a:lnTo>
                    <a:pt x="3518916" y="518159"/>
                  </a:lnTo>
                  <a:lnTo>
                    <a:pt x="3509772" y="516635"/>
                  </a:lnTo>
                  <a:lnTo>
                    <a:pt x="3477767" y="512063"/>
                  </a:lnTo>
                  <a:lnTo>
                    <a:pt x="3468624" y="510539"/>
                  </a:lnTo>
                  <a:lnTo>
                    <a:pt x="3425952" y="504443"/>
                  </a:lnTo>
                  <a:lnTo>
                    <a:pt x="3416808" y="502919"/>
                  </a:lnTo>
                  <a:lnTo>
                    <a:pt x="3384804" y="498347"/>
                  </a:lnTo>
                  <a:lnTo>
                    <a:pt x="3375660" y="496823"/>
                  </a:lnTo>
                  <a:lnTo>
                    <a:pt x="3343655" y="492251"/>
                  </a:lnTo>
                  <a:lnTo>
                    <a:pt x="3334512" y="490727"/>
                  </a:lnTo>
                  <a:lnTo>
                    <a:pt x="3291840" y="484631"/>
                  </a:lnTo>
                  <a:lnTo>
                    <a:pt x="3282696" y="482980"/>
                  </a:lnTo>
                  <a:lnTo>
                    <a:pt x="3250691" y="478535"/>
                  </a:lnTo>
                  <a:lnTo>
                    <a:pt x="3241548" y="477011"/>
                  </a:lnTo>
                  <a:lnTo>
                    <a:pt x="3209543" y="472439"/>
                  </a:lnTo>
                  <a:lnTo>
                    <a:pt x="3200400" y="470915"/>
                  </a:lnTo>
                  <a:lnTo>
                    <a:pt x="3157728" y="464819"/>
                  </a:lnTo>
                  <a:lnTo>
                    <a:pt x="3148584" y="463295"/>
                  </a:lnTo>
                  <a:lnTo>
                    <a:pt x="3116579" y="458723"/>
                  </a:lnTo>
                  <a:lnTo>
                    <a:pt x="3107436" y="457199"/>
                  </a:lnTo>
                  <a:lnTo>
                    <a:pt x="3075432" y="452627"/>
                  </a:lnTo>
                  <a:lnTo>
                    <a:pt x="3066288" y="451103"/>
                  </a:lnTo>
                  <a:lnTo>
                    <a:pt x="3034284" y="446531"/>
                  </a:lnTo>
                  <a:lnTo>
                    <a:pt x="3025140" y="444880"/>
                  </a:lnTo>
                  <a:lnTo>
                    <a:pt x="2982467" y="438911"/>
                  </a:lnTo>
                  <a:lnTo>
                    <a:pt x="2973324" y="437387"/>
                  </a:lnTo>
                  <a:lnTo>
                    <a:pt x="2941320" y="432815"/>
                  </a:lnTo>
                  <a:lnTo>
                    <a:pt x="2932176" y="431291"/>
                  </a:lnTo>
                  <a:lnTo>
                    <a:pt x="2900172" y="426719"/>
                  </a:lnTo>
                  <a:lnTo>
                    <a:pt x="2891028" y="425195"/>
                  </a:lnTo>
                  <a:lnTo>
                    <a:pt x="2848355" y="419099"/>
                  </a:lnTo>
                  <a:lnTo>
                    <a:pt x="2839212" y="417575"/>
                  </a:lnTo>
                  <a:lnTo>
                    <a:pt x="2807208" y="413003"/>
                  </a:lnTo>
                  <a:lnTo>
                    <a:pt x="2798064" y="411479"/>
                  </a:lnTo>
                  <a:lnTo>
                    <a:pt x="2766060" y="406780"/>
                  </a:lnTo>
                  <a:lnTo>
                    <a:pt x="2756916" y="405383"/>
                  </a:lnTo>
                  <a:lnTo>
                    <a:pt x="2714243" y="399288"/>
                  </a:lnTo>
                  <a:lnTo>
                    <a:pt x="2705100" y="397763"/>
                  </a:lnTo>
                  <a:lnTo>
                    <a:pt x="2673096" y="393191"/>
                  </a:lnTo>
                  <a:lnTo>
                    <a:pt x="2663952" y="391667"/>
                  </a:lnTo>
                  <a:lnTo>
                    <a:pt x="2631948" y="387095"/>
                  </a:lnTo>
                  <a:lnTo>
                    <a:pt x="2622804" y="385571"/>
                  </a:lnTo>
                  <a:lnTo>
                    <a:pt x="2580132" y="379475"/>
                  </a:lnTo>
                  <a:lnTo>
                    <a:pt x="2570988" y="377951"/>
                  </a:lnTo>
                  <a:lnTo>
                    <a:pt x="2538984" y="373379"/>
                  </a:lnTo>
                  <a:lnTo>
                    <a:pt x="2529840" y="371855"/>
                  </a:lnTo>
                  <a:lnTo>
                    <a:pt x="2497836" y="367283"/>
                  </a:lnTo>
                  <a:lnTo>
                    <a:pt x="2488691" y="365759"/>
                  </a:lnTo>
                  <a:lnTo>
                    <a:pt x="2456688" y="361188"/>
                  </a:lnTo>
                  <a:lnTo>
                    <a:pt x="2447543" y="359663"/>
                  </a:lnTo>
                  <a:lnTo>
                    <a:pt x="2404872" y="353567"/>
                  </a:lnTo>
                  <a:lnTo>
                    <a:pt x="2395728" y="352043"/>
                  </a:lnTo>
                  <a:lnTo>
                    <a:pt x="2363724" y="347471"/>
                  </a:lnTo>
                  <a:lnTo>
                    <a:pt x="2354579" y="345947"/>
                  </a:lnTo>
                  <a:lnTo>
                    <a:pt x="2322576" y="341375"/>
                  </a:lnTo>
                  <a:lnTo>
                    <a:pt x="2313432" y="339851"/>
                  </a:lnTo>
                  <a:lnTo>
                    <a:pt x="2270760" y="333755"/>
                  </a:lnTo>
                  <a:lnTo>
                    <a:pt x="2261616" y="332231"/>
                  </a:lnTo>
                  <a:lnTo>
                    <a:pt x="2229612" y="327659"/>
                  </a:lnTo>
                  <a:lnTo>
                    <a:pt x="2220467" y="326135"/>
                  </a:lnTo>
                  <a:lnTo>
                    <a:pt x="2188464" y="321563"/>
                  </a:lnTo>
                  <a:lnTo>
                    <a:pt x="2179320" y="320039"/>
                  </a:lnTo>
                  <a:lnTo>
                    <a:pt x="2136648" y="313943"/>
                  </a:lnTo>
                  <a:lnTo>
                    <a:pt x="2127504" y="312419"/>
                  </a:lnTo>
                  <a:lnTo>
                    <a:pt x="2095500" y="307847"/>
                  </a:lnTo>
                  <a:lnTo>
                    <a:pt x="2086355" y="306323"/>
                  </a:lnTo>
                  <a:lnTo>
                    <a:pt x="2054352" y="301751"/>
                  </a:lnTo>
                  <a:lnTo>
                    <a:pt x="2045208" y="300227"/>
                  </a:lnTo>
                  <a:lnTo>
                    <a:pt x="2002536" y="294131"/>
                  </a:lnTo>
                  <a:lnTo>
                    <a:pt x="1993391" y="292480"/>
                  </a:lnTo>
                  <a:lnTo>
                    <a:pt x="1961388" y="288035"/>
                  </a:lnTo>
                  <a:lnTo>
                    <a:pt x="1952243" y="286511"/>
                  </a:lnTo>
                  <a:lnTo>
                    <a:pt x="1920239" y="281939"/>
                  </a:lnTo>
                  <a:lnTo>
                    <a:pt x="1911096" y="280415"/>
                  </a:lnTo>
                  <a:lnTo>
                    <a:pt x="1868424" y="274319"/>
                  </a:lnTo>
                  <a:lnTo>
                    <a:pt x="1859279" y="272795"/>
                  </a:lnTo>
                  <a:lnTo>
                    <a:pt x="1827276" y="268223"/>
                  </a:lnTo>
                  <a:lnTo>
                    <a:pt x="1818132" y="266700"/>
                  </a:lnTo>
                  <a:lnTo>
                    <a:pt x="1786127" y="262127"/>
                  </a:lnTo>
                  <a:lnTo>
                    <a:pt x="1776984" y="260603"/>
                  </a:lnTo>
                  <a:lnTo>
                    <a:pt x="1744979" y="256031"/>
                  </a:lnTo>
                  <a:lnTo>
                    <a:pt x="1735836" y="254380"/>
                  </a:lnTo>
                  <a:lnTo>
                    <a:pt x="1693164" y="248411"/>
                  </a:lnTo>
                  <a:lnTo>
                    <a:pt x="1684020" y="246887"/>
                  </a:lnTo>
                  <a:lnTo>
                    <a:pt x="1652015" y="242315"/>
                  </a:lnTo>
                  <a:lnTo>
                    <a:pt x="1642872" y="240791"/>
                  </a:lnTo>
                  <a:lnTo>
                    <a:pt x="1610867" y="236219"/>
                  </a:lnTo>
                  <a:lnTo>
                    <a:pt x="1601724" y="234695"/>
                  </a:lnTo>
                  <a:lnTo>
                    <a:pt x="1559052" y="228600"/>
                  </a:lnTo>
                  <a:lnTo>
                    <a:pt x="1549908" y="227075"/>
                  </a:lnTo>
                  <a:lnTo>
                    <a:pt x="1517903" y="222503"/>
                  </a:lnTo>
                  <a:lnTo>
                    <a:pt x="1508760" y="220979"/>
                  </a:lnTo>
                  <a:lnTo>
                    <a:pt x="1476755" y="216280"/>
                  </a:lnTo>
                  <a:lnTo>
                    <a:pt x="1467612" y="214883"/>
                  </a:lnTo>
                  <a:lnTo>
                    <a:pt x="1424939" y="208787"/>
                  </a:lnTo>
                  <a:lnTo>
                    <a:pt x="1415796" y="207263"/>
                  </a:lnTo>
                  <a:lnTo>
                    <a:pt x="1383791" y="202691"/>
                  </a:lnTo>
                  <a:lnTo>
                    <a:pt x="1374648" y="201167"/>
                  </a:lnTo>
                  <a:lnTo>
                    <a:pt x="1342643" y="196595"/>
                  </a:lnTo>
                  <a:lnTo>
                    <a:pt x="1333500" y="195071"/>
                  </a:lnTo>
                  <a:lnTo>
                    <a:pt x="1290827" y="188975"/>
                  </a:lnTo>
                  <a:lnTo>
                    <a:pt x="1281684" y="187451"/>
                  </a:lnTo>
                  <a:lnTo>
                    <a:pt x="1249679" y="182879"/>
                  </a:lnTo>
                  <a:lnTo>
                    <a:pt x="1240536" y="181355"/>
                  </a:lnTo>
                  <a:lnTo>
                    <a:pt x="1208532" y="176783"/>
                  </a:lnTo>
                  <a:lnTo>
                    <a:pt x="1199388" y="175259"/>
                  </a:lnTo>
                  <a:lnTo>
                    <a:pt x="1167384" y="170687"/>
                  </a:lnTo>
                  <a:lnTo>
                    <a:pt x="1158239" y="169163"/>
                  </a:lnTo>
                  <a:lnTo>
                    <a:pt x="1115567" y="163067"/>
                  </a:lnTo>
                  <a:lnTo>
                    <a:pt x="1106424" y="161543"/>
                  </a:lnTo>
                  <a:lnTo>
                    <a:pt x="1074420" y="156971"/>
                  </a:lnTo>
                  <a:lnTo>
                    <a:pt x="1065276" y="155447"/>
                  </a:lnTo>
                  <a:lnTo>
                    <a:pt x="1033272" y="150875"/>
                  </a:lnTo>
                  <a:lnTo>
                    <a:pt x="1024127" y="149351"/>
                  </a:lnTo>
                  <a:lnTo>
                    <a:pt x="981455" y="143255"/>
                  </a:lnTo>
                  <a:lnTo>
                    <a:pt x="972312" y="141731"/>
                  </a:lnTo>
                  <a:lnTo>
                    <a:pt x="940308" y="137159"/>
                  </a:lnTo>
                  <a:lnTo>
                    <a:pt x="931163" y="135635"/>
                  </a:lnTo>
                  <a:lnTo>
                    <a:pt x="899160" y="131063"/>
                  </a:lnTo>
                  <a:lnTo>
                    <a:pt x="890015" y="129539"/>
                  </a:lnTo>
                  <a:lnTo>
                    <a:pt x="847343" y="123443"/>
                  </a:lnTo>
                  <a:lnTo>
                    <a:pt x="838200" y="121919"/>
                  </a:lnTo>
                  <a:lnTo>
                    <a:pt x="806196" y="117347"/>
                  </a:lnTo>
                  <a:lnTo>
                    <a:pt x="797051" y="115823"/>
                  </a:lnTo>
                  <a:lnTo>
                    <a:pt x="765048" y="111251"/>
                  </a:lnTo>
                  <a:lnTo>
                    <a:pt x="755903" y="109727"/>
                  </a:lnTo>
                  <a:lnTo>
                    <a:pt x="713232" y="103631"/>
                  </a:lnTo>
                  <a:lnTo>
                    <a:pt x="704088" y="101980"/>
                  </a:lnTo>
                  <a:lnTo>
                    <a:pt x="672084" y="97535"/>
                  </a:lnTo>
                  <a:lnTo>
                    <a:pt x="662939" y="96011"/>
                  </a:lnTo>
                  <a:lnTo>
                    <a:pt x="630936" y="91439"/>
                  </a:lnTo>
                  <a:lnTo>
                    <a:pt x="621791" y="89915"/>
                  </a:lnTo>
                  <a:lnTo>
                    <a:pt x="589788" y="85343"/>
                  </a:lnTo>
                  <a:lnTo>
                    <a:pt x="580643" y="83819"/>
                  </a:lnTo>
                  <a:lnTo>
                    <a:pt x="537972" y="77723"/>
                  </a:lnTo>
                  <a:lnTo>
                    <a:pt x="528827" y="76200"/>
                  </a:lnTo>
                  <a:lnTo>
                    <a:pt x="496824" y="71627"/>
                  </a:lnTo>
                  <a:lnTo>
                    <a:pt x="487679" y="70103"/>
                  </a:lnTo>
                  <a:lnTo>
                    <a:pt x="455675" y="65531"/>
                  </a:lnTo>
                  <a:lnTo>
                    <a:pt x="446532" y="63880"/>
                  </a:lnTo>
                  <a:lnTo>
                    <a:pt x="403860" y="57911"/>
                  </a:lnTo>
                  <a:lnTo>
                    <a:pt x="394715" y="56387"/>
                  </a:lnTo>
                  <a:lnTo>
                    <a:pt x="362712" y="51815"/>
                  </a:lnTo>
                  <a:lnTo>
                    <a:pt x="353567" y="50291"/>
                  </a:lnTo>
                  <a:lnTo>
                    <a:pt x="321563" y="45719"/>
                  </a:lnTo>
                  <a:lnTo>
                    <a:pt x="312420" y="44195"/>
                  </a:lnTo>
                  <a:lnTo>
                    <a:pt x="269748" y="38100"/>
                  </a:lnTo>
                  <a:lnTo>
                    <a:pt x="260603" y="36575"/>
                  </a:lnTo>
                  <a:lnTo>
                    <a:pt x="228600" y="32003"/>
                  </a:lnTo>
                  <a:lnTo>
                    <a:pt x="219456" y="30479"/>
                  </a:lnTo>
                  <a:lnTo>
                    <a:pt x="187451" y="25780"/>
                  </a:lnTo>
                  <a:lnTo>
                    <a:pt x="178307" y="24383"/>
                  </a:lnTo>
                  <a:lnTo>
                    <a:pt x="135636" y="18287"/>
                  </a:lnTo>
                  <a:lnTo>
                    <a:pt x="126492" y="16763"/>
                  </a:lnTo>
                  <a:lnTo>
                    <a:pt x="94487" y="12191"/>
                  </a:lnTo>
                  <a:lnTo>
                    <a:pt x="85343" y="10667"/>
                  </a:lnTo>
                  <a:lnTo>
                    <a:pt x="53339" y="6095"/>
                  </a:lnTo>
                  <a:lnTo>
                    <a:pt x="44195" y="4571"/>
                  </a:lnTo>
                  <a:lnTo>
                    <a:pt x="12192" y="0"/>
                  </a:lnTo>
                  <a:lnTo>
                    <a:pt x="1524" y="0"/>
                  </a:lnTo>
                  <a:lnTo>
                    <a:pt x="0" y="7619"/>
                  </a:lnTo>
                  <a:lnTo>
                    <a:pt x="42671" y="13715"/>
                  </a:lnTo>
                  <a:lnTo>
                    <a:pt x="51815" y="15239"/>
                  </a:lnTo>
                  <a:lnTo>
                    <a:pt x="83819" y="19811"/>
                  </a:lnTo>
                  <a:lnTo>
                    <a:pt x="92963" y="21335"/>
                  </a:lnTo>
                  <a:lnTo>
                    <a:pt x="124968" y="25780"/>
                  </a:lnTo>
                  <a:lnTo>
                    <a:pt x="134112" y="27431"/>
                  </a:lnTo>
                  <a:lnTo>
                    <a:pt x="176783" y="33527"/>
                  </a:lnTo>
                  <a:lnTo>
                    <a:pt x="185927" y="35051"/>
                  </a:lnTo>
                  <a:lnTo>
                    <a:pt x="217931" y="39623"/>
                  </a:lnTo>
                  <a:lnTo>
                    <a:pt x="227075" y="41147"/>
                  </a:lnTo>
                  <a:lnTo>
                    <a:pt x="259080" y="45719"/>
                  </a:lnTo>
                  <a:lnTo>
                    <a:pt x="268224" y="47243"/>
                  </a:lnTo>
                  <a:lnTo>
                    <a:pt x="310896" y="53339"/>
                  </a:lnTo>
                  <a:lnTo>
                    <a:pt x="320039" y="54863"/>
                  </a:lnTo>
                  <a:lnTo>
                    <a:pt x="352043" y="59435"/>
                  </a:lnTo>
                  <a:lnTo>
                    <a:pt x="361188" y="60959"/>
                  </a:lnTo>
                  <a:lnTo>
                    <a:pt x="393191" y="65531"/>
                  </a:lnTo>
                  <a:lnTo>
                    <a:pt x="402336" y="67055"/>
                  </a:lnTo>
                  <a:lnTo>
                    <a:pt x="445008" y="73151"/>
                  </a:lnTo>
                  <a:lnTo>
                    <a:pt x="454151" y="74675"/>
                  </a:lnTo>
                  <a:lnTo>
                    <a:pt x="486155" y="79247"/>
                  </a:lnTo>
                  <a:lnTo>
                    <a:pt x="495300" y="80771"/>
                  </a:lnTo>
                  <a:lnTo>
                    <a:pt x="527303" y="85343"/>
                  </a:lnTo>
                  <a:lnTo>
                    <a:pt x="536448" y="86867"/>
                  </a:lnTo>
                  <a:lnTo>
                    <a:pt x="579120" y="92963"/>
                  </a:lnTo>
                  <a:lnTo>
                    <a:pt x="588263" y="94487"/>
                  </a:lnTo>
                  <a:lnTo>
                    <a:pt x="620267" y="99059"/>
                  </a:lnTo>
                  <a:lnTo>
                    <a:pt x="629412" y="100583"/>
                  </a:lnTo>
                  <a:lnTo>
                    <a:pt x="661415" y="105155"/>
                  </a:lnTo>
                  <a:lnTo>
                    <a:pt x="670560" y="106679"/>
                  </a:lnTo>
                  <a:lnTo>
                    <a:pt x="702563" y="111251"/>
                  </a:lnTo>
                  <a:lnTo>
                    <a:pt x="711708" y="112775"/>
                  </a:lnTo>
                  <a:lnTo>
                    <a:pt x="754379" y="118871"/>
                  </a:lnTo>
                  <a:lnTo>
                    <a:pt x="763524" y="120395"/>
                  </a:lnTo>
                  <a:lnTo>
                    <a:pt x="795527" y="124967"/>
                  </a:lnTo>
                  <a:lnTo>
                    <a:pt x="804672" y="126491"/>
                  </a:lnTo>
                  <a:lnTo>
                    <a:pt x="836676" y="131063"/>
                  </a:lnTo>
                  <a:lnTo>
                    <a:pt x="845820" y="132587"/>
                  </a:lnTo>
                  <a:lnTo>
                    <a:pt x="888491" y="138683"/>
                  </a:lnTo>
                  <a:lnTo>
                    <a:pt x="897636" y="140080"/>
                  </a:lnTo>
                  <a:lnTo>
                    <a:pt x="929639" y="144779"/>
                  </a:lnTo>
                  <a:lnTo>
                    <a:pt x="938784" y="146303"/>
                  </a:lnTo>
                  <a:lnTo>
                    <a:pt x="970788" y="150875"/>
                  </a:lnTo>
                  <a:lnTo>
                    <a:pt x="979932" y="152400"/>
                  </a:lnTo>
                  <a:lnTo>
                    <a:pt x="1022603" y="158495"/>
                  </a:lnTo>
                  <a:lnTo>
                    <a:pt x="1031748" y="160019"/>
                  </a:lnTo>
                  <a:lnTo>
                    <a:pt x="1063752" y="164591"/>
                  </a:lnTo>
                  <a:lnTo>
                    <a:pt x="1072896" y="166115"/>
                  </a:lnTo>
                  <a:lnTo>
                    <a:pt x="1104900" y="170687"/>
                  </a:lnTo>
                  <a:lnTo>
                    <a:pt x="1114043" y="172211"/>
                  </a:lnTo>
                  <a:lnTo>
                    <a:pt x="1156715" y="178180"/>
                  </a:lnTo>
                  <a:lnTo>
                    <a:pt x="1165860" y="179831"/>
                  </a:lnTo>
                  <a:lnTo>
                    <a:pt x="1197864" y="184403"/>
                  </a:lnTo>
                  <a:lnTo>
                    <a:pt x="1207008" y="185927"/>
                  </a:lnTo>
                  <a:lnTo>
                    <a:pt x="1239012" y="190500"/>
                  </a:lnTo>
                  <a:lnTo>
                    <a:pt x="1248155" y="192023"/>
                  </a:lnTo>
                  <a:lnTo>
                    <a:pt x="1280160" y="196595"/>
                  </a:lnTo>
                  <a:lnTo>
                    <a:pt x="1289303" y="198119"/>
                  </a:lnTo>
                  <a:lnTo>
                    <a:pt x="1331976" y="204215"/>
                  </a:lnTo>
                  <a:lnTo>
                    <a:pt x="1341120" y="205739"/>
                  </a:lnTo>
                  <a:lnTo>
                    <a:pt x="1373124" y="210311"/>
                  </a:lnTo>
                  <a:lnTo>
                    <a:pt x="1382267" y="211835"/>
                  </a:lnTo>
                  <a:lnTo>
                    <a:pt x="1414272" y="216280"/>
                  </a:lnTo>
                  <a:lnTo>
                    <a:pt x="1423415" y="217931"/>
                  </a:lnTo>
                  <a:lnTo>
                    <a:pt x="1466088" y="224027"/>
                  </a:lnTo>
                  <a:lnTo>
                    <a:pt x="1475232" y="225551"/>
                  </a:lnTo>
                  <a:lnTo>
                    <a:pt x="1507236" y="230123"/>
                  </a:lnTo>
                  <a:lnTo>
                    <a:pt x="1516379" y="231647"/>
                  </a:lnTo>
                  <a:lnTo>
                    <a:pt x="1548384" y="236219"/>
                  </a:lnTo>
                  <a:lnTo>
                    <a:pt x="1557527" y="237743"/>
                  </a:lnTo>
                  <a:lnTo>
                    <a:pt x="1600200" y="243839"/>
                  </a:lnTo>
                  <a:lnTo>
                    <a:pt x="1609343" y="245363"/>
                  </a:lnTo>
                  <a:lnTo>
                    <a:pt x="1641348" y="249935"/>
                  </a:lnTo>
                  <a:lnTo>
                    <a:pt x="1650491" y="251459"/>
                  </a:lnTo>
                  <a:lnTo>
                    <a:pt x="1682496" y="256031"/>
                  </a:lnTo>
                  <a:lnTo>
                    <a:pt x="1691639" y="257555"/>
                  </a:lnTo>
                  <a:lnTo>
                    <a:pt x="1734312" y="263651"/>
                  </a:lnTo>
                  <a:lnTo>
                    <a:pt x="1743455" y="265175"/>
                  </a:lnTo>
                  <a:lnTo>
                    <a:pt x="1775460" y="269747"/>
                  </a:lnTo>
                  <a:lnTo>
                    <a:pt x="1784603" y="271271"/>
                  </a:lnTo>
                  <a:lnTo>
                    <a:pt x="1816608" y="275843"/>
                  </a:lnTo>
                  <a:lnTo>
                    <a:pt x="1825752" y="277367"/>
                  </a:lnTo>
                  <a:lnTo>
                    <a:pt x="1857755" y="281939"/>
                  </a:lnTo>
                  <a:lnTo>
                    <a:pt x="1866900" y="283463"/>
                  </a:lnTo>
                  <a:lnTo>
                    <a:pt x="1909572" y="289559"/>
                  </a:lnTo>
                  <a:lnTo>
                    <a:pt x="1918715" y="291083"/>
                  </a:lnTo>
                  <a:lnTo>
                    <a:pt x="1950720" y="295655"/>
                  </a:lnTo>
                  <a:lnTo>
                    <a:pt x="1959864" y="297179"/>
                  </a:lnTo>
                  <a:lnTo>
                    <a:pt x="1991867" y="301751"/>
                  </a:lnTo>
                  <a:lnTo>
                    <a:pt x="2001012" y="303275"/>
                  </a:lnTo>
                  <a:lnTo>
                    <a:pt x="2043684" y="309371"/>
                  </a:lnTo>
                  <a:lnTo>
                    <a:pt x="2052827" y="310895"/>
                  </a:lnTo>
                  <a:lnTo>
                    <a:pt x="2084832" y="315467"/>
                  </a:lnTo>
                  <a:lnTo>
                    <a:pt x="2093976" y="316991"/>
                  </a:lnTo>
                  <a:lnTo>
                    <a:pt x="2125979" y="321563"/>
                  </a:lnTo>
                  <a:lnTo>
                    <a:pt x="2135124" y="323088"/>
                  </a:lnTo>
                  <a:lnTo>
                    <a:pt x="2177796" y="329183"/>
                  </a:lnTo>
                  <a:lnTo>
                    <a:pt x="2186940" y="330580"/>
                  </a:lnTo>
                  <a:lnTo>
                    <a:pt x="2218943" y="335279"/>
                  </a:lnTo>
                  <a:lnTo>
                    <a:pt x="2228088" y="336803"/>
                  </a:lnTo>
                  <a:lnTo>
                    <a:pt x="2260091" y="341375"/>
                  </a:lnTo>
                  <a:lnTo>
                    <a:pt x="2269236" y="342900"/>
                  </a:lnTo>
                  <a:lnTo>
                    <a:pt x="2311908" y="348995"/>
                  </a:lnTo>
                  <a:lnTo>
                    <a:pt x="2321052" y="350519"/>
                  </a:lnTo>
                  <a:lnTo>
                    <a:pt x="2353055" y="355091"/>
                  </a:lnTo>
                  <a:lnTo>
                    <a:pt x="2362200" y="356615"/>
                  </a:lnTo>
                  <a:lnTo>
                    <a:pt x="2394204" y="361188"/>
                  </a:lnTo>
                  <a:lnTo>
                    <a:pt x="2403348" y="362711"/>
                  </a:lnTo>
                  <a:lnTo>
                    <a:pt x="2446020" y="368680"/>
                  </a:lnTo>
                  <a:lnTo>
                    <a:pt x="2455164" y="370331"/>
                  </a:lnTo>
                  <a:lnTo>
                    <a:pt x="2487167" y="374903"/>
                  </a:lnTo>
                  <a:lnTo>
                    <a:pt x="2496312" y="376427"/>
                  </a:lnTo>
                  <a:lnTo>
                    <a:pt x="2528316" y="381000"/>
                  </a:lnTo>
                  <a:lnTo>
                    <a:pt x="2537460" y="382523"/>
                  </a:lnTo>
                  <a:lnTo>
                    <a:pt x="2569464" y="387095"/>
                  </a:lnTo>
                  <a:lnTo>
                    <a:pt x="2578608" y="388619"/>
                  </a:lnTo>
                  <a:lnTo>
                    <a:pt x="2621279" y="394715"/>
                  </a:lnTo>
                  <a:lnTo>
                    <a:pt x="2630424" y="396239"/>
                  </a:lnTo>
                  <a:lnTo>
                    <a:pt x="2662428" y="400811"/>
                  </a:lnTo>
                  <a:lnTo>
                    <a:pt x="2671572" y="402335"/>
                  </a:lnTo>
                  <a:lnTo>
                    <a:pt x="2703576" y="406780"/>
                  </a:lnTo>
                  <a:lnTo>
                    <a:pt x="2712720" y="408431"/>
                  </a:lnTo>
                  <a:lnTo>
                    <a:pt x="2755391" y="414527"/>
                  </a:lnTo>
                  <a:lnTo>
                    <a:pt x="2764536" y="416051"/>
                  </a:lnTo>
                  <a:lnTo>
                    <a:pt x="2796540" y="420623"/>
                  </a:lnTo>
                  <a:lnTo>
                    <a:pt x="2805684" y="422147"/>
                  </a:lnTo>
                  <a:lnTo>
                    <a:pt x="2837688" y="426719"/>
                  </a:lnTo>
                  <a:lnTo>
                    <a:pt x="2846832" y="428243"/>
                  </a:lnTo>
                  <a:lnTo>
                    <a:pt x="2889504" y="434339"/>
                  </a:lnTo>
                  <a:lnTo>
                    <a:pt x="2898648" y="435863"/>
                  </a:lnTo>
                  <a:lnTo>
                    <a:pt x="2930652" y="440435"/>
                  </a:lnTo>
                  <a:lnTo>
                    <a:pt x="2939796" y="441959"/>
                  </a:lnTo>
                  <a:lnTo>
                    <a:pt x="2971800" y="446531"/>
                  </a:lnTo>
                  <a:lnTo>
                    <a:pt x="2980943" y="448055"/>
                  </a:lnTo>
                  <a:lnTo>
                    <a:pt x="3023616" y="454151"/>
                  </a:lnTo>
                  <a:lnTo>
                    <a:pt x="3032760" y="455675"/>
                  </a:lnTo>
                  <a:lnTo>
                    <a:pt x="3064764" y="460247"/>
                  </a:lnTo>
                  <a:lnTo>
                    <a:pt x="3073908" y="461771"/>
                  </a:lnTo>
                  <a:lnTo>
                    <a:pt x="3105912" y="466343"/>
                  </a:lnTo>
                  <a:lnTo>
                    <a:pt x="3115055" y="467867"/>
                  </a:lnTo>
                  <a:lnTo>
                    <a:pt x="3147060" y="472439"/>
                  </a:lnTo>
                  <a:lnTo>
                    <a:pt x="3156204" y="473963"/>
                  </a:lnTo>
                  <a:lnTo>
                    <a:pt x="3198876" y="480059"/>
                  </a:lnTo>
                  <a:lnTo>
                    <a:pt x="3208020" y="481583"/>
                  </a:lnTo>
                  <a:lnTo>
                    <a:pt x="3240024" y="486155"/>
                  </a:lnTo>
                  <a:lnTo>
                    <a:pt x="3249167" y="487679"/>
                  </a:lnTo>
                  <a:lnTo>
                    <a:pt x="3281172" y="492251"/>
                  </a:lnTo>
                  <a:lnTo>
                    <a:pt x="3290316" y="493775"/>
                  </a:lnTo>
                  <a:lnTo>
                    <a:pt x="3332988" y="499871"/>
                  </a:lnTo>
                  <a:lnTo>
                    <a:pt x="3342132" y="501395"/>
                  </a:lnTo>
                  <a:lnTo>
                    <a:pt x="3374136" y="505967"/>
                  </a:lnTo>
                  <a:lnTo>
                    <a:pt x="3383279" y="507491"/>
                  </a:lnTo>
                  <a:lnTo>
                    <a:pt x="3415284" y="512063"/>
                  </a:lnTo>
                  <a:lnTo>
                    <a:pt x="3424428" y="513587"/>
                  </a:lnTo>
                  <a:lnTo>
                    <a:pt x="3467100" y="519683"/>
                  </a:lnTo>
                  <a:lnTo>
                    <a:pt x="3476243" y="521080"/>
                  </a:lnTo>
                  <a:lnTo>
                    <a:pt x="3508248" y="525779"/>
                  </a:lnTo>
                  <a:lnTo>
                    <a:pt x="3517391" y="527303"/>
                  </a:lnTo>
                  <a:lnTo>
                    <a:pt x="3549395" y="531875"/>
                  </a:lnTo>
                  <a:lnTo>
                    <a:pt x="3558540" y="533399"/>
                  </a:lnTo>
                  <a:lnTo>
                    <a:pt x="3601212" y="539495"/>
                  </a:lnTo>
                  <a:lnTo>
                    <a:pt x="3610356" y="541019"/>
                  </a:lnTo>
                  <a:lnTo>
                    <a:pt x="3642360" y="545591"/>
                  </a:lnTo>
                  <a:lnTo>
                    <a:pt x="3651504" y="547115"/>
                  </a:lnTo>
                  <a:lnTo>
                    <a:pt x="3683508" y="551687"/>
                  </a:lnTo>
                  <a:lnTo>
                    <a:pt x="3692652" y="553211"/>
                  </a:lnTo>
                  <a:lnTo>
                    <a:pt x="3713988" y="556259"/>
                  </a:lnTo>
                  <a:lnTo>
                    <a:pt x="3721608" y="557783"/>
                  </a:lnTo>
                  <a:lnTo>
                    <a:pt x="3718560" y="579119"/>
                  </a:lnTo>
                  <a:lnTo>
                    <a:pt x="3718560" y="589787"/>
                  </a:lnTo>
                  <a:lnTo>
                    <a:pt x="3755136" y="577595"/>
                  </a:lnTo>
                  <a:close/>
                </a:path>
              </a:pathLst>
            </a:custGeom>
            <a:solidFill>
              <a:srgbClr val="000000"/>
            </a:solidFill>
          </p:spPr>
          <p:txBody>
            <a:bodyPr wrap="square" lIns="0" tIns="0" rIns="0" bIns="0" rtlCol="0">
              <a:noAutofit/>
            </a:bodyPr>
            <a:lstStyle/>
            <a:p>
              <a:endParaRPr/>
            </a:p>
          </p:txBody>
        </p:sp>
        <p:sp>
          <p:nvSpPr>
            <p:cNvPr id="52" name="object 63">
              <a:extLst>
                <a:ext uri="{FF2B5EF4-FFF2-40B4-BE49-F238E27FC236}">
                  <a16:creationId xmlns:a16="http://schemas.microsoft.com/office/drawing/2014/main" id="{9D445D4A-26EB-459D-A8BE-6C377681BB61}"/>
                </a:ext>
              </a:extLst>
            </p:cNvPr>
            <p:cNvSpPr/>
            <p:nvPr/>
          </p:nvSpPr>
          <p:spPr>
            <a:xfrm>
              <a:off x="3367930" y="3097609"/>
              <a:ext cx="4120769" cy="89120"/>
            </a:xfrm>
            <a:custGeom>
              <a:avLst/>
              <a:gdLst/>
              <a:ahLst/>
              <a:cxnLst/>
              <a:rect l="l" t="t" r="r" b="b"/>
              <a:pathLst>
                <a:path w="3793109" h="74675">
                  <a:moveTo>
                    <a:pt x="3793109" y="36639"/>
                  </a:moveTo>
                  <a:lnTo>
                    <a:pt x="3720084" y="0"/>
                  </a:lnTo>
                  <a:lnTo>
                    <a:pt x="3717036" y="0"/>
                  </a:lnTo>
                  <a:lnTo>
                    <a:pt x="3717036" y="33527"/>
                  </a:lnTo>
                  <a:lnTo>
                    <a:pt x="1865376" y="33527"/>
                  </a:lnTo>
                  <a:lnTo>
                    <a:pt x="0" y="35051"/>
                  </a:lnTo>
                  <a:lnTo>
                    <a:pt x="0" y="44195"/>
                  </a:lnTo>
                  <a:lnTo>
                    <a:pt x="1865376" y="42671"/>
                  </a:lnTo>
                  <a:lnTo>
                    <a:pt x="3717036" y="42671"/>
                  </a:lnTo>
                  <a:lnTo>
                    <a:pt x="3717036" y="74675"/>
                  </a:lnTo>
                  <a:lnTo>
                    <a:pt x="3793109" y="36639"/>
                  </a:lnTo>
                  <a:close/>
                </a:path>
              </a:pathLst>
            </a:custGeom>
            <a:solidFill>
              <a:srgbClr val="000000"/>
            </a:solidFill>
          </p:spPr>
          <p:txBody>
            <a:bodyPr wrap="square" lIns="0" tIns="0" rIns="0" bIns="0" rtlCol="0">
              <a:noAutofit/>
            </a:bodyPr>
            <a:lstStyle/>
            <a:p>
              <a:endParaRPr/>
            </a:p>
          </p:txBody>
        </p:sp>
        <p:sp>
          <p:nvSpPr>
            <p:cNvPr id="56" name="object 45">
              <a:extLst>
                <a:ext uri="{FF2B5EF4-FFF2-40B4-BE49-F238E27FC236}">
                  <a16:creationId xmlns:a16="http://schemas.microsoft.com/office/drawing/2014/main" id="{73F15808-D6CF-4BB2-94A5-6B1660816770}"/>
                </a:ext>
              </a:extLst>
            </p:cNvPr>
            <p:cNvSpPr/>
            <p:nvPr/>
          </p:nvSpPr>
          <p:spPr>
            <a:xfrm>
              <a:off x="1528506" y="4246724"/>
              <a:ext cx="1839424" cy="501990"/>
            </a:xfrm>
            <a:custGeom>
              <a:avLst/>
              <a:gdLst/>
              <a:ahLst/>
              <a:cxnLst/>
              <a:rect l="l" t="t" r="r" b="b"/>
              <a:pathLst>
                <a:path w="1693164" h="420624">
                  <a:moveTo>
                    <a:pt x="0" y="70104"/>
                  </a:moveTo>
                  <a:lnTo>
                    <a:pt x="0" y="350520"/>
                  </a:lnTo>
                  <a:lnTo>
                    <a:pt x="996" y="362483"/>
                  </a:lnTo>
                  <a:lnTo>
                    <a:pt x="19824" y="399486"/>
                  </a:lnTo>
                  <a:lnTo>
                    <a:pt x="55816" y="419168"/>
                  </a:lnTo>
                  <a:lnTo>
                    <a:pt x="70104" y="420624"/>
                  </a:lnTo>
                  <a:lnTo>
                    <a:pt x="1623060" y="420624"/>
                  </a:lnTo>
                  <a:lnTo>
                    <a:pt x="1660584" y="409797"/>
                  </a:lnTo>
                  <a:lnTo>
                    <a:pt x="1687297" y="378815"/>
                  </a:lnTo>
                  <a:lnTo>
                    <a:pt x="1693164" y="350520"/>
                  </a:lnTo>
                  <a:lnTo>
                    <a:pt x="1693164" y="70104"/>
                  </a:lnTo>
                  <a:lnTo>
                    <a:pt x="1681958" y="31905"/>
                  </a:lnTo>
                  <a:lnTo>
                    <a:pt x="1650707" y="5643"/>
                  </a:lnTo>
                  <a:lnTo>
                    <a:pt x="1623060" y="0"/>
                  </a:lnTo>
                  <a:lnTo>
                    <a:pt x="70104" y="0"/>
                  </a:lnTo>
                  <a:lnTo>
                    <a:pt x="32579" y="10826"/>
                  </a:lnTo>
                  <a:lnTo>
                    <a:pt x="5866" y="41808"/>
                  </a:lnTo>
                  <a:lnTo>
                    <a:pt x="0" y="70104"/>
                  </a:lnTo>
                  <a:close/>
                </a:path>
              </a:pathLst>
            </a:custGeom>
            <a:solidFill>
              <a:srgbClr val="6D3500"/>
            </a:solidFill>
          </p:spPr>
          <p:txBody>
            <a:bodyPr wrap="square" lIns="0" tIns="0" rIns="0" bIns="0" rtlCol="0">
              <a:noAutofit/>
            </a:bodyPr>
            <a:lstStyle/>
            <a:p>
              <a:endParaRPr/>
            </a:p>
          </p:txBody>
        </p:sp>
        <p:sp>
          <p:nvSpPr>
            <p:cNvPr id="57" name="object 46">
              <a:extLst>
                <a:ext uri="{FF2B5EF4-FFF2-40B4-BE49-F238E27FC236}">
                  <a16:creationId xmlns:a16="http://schemas.microsoft.com/office/drawing/2014/main" id="{BA58BFB8-7716-4C7A-A025-332BAC84C6C5}"/>
                </a:ext>
              </a:extLst>
            </p:cNvPr>
            <p:cNvSpPr/>
            <p:nvPr/>
          </p:nvSpPr>
          <p:spPr>
            <a:xfrm>
              <a:off x="1526850" y="4244905"/>
              <a:ext cx="1842736" cy="505475"/>
            </a:xfrm>
            <a:custGeom>
              <a:avLst/>
              <a:gdLst/>
              <a:ahLst/>
              <a:cxnLst/>
              <a:rect l="l" t="t" r="r" b="b"/>
              <a:pathLst>
                <a:path w="1696212" h="423545">
                  <a:moveTo>
                    <a:pt x="64007" y="0"/>
                  </a:moveTo>
                  <a:lnTo>
                    <a:pt x="57912" y="1524"/>
                  </a:lnTo>
                  <a:lnTo>
                    <a:pt x="50291" y="3048"/>
                  </a:lnTo>
                  <a:lnTo>
                    <a:pt x="1645920" y="3048"/>
                  </a:lnTo>
                  <a:lnTo>
                    <a:pt x="1638300" y="1524"/>
                  </a:lnTo>
                  <a:lnTo>
                    <a:pt x="1632203" y="0"/>
                  </a:lnTo>
                  <a:lnTo>
                    <a:pt x="64007" y="0"/>
                  </a:lnTo>
                  <a:close/>
                </a:path>
                <a:path w="1696212" h="423545">
                  <a:moveTo>
                    <a:pt x="50291" y="3048"/>
                  </a:moveTo>
                  <a:lnTo>
                    <a:pt x="44195" y="4572"/>
                  </a:lnTo>
                  <a:lnTo>
                    <a:pt x="38100" y="7620"/>
                  </a:lnTo>
                  <a:lnTo>
                    <a:pt x="35051" y="10668"/>
                  </a:lnTo>
                  <a:lnTo>
                    <a:pt x="32003" y="12192"/>
                  </a:lnTo>
                  <a:lnTo>
                    <a:pt x="30479" y="13716"/>
                  </a:lnTo>
                  <a:lnTo>
                    <a:pt x="28956" y="15240"/>
                  </a:lnTo>
                  <a:lnTo>
                    <a:pt x="25907" y="16764"/>
                  </a:lnTo>
                  <a:lnTo>
                    <a:pt x="24384" y="18288"/>
                  </a:lnTo>
                  <a:lnTo>
                    <a:pt x="21335" y="19812"/>
                  </a:lnTo>
                  <a:lnTo>
                    <a:pt x="20827" y="21336"/>
                  </a:lnTo>
                  <a:lnTo>
                    <a:pt x="20319" y="22860"/>
                  </a:lnTo>
                  <a:lnTo>
                    <a:pt x="19812" y="24384"/>
                  </a:lnTo>
                  <a:lnTo>
                    <a:pt x="18287" y="25908"/>
                  </a:lnTo>
                  <a:lnTo>
                    <a:pt x="16763" y="27432"/>
                  </a:lnTo>
                  <a:lnTo>
                    <a:pt x="13715" y="30480"/>
                  </a:lnTo>
                  <a:lnTo>
                    <a:pt x="12191" y="32004"/>
                  </a:lnTo>
                  <a:lnTo>
                    <a:pt x="11429" y="33528"/>
                  </a:lnTo>
                  <a:lnTo>
                    <a:pt x="10667" y="35052"/>
                  </a:lnTo>
                  <a:lnTo>
                    <a:pt x="9143" y="36576"/>
                  </a:lnTo>
                  <a:lnTo>
                    <a:pt x="8635" y="38100"/>
                  </a:lnTo>
                  <a:lnTo>
                    <a:pt x="7619" y="41148"/>
                  </a:lnTo>
                  <a:lnTo>
                    <a:pt x="3047" y="50292"/>
                  </a:lnTo>
                  <a:lnTo>
                    <a:pt x="1523" y="56388"/>
                  </a:lnTo>
                  <a:lnTo>
                    <a:pt x="1219" y="57912"/>
                  </a:lnTo>
                  <a:lnTo>
                    <a:pt x="0" y="64008"/>
                  </a:lnTo>
                  <a:lnTo>
                    <a:pt x="0" y="361188"/>
                  </a:lnTo>
                  <a:lnTo>
                    <a:pt x="3047" y="361188"/>
                  </a:lnTo>
                  <a:lnTo>
                    <a:pt x="3047" y="64008"/>
                  </a:lnTo>
                  <a:lnTo>
                    <a:pt x="4571" y="57912"/>
                  </a:lnTo>
                  <a:lnTo>
                    <a:pt x="4876" y="56388"/>
                  </a:lnTo>
                  <a:lnTo>
                    <a:pt x="6095" y="50292"/>
                  </a:lnTo>
                  <a:lnTo>
                    <a:pt x="10667" y="41148"/>
                  </a:lnTo>
                  <a:lnTo>
                    <a:pt x="12191" y="38100"/>
                  </a:lnTo>
                  <a:lnTo>
                    <a:pt x="13715" y="36576"/>
                  </a:lnTo>
                  <a:lnTo>
                    <a:pt x="14478" y="35052"/>
                  </a:lnTo>
                  <a:lnTo>
                    <a:pt x="15240" y="33528"/>
                  </a:lnTo>
                  <a:lnTo>
                    <a:pt x="16763" y="32004"/>
                  </a:lnTo>
                  <a:lnTo>
                    <a:pt x="18287" y="30480"/>
                  </a:lnTo>
                  <a:lnTo>
                    <a:pt x="19812" y="27432"/>
                  </a:lnTo>
                  <a:lnTo>
                    <a:pt x="21335" y="25908"/>
                  </a:lnTo>
                  <a:lnTo>
                    <a:pt x="22097" y="24384"/>
                  </a:lnTo>
                  <a:lnTo>
                    <a:pt x="22859" y="22860"/>
                  </a:lnTo>
                  <a:lnTo>
                    <a:pt x="25907" y="21336"/>
                  </a:lnTo>
                  <a:lnTo>
                    <a:pt x="27431" y="19812"/>
                  </a:lnTo>
                  <a:lnTo>
                    <a:pt x="28956" y="18288"/>
                  </a:lnTo>
                  <a:lnTo>
                    <a:pt x="30480" y="16764"/>
                  </a:lnTo>
                  <a:lnTo>
                    <a:pt x="32004" y="15240"/>
                  </a:lnTo>
                  <a:lnTo>
                    <a:pt x="33528" y="13716"/>
                  </a:lnTo>
                  <a:lnTo>
                    <a:pt x="36575" y="12192"/>
                  </a:lnTo>
                  <a:lnTo>
                    <a:pt x="39623" y="10668"/>
                  </a:lnTo>
                  <a:lnTo>
                    <a:pt x="45719" y="7620"/>
                  </a:lnTo>
                  <a:lnTo>
                    <a:pt x="57912" y="4572"/>
                  </a:lnTo>
                  <a:lnTo>
                    <a:pt x="65531" y="3048"/>
                  </a:lnTo>
                </a:path>
                <a:path w="1696212" h="423545">
                  <a:moveTo>
                    <a:pt x="1630679" y="3048"/>
                  </a:moveTo>
                  <a:lnTo>
                    <a:pt x="1638300" y="4572"/>
                  </a:lnTo>
                  <a:lnTo>
                    <a:pt x="1650491" y="7620"/>
                  </a:lnTo>
                  <a:lnTo>
                    <a:pt x="1653539" y="9144"/>
                  </a:lnTo>
                  <a:lnTo>
                    <a:pt x="1659636" y="12192"/>
                  </a:lnTo>
                  <a:lnTo>
                    <a:pt x="1662684" y="13716"/>
                  </a:lnTo>
                  <a:lnTo>
                    <a:pt x="1665731" y="15240"/>
                  </a:lnTo>
                  <a:lnTo>
                    <a:pt x="1667255" y="16764"/>
                  </a:lnTo>
                  <a:lnTo>
                    <a:pt x="1670303" y="19812"/>
                  </a:lnTo>
                  <a:lnTo>
                    <a:pt x="1673352" y="22860"/>
                  </a:lnTo>
                  <a:lnTo>
                    <a:pt x="1674876" y="22860"/>
                  </a:lnTo>
                  <a:lnTo>
                    <a:pt x="1674876" y="19812"/>
                  </a:lnTo>
                  <a:lnTo>
                    <a:pt x="1671827" y="16764"/>
                  </a:lnTo>
                  <a:lnTo>
                    <a:pt x="1668779" y="15240"/>
                  </a:lnTo>
                  <a:lnTo>
                    <a:pt x="1667255" y="13716"/>
                  </a:lnTo>
                  <a:lnTo>
                    <a:pt x="1664208" y="12192"/>
                  </a:lnTo>
                  <a:lnTo>
                    <a:pt x="1661160" y="9144"/>
                  </a:lnTo>
                  <a:lnTo>
                    <a:pt x="1658112" y="7620"/>
                  </a:lnTo>
                  <a:lnTo>
                    <a:pt x="1652015" y="4572"/>
                  </a:lnTo>
                  <a:lnTo>
                    <a:pt x="1645920" y="3048"/>
                  </a:lnTo>
                </a:path>
                <a:path w="1696212" h="423545">
                  <a:moveTo>
                    <a:pt x="1673352" y="22860"/>
                  </a:moveTo>
                  <a:lnTo>
                    <a:pt x="1677924" y="27432"/>
                  </a:lnTo>
                  <a:lnTo>
                    <a:pt x="1677924" y="30480"/>
                  </a:lnTo>
                  <a:lnTo>
                    <a:pt x="1680972" y="32004"/>
                  </a:lnTo>
                  <a:lnTo>
                    <a:pt x="1680972" y="35052"/>
                  </a:lnTo>
                  <a:lnTo>
                    <a:pt x="1685543" y="35052"/>
                  </a:lnTo>
                  <a:lnTo>
                    <a:pt x="1685543" y="32004"/>
                  </a:lnTo>
                  <a:lnTo>
                    <a:pt x="1684019" y="30480"/>
                  </a:lnTo>
                  <a:lnTo>
                    <a:pt x="1680971" y="27432"/>
                  </a:lnTo>
                  <a:lnTo>
                    <a:pt x="1676400" y="22860"/>
                  </a:lnTo>
                </a:path>
                <a:path w="1696212" h="423545">
                  <a:moveTo>
                    <a:pt x="1680972" y="35052"/>
                  </a:moveTo>
                  <a:lnTo>
                    <a:pt x="1684020" y="36576"/>
                  </a:lnTo>
                  <a:lnTo>
                    <a:pt x="1684020" y="38100"/>
                  </a:lnTo>
                  <a:lnTo>
                    <a:pt x="1687067" y="38100"/>
                  </a:lnTo>
                  <a:lnTo>
                    <a:pt x="1687067" y="36576"/>
                  </a:lnTo>
                  <a:lnTo>
                    <a:pt x="1687067" y="35052"/>
                  </a:lnTo>
                </a:path>
                <a:path w="1696212" h="423545">
                  <a:moveTo>
                    <a:pt x="1684020" y="38100"/>
                  </a:moveTo>
                  <a:lnTo>
                    <a:pt x="1684020" y="39624"/>
                  </a:lnTo>
                  <a:lnTo>
                    <a:pt x="1688591" y="39624"/>
                  </a:lnTo>
                  <a:lnTo>
                    <a:pt x="1688591" y="38100"/>
                  </a:lnTo>
                </a:path>
                <a:path w="1696212" h="423545">
                  <a:moveTo>
                    <a:pt x="1685543" y="39624"/>
                  </a:moveTo>
                  <a:lnTo>
                    <a:pt x="1685543" y="41148"/>
                  </a:lnTo>
                  <a:lnTo>
                    <a:pt x="1688591" y="41148"/>
                  </a:lnTo>
                  <a:lnTo>
                    <a:pt x="1688591" y="39624"/>
                  </a:lnTo>
                </a:path>
                <a:path w="1696212" h="423545">
                  <a:moveTo>
                    <a:pt x="1685543" y="41148"/>
                  </a:moveTo>
                  <a:lnTo>
                    <a:pt x="1685543" y="42672"/>
                  </a:lnTo>
                  <a:lnTo>
                    <a:pt x="1690115" y="42672"/>
                  </a:lnTo>
                  <a:lnTo>
                    <a:pt x="1690115" y="41148"/>
                  </a:lnTo>
                </a:path>
                <a:path w="1696212" h="423545">
                  <a:moveTo>
                    <a:pt x="1687067" y="42672"/>
                  </a:moveTo>
                  <a:lnTo>
                    <a:pt x="1687067" y="44069"/>
                  </a:lnTo>
                  <a:lnTo>
                    <a:pt x="1690115" y="44069"/>
                  </a:lnTo>
                  <a:lnTo>
                    <a:pt x="1690115" y="42672"/>
                  </a:lnTo>
                </a:path>
                <a:path w="1696212" h="423545">
                  <a:moveTo>
                    <a:pt x="1687067" y="44069"/>
                  </a:moveTo>
                  <a:lnTo>
                    <a:pt x="1687067" y="45720"/>
                  </a:lnTo>
                  <a:lnTo>
                    <a:pt x="1691639" y="45720"/>
                  </a:lnTo>
                  <a:lnTo>
                    <a:pt x="1691639" y="44069"/>
                  </a:lnTo>
                </a:path>
                <a:path w="1696212" h="423545">
                  <a:moveTo>
                    <a:pt x="1688591" y="45720"/>
                  </a:moveTo>
                  <a:lnTo>
                    <a:pt x="1688591" y="47244"/>
                  </a:lnTo>
                  <a:lnTo>
                    <a:pt x="1691639" y="47244"/>
                  </a:lnTo>
                  <a:lnTo>
                    <a:pt x="1691639" y="45720"/>
                  </a:lnTo>
                </a:path>
                <a:path w="1696212" h="423545">
                  <a:moveTo>
                    <a:pt x="1688591" y="47244"/>
                  </a:moveTo>
                  <a:lnTo>
                    <a:pt x="1688591" y="48768"/>
                  </a:lnTo>
                  <a:lnTo>
                    <a:pt x="1693164" y="48768"/>
                  </a:lnTo>
                  <a:lnTo>
                    <a:pt x="1693164" y="47244"/>
                  </a:lnTo>
                </a:path>
                <a:path w="1696212" h="423545">
                  <a:moveTo>
                    <a:pt x="1690115" y="48768"/>
                  </a:moveTo>
                  <a:lnTo>
                    <a:pt x="1690115" y="51816"/>
                  </a:lnTo>
                  <a:lnTo>
                    <a:pt x="1693164" y="51816"/>
                  </a:lnTo>
                  <a:lnTo>
                    <a:pt x="1693164" y="48768"/>
                  </a:lnTo>
                </a:path>
                <a:path w="1696212" h="423545">
                  <a:moveTo>
                    <a:pt x="1690115" y="51816"/>
                  </a:moveTo>
                  <a:lnTo>
                    <a:pt x="1690115" y="53340"/>
                  </a:lnTo>
                  <a:lnTo>
                    <a:pt x="1694688" y="53340"/>
                  </a:lnTo>
                  <a:lnTo>
                    <a:pt x="1694688" y="51816"/>
                  </a:lnTo>
                </a:path>
                <a:path w="1696212" h="423545">
                  <a:moveTo>
                    <a:pt x="1691639" y="53340"/>
                  </a:moveTo>
                  <a:lnTo>
                    <a:pt x="1691639" y="57912"/>
                  </a:lnTo>
                  <a:lnTo>
                    <a:pt x="1694688" y="57912"/>
                  </a:lnTo>
                  <a:lnTo>
                    <a:pt x="1694688" y="53340"/>
                  </a:lnTo>
                </a:path>
                <a:path w="1696212" h="423545">
                  <a:moveTo>
                    <a:pt x="1691639" y="57912"/>
                  </a:moveTo>
                  <a:lnTo>
                    <a:pt x="1691639" y="59436"/>
                  </a:lnTo>
                  <a:lnTo>
                    <a:pt x="1696204" y="59436"/>
                  </a:lnTo>
                  <a:lnTo>
                    <a:pt x="1696212" y="57912"/>
                  </a:lnTo>
                </a:path>
                <a:path w="1696212" h="423545">
                  <a:moveTo>
                    <a:pt x="1693164" y="59436"/>
                  </a:moveTo>
                  <a:lnTo>
                    <a:pt x="1691639" y="367284"/>
                  </a:lnTo>
                  <a:lnTo>
                    <a:pt x="1690115" y="373380"/>
                  </a:lnTo>
                  <a:lnTo>
                    <a:pt x="1687829" y="377952"/>
                  </a:lnTo>
                  <a:lnTo>
                    <a:pt x="1680972" y="391668"/>
                  </a:lnTo>
                  <a:lnTo>
                    <a:pt x="1677924" y="394716"/>
                  </a:lnTo>
                  <a:lnTo>
                    <a:pt x="1677162" y="396240"/>
                  </a:lnTo>
                  <a:lnTo>
                    <a:pt x="1676400" y="397764"/>
                  </a:lnTo>
                  <a:lnTo>
                    <a:pt x="1667255" y="406908"/>
                  </a:lnTo>
                  <a:lnTo>
                    <a:pt x="1665731" y="408432"/>
                  </a:lnTo>
                  <a:lnTo>
                    <a:pt x="1662683" y="409956"/>
                  </a:lnTo>
                  <a:lnTo>
                    <a:pt x="1659635" y="411480"/>
                  </a:lnTo>
                  <a:lnTo>
                    <a:pt x="1653539" y="414528"/>
                  </a:lnTo>
                  <a:lnTo>
                    <a:pt x="1650491" y="416052"/>
                  </a:lnTo>
                  <a:lnTo>
                    <a:pt x="1638300" y="419100"/>
                  </a:lnTo>
                  <a:lnTo>
                    <a:pt x="1638300" y="420624"/>
                  </a:lnTo>
                  <a:lnTo>
                    <a:pt x="1645920" y="420624"/>
                  </a:lnTo>
                  <a:lnTo>
                    <a:pt x="1652015" y="419100"/>
                  </a:lnTo>
                  <a:lnTo>
                    <a:pt x="1658112" y="416052"/>
                  </a:lnTo>
                  <a:lnTo>
                    <a:pt x="1661160" y="414528"/>
                  </a:lnTo>
                  <a:lnTo>
                    <a:pt x="1664208" y="411480"/>
                  </a:lnTo>
                  <a:lnTo>
                    <a:pt x="1667255" y="409956"/>
                  </a:lnTo>
                  <a:lnTo>
                    <a:pt x="1668779" y="408432"/>
                  </a:lnTo>
                  <a:lnTo>
                    <a:pt x="1671827" y="406908"/>
                  </a:lnTo>
                  <a:lnTo>
                    <a:pt x="1680972" y="397764"/>
                  </a:lnTo>
                  <a:lnTo>
                    <a:pt x="1682496" y="396240"/>
                  </a:lnTo>
                  <a:lnTo>
                    <a:pt x="1683257" y="394716"/>
                  </a:lnTo>
                  <a:lnTo>
                    <a:pt x="1684781" y="391668"/>
                  </a:lnTo>
                  <a:lnTo>
                    <a:pt x="1691639" y="377952"/>
                  </a:lnTo>
                  <a:lnTo>
                    <a:pt x="1693164" y="373380"/>
                  </a:lnTo>
                  <a:lnTo>
                    <a:pt x="1694688" y="367284"/>
                  </a:lnTo>
                  <a:lnTo>
                    <a:pt x="1696204" y="59436"/>
                  </a:lnTo>
                </a:path>
                <a:path w="1696212" h="423545">
                  <a:moveTo>
                    <a:pt x="1523" y="361188"/>
                  </a:moveTo>
                  <a:lnTo>
                    <a:pt x="1523" y="367284"/>
                  </a:lnTo>
                  <a:lnTo>
                    <a:pt x="4571" y="367284"/>
                  </a:lnTo>
                  <a:lnTo>
                    <a:pt x="4571" y="361188"/>
                  </a:lnTo>
                </a:path>
                <a:path w="1696212" h="423545">
                  <a:moveTo>
                    <a:pt x="1523" y="367284"/>
                  </a:moveTo>
                  <a:lnTo>
                    <a:pt x="1523" y="368808"/>
                  </a:lnTo>
                  <a:lnTo>
                    <a:pt x="6095" y="368808"/>
                  </a:lnTo>
                  <a:lnTo>
                    <a:pt x="6095" y="367284"/>
                  </a:lnTo>
                </a:path>
                <a:path w="1696212" h="423545">
                  <a:moveTo>
                    <a:pt x="3047" y="368808"/>
                  </a:moveTo>
                  <a:lnTo>
                    <a:pt x="3047" y="374904"/>
                  </a:lnTo>
                  <a:lnTo>
                    <a:pt x="6095" y="374904"/>
                  </a:lnTo>
                  <a:lnTo>
                    <a:pt x="6095" y="368808"/>
                  </a:lnTo>
                </a:path>
                <a:path w="1696212" h="423545">
                  <a:moveTo>
                    <a:pt x="4571" y="374904"/>
                  </a:moveTo>
                  <a:lnTo>
                    <a:pt x="4571" y="377952"/>
                  </a:lnTo>
                  <a:lnTo>
                    <a:pt x="7619" y="377952"/>
                  </a:lnTo>
                  <a:lnTo>
                    <a:pt x="7619" y="374904"/>
                  </a:lnTo>
                </a:path>
                <a:path w="1696212" h="423545">
                  <a:moveTo>
                    <a:pt x="6095" y="377952"/>
                  </a:moveTo>
                  <a:lnTo>
                    <a:pt x="6095" y="381000"/>
                  </a:lnTo>
                  <a:lnTo>
                    <a:pt x="9143" y="381000"/>
                  </a:lnTo>
                  <a:lnTo>
                    <a:pt x="9143" y="377952"/>
                  </a:lnTo>
                </a:path>
                <a:path w="1696212" h="423545">
                  <a:moveTo>
                    <a:pt x="6095" y="381000"/>
                  </a:moveTo>
                  <a:lnTo>
                    <a:pt x="6095" y="382524"/>
                  </a:lnTo>
                  <a:lnTo>
                    <a:pt x="10667" y="382524"/>
                  </a:lnTo>
                  <a:lnTo>
                    <a:pt x="10667" y="381000"/>
                  </a:lnTo>
                </a:path>
                <a:path w="1696212" h="423545">
                  <a:moveTo>
                    <a:pt x="7619" y="382524"/>
                  </a:moveTo>
                  <a:lnTo>
                    <a:pt x="7619" y="384048"/>
                  </a:lnTo>
                  <a:lnTo>
                    <a:pt x="10667" y="384048"/>
                  </a:lnTo>
                  <a:lnTo>
                    <a:pt x="10667" y="382524"/>
                  </a:lnTo>
                </a:path>
                <a:path w="1696212" h="423545">
                  <a:moveTo>
                    <a:pt x="7619" y="384048"/>
                  </a:moveTo>
                  <a:lnTo>
                    <a:pt x="7619" y="385572"/>
                  </a:lnTo>
                  <a:lnTo>
                    <a:pt x="12191" y="385572"/>
                  </a:lnTo>
                  <a:lnTo>
                    <a:pt x="12191" y="384048"/>
                  </a:lnTo>
                </a:path>
                <a:path w="1696212" h="423545">
                  <a:moveTo>
                    <a:pt x="9143" y="385572"/>
                  </a:moveTo>
                  <a:lnTo>
                    <a:pt x="9143" y="386969"/>
                  </a:lnTo>
                  <a:lnTo>
                    <a:pt x="12191" y="386969"/>
                  </a:lnTo>
                  <a:lnTo>
                    <a:pt x="12191" y="385572"/>
                  </a:lnTo>
                </a:path>
                <a:path w="1696212" h="423545">
                  <a:moveTo>
                    <a:pt x="9143" y="386969"/>
                  </a:moveTo>
                  <a:lnTo>
                    <a:pt x="9143" y="388620"/>
                  </a:lnTo>
                  <a:lnTo>
                    <a:pt x="13715" y="388620"/>
                  </a:lnTo>
                  <a:lnTo>
                    <a:pt x="13715" y="386969"/>
                  </a:lnTo>
                </a:path>
                <a:path w="1696212" h="423545">
                  <a:moveTo>
                    <a:pt x="10667" y="388620"/>
                  </a:moveTo>
                  <a:lnTo>
                    <a:pt x="10667" y="390144"/>
                  </a:lnTo>
                  <a:lnTo>
                    <a:pt x="13715" y="390144"/>
                  </a:lnTo>
                  <a:lnTo>
                    <a:pt x="13715" y="388620"/>
                  </a:lnTo>
                </a:path>
                <a:path w="1696212" h="423545">
                  <a:moveTo>
                    <a:pt x="10667" y="390144"/>
                  </a:moveTo>
                  <a:lnTo>
                    <a:pt x="10667" y="391668"/>
                  </a:lnTo>
                  <a:lnTo>
                    <a:pt x="16764" y="391668"/>
                  </a:lnTo>
                  <a:lnTo>
                    <a:pt x="15240" y="390144"/>
                  </a:lnTo>
                </a:path>
                <a:path w="1696212" h="423545">
                  <a:moveTo>
                    <a:pt x="12191" y="391668"/>
                  </a:moveTo>
                  <a:lnTo>
                    <a:pt x="12191" y="394716"/>
                  </a:lnTo>
                  <a:lnTo>
                    <a:pt x="19812" y="394716"/>
                  </a:lnTo>
                  <a:lnTo>
                    <a:pt x="16764" y="391668"/>
                  </a:lnTo>
                </a:path>
                <a:path w="1696212" h="423545">
                  <a:moveTo>
                    <a:pt x="13715" y="394716"/>
                  </a:moveTo>
                  <a:lnTo>
                    <a:pt x="16763" y="397764"/>
                  </a:lnTo>
                  <a:lnTo>
                    <a:pt x="18287" y="399288"/>
                  </a:lnTo>
                  <a:lnTo>
                    <a:pt x="21335" y="402336"/>
                  </a:lnTo>
                  <a:lnTo>
                    <a:pt x="22859" y="402336"/>
                  </a:lnTo>
                  <a:lnTo>
                    <a:pt x="22859" y="399288"/>
                  </a:lnTo>
                  <a:lnTo>
                    <a:pt x="19812" y="397764"/>
                  </a:lnTo>
                  <a:lnTo>
                    <a:pt x="19812" y="394716"/>
                  </a:lnTo>
                </a:path>
                <a:path w="1696212" h="423545">
                  <a:moveTo>
                    <a:pt x="21335" y="402336"/>
                  </a:moveTo>
                  <a:lnTo>
                    <a:pt x="21335" y="405384"/>
                  </a:lnTo>
                  <a:lnTo>
                    <a:pt x="28955" y="405384"/>
                  </a:lnTo>
                  <a:lnTo>
                    <a:pt x="25907" y="402336"/>
                  </a:lnTo>
                </a:path>
                <a:path w="1696212" h="423545">
                  <a:moveTo>
                    <a:pt x="24384" y="405384"/>
                  </a:moveTo>
                  <a:lnTo>
                    <a:pt x="25907" y="406908"/>
                  </a:lnTo>
                  <a:lnTo>
                    <a:pt x="28956" y="408432"/>
                  </a:lnTo>
                  <a:lnTo>
                    <a:pt x="30479" y="409956"/>
                  </a:lnTo>
                  <a:lnTo>
                    <a:pt x="32003" y="411480"/>
                  </a:lnTo>
                  <a:lnTo>
                    <a:pt x="35051" y="413004"/>
                  </a:lnTo>
                  <a:lnTo>
                    <a:pt x="38100" y="416052"/>
                  </a:lnTo>
                  <a:lnTo>
                    <a:pt x="44195" y="419100"/>
                  </a:lnTo>
                  <a:lnTo>
                    <a:pt x="50291" y="420624"/>
                  </a:lnTo>
                  <a:lnTo>
                    <a:pt x="1638300" y="420624"/>
                  </a:lnTo>
                  <a:lnTo>
                    <a:pt x="57912" y="419100"/>
                  </a:lnTo>
                  <a:lnTo>
                    <a:pt x="45719" y="416052"/>
                  </a:lnTo>
                  <a:lnTo>
                    <a:pt x="39624" y="413004"/>
                  </a:lnTo>
                  <a:lnTo>
                    <a:pt x="36576" y="411480"/>
                  </a:lnTo>
                  <a:lnTo>
                    <a:pt x="33528" y="409956"/>
                  </a:lnTo>
                  <a:lnTo>
                    <a:pt x="32003" y="408432"/>
                  </a:lnTo>
                  <a:lnTo>
                    <a:pt x="30479" y="406908"/>
                  </a:lnTo>
                  <a:lnTo>
                    <a:pt x="28955" y="405384"/>
                  </a:lnTo>
                </a:path>
                <a:path w="1696212" h="423545">
                  <a:moveTo>
                    <a:pt x="50291" y="420624"/>
                  </a:moveTo>
                  <a:lnTo>
                    <a:pt x="57912" y="422148"/>
                  </a:lnTo>
                  <a:lnTo>
                    <a:pt x="1506601" y="423545"/>
                  </a:lnTo>
                  <a:lnTo>
                    <a:pt x="1638300" y="423545"/>
                  </a:lnTo>
                  <a:lnTo>
                    <a:pt x="1638300" y="422148"/>
                  </a:lnTo>
                  <a:lnTo>
                    <a:pt x="1645920" y="420624"/>
                  </a:lnTo>
                </a:path>
              </a:pathLst>
            </a:custGeom>
            <a:solidFill>
              <a:srgbClr val="DB6800"/>
            </a:solidFill>
          </p:spPr>
          <p:txBody>
            <a:bodyPr wrap="square" lIns="0" tIns="0" rIns="0" bIns="0" rtlCol="0">
              <a:noAutofit/>
            </a:bodyPr>
            <a:lstStyle/>
            <a:p>
              <a:endParaRPr/>
            </a:p>
          </p:txBody>
        </p:sp>
        <p:sp>
          <p:nvSpPr>
            <p:cNvPr id="58" name="object 47">
              <a:extLst>
                <a:ext uri="{FF2B5EF4-FFF2-40B4-BE49-F238E27FC236}">
                  <a16:creationId xmlns:a16="http://schemas.microsoft.com/office/drawing/2014/main" id="{52498001-361F-4285-AAF7-8DC0A2330A6F}"/>
                </a:ext>
              </a:extLst>
            </p:cNvPr>
            <p:cNvSpPr/>
            <p:nvPr/>
          </p:nvSpPr>
          <p:spPr>
            <a:xfrm>
              <a:off x="7482215" y="4230355"/>
              <a:ext cx="1831146" cy="1174948"/>
            </a:xfrm>
            <a:custGeom>
              <a:avLst/>
              <a:gdLst/>
              <a:ahLst/>
              <a:cxnLst/>
              <a:rect l="l" t="t" r="r" b="b"/>
              <a:pathLst>
                <a:path w="1685544" h="984504">
                  <a:moveTo>
                    <a:pt x="1685544" y="492252"/>
                  </a:moveTo>
                  <a:lnTo>
                    <a:pt x="1682756" y="451753"/>
                  </a:lnTo>
                  <a:lnTo>
                    <a:pt x="1674537" y="412179"/>
                  </a:lnTo>
                  <a:lnTo>
                    <a:pt x="1661102" y="373654"/>
                  </a:lnTo>
                  <a:lnTo>
                    <a:pt x="1642664" y="336304"/>
                  </a:lnTo>
                  <a:lnTo>
                    <a:pt x="1619440" y="300251"/>
                  </a:lnTo>
                  <a:lnTo>
                    <a:pt x="1591644" y="265622"/>
                  </a:lnTo>
                  <a:lnTo>
                    <a:pt x="1559490" y="232540"/>
                  </a:lnTo>
                  <a:lnTo>
                    <a:pt x="1523195" y="201131"/>
                  </a:lnTo>
                  <a:lnTo>
                    <a:pt x="1482972" y="171518"/>
                  </a:lnTo>
                  <a:lnTo>
                    <a:pt x="1439036" y="143827"/>
                  </a:lnTo>
                  <a:lnTo>
                    <a:pt x="1391604" y="118182"/>
                  </a:lnTo>
                  <a:lnTo>
                    <a:pt x="1340888" y="94707"/>
                  </a:lnTo>
                  <a:lnTo>
                    <a:pt x="1287104" y="73527"/>
                  </a:lnTo>
                  <a:lnTo>
                    <a:pt x="1230468" y="54767"/>
                  </a:lnTo>
                  <a:lnTo>
                    <a:pt x="1171194" y="38552"/>
                  </a:lnTo>
                  <a:lnTo>
                    <a:pt x="1109496" y="25005"/>
                  </a:lnTo>
                  <a:lnTo>
                    <a:pt x="1045590" y="14252"/>
                  </a:lnTo>
                  <a:lnTo>
                    <a:pt x="979691" y="6417"/>
                  </a:lnTo>
                  <a:lnTo>
                    <a:pt x="912013" y="1625"/>
                  </a:lnTo>
                  <a:lnTo>
                    <a:pt x="842772" y="0"/>
                  </a:lnTo>
                  <a:lnTo>
                    <a:pt x="773736" y="1625"/>
                  </a:lnTo>
                  <a:lnTo>
                    <a:pt x="706223" y="6417"/>
                  </a:lnTo>
                  <a:lnTo>
                    <a:pt x="640448" y="14252"/>
                  </a:lnTo>
                  <a:lnTo>
                    <a:pt x="576632" y="25005"/>
                  </a:lnTo>
                  <a:lnTo>
                    <a:pt x="514992" y="38552"/>
                  </a:lnTo>
                  <a:lnTo>
                    <a:pt x="455747" y="54767"/>
                  </a:lnTo>
                  <a:lnTo>
                    <a:pt x="399115" y="73527"/>
                  </a:lnTo>
                  <a:lnTo>
                    <a:pt x="345314" y="94707"/>
                  </a:lnTo>
                  <a:lnTo>
                    <a:pt x="294562" y="118182"/>
                  </a:lnTo>
                  <a:lnTo>
                    <a:pt x="247078" y="143827"/>
                  </a:lnTo>
                  <a:lnTo>
                    <a:pt x="203080" y="171518"/>
                  </a:lnTo>
                  <a:lnTo>
                    <a:pt x="162787" y="201131"/>
                  </a:lnTo>
                  <a:lnTo>
                    <a:pt x="126417" y="232540"/>
                  </a:lnTo>
                  <a:lnTo>
                    <a:pt x="94187" y="265622"/>
                  </a:lnTo>
                  <a:lnTo>
                    <a:pt x="66317" y="300251"/>
                  </a:lnTo>
                  <a:lnTo>
                    <a:pt x="43025" y="336304"/>
                  </a:lnTo>
                  <a:lnTo>
                    <a:pt x="24529" y="373654"/>
                  </a:lnTo>
                  <a:lnTo>
                    <a:pt x="11047" y="412179"/>
                  </a:lnTo>
                  <a:lnTo>
                    <a:pt x="2798" y="451753"/>
                  </a:lnTo>
                  <a:lnTo>
                    <a:pt x="0" y="492252"/>
                  </a:lnTo>
                  <a:lnTo>
                    <a:pt x="2798" y="532544"/>
                  </a:lnTo>
                  <a:lnTo>
                    <a:pt x="11047" y="571954"/>
                  </a:lnTo>
                  <a:lnTo>
                    <a:pt x="24529" y="610353"/>
                  </a:lnTo>
                  <a:lnTo>
                    <a:pt x="43025" y="647614"/>
                  </a:lnTo>
                  <a:lnTo>
                    <a:pt x="66317" y="683609"/>
                  </a:lnTo>
                  <a:lnTo>
                    <a:pt x="94187" y="718209"/>
                  </a:lnTo>
                  <a:lnTo>
                    <a:pt x="126417" y="751287"/>
                  </a:lnTo>
                  <a:lnTo>
                    <a:pt x="162787" y="782714"/>
                  </a:lnTo>
                  <a:lnTo>
                    <a:pt x="203080" y="812362"/>
                  </a:lnTo>
                  <a:lnTo>
                    <a:pt x="247078" y="840105"/>
                  </a:lnTo>
                  <a:lnTo>
                    <a:pt x="294562" y="865812"/>
                  </a:lnTo>
                  <a:lnTo>
                    <a:pt x="345314" y="889357"/>
                  </a:lnTo>
                  <a:lnTo>
                    <a:pt x="399115" y="910612"/>
                  </a:lnTo>
                  <a:lnTo>
                    <a:pt x="455747" y="929447"/>
                  </a:lnTo>
                  <a:lnTo>
                    <a:pt x="514992" y="945737"/>
                  </a:lnTo>
                  <a:lnTo>
                    <a:pt x="576632" y="959351"/>
                  </a:lnTo>
                  <a:lnTo>
                    <a:pt x="640448" y="970163"/>
                  </a:lnTo>
                  <a:lnTo>
                    <a:pt x="706223" y="978045"/>
                  </a:lnTo>
                  <a:lnTo>
                    <a:pt x="773736" y="982867"/>
                  </a:lnTo>
                  <a:lnTo>
                    <a:pt x="842772" y="984504"/>
                  </a:lnTo>
                  <a:lnTo>
                    <a:pt x="912013" y="982867"/>
                  </a:lnTo>
                  <a:lnTo>
                    <a:pt x="979691" y="978045"/>
                  </a:lnTo>
                  <a:lnTo>
                    <a:pt x="1045590" y="970163"/>
                  </a:lnTo>
                  <a:lnTo>
                    <a:pt x="1109496" y="959351"/>
                  </a:lnTo>
                  <a:lnTo>
                    <a:pt x="1171193" y="945737"/>
                  </a:lnTo>
                  <a:lnTo>
                    <a:pt x="1230468" y="929447"/>
                  </a:lnTo>
                  <a:lnTo>
                    <a:pt x="1287104" y="910612"/>
                  </a:lnTo>
                  <a:lnTo>
                    <a:pt x="1340888" y="889357"/>
                  </a:lnTo>
                  <a:lnTo>
                    <a:pt x="1391604" y="865812"/>
                  </a:lnTo>
                  <a:lnTo>
                    <a:pt x="1439036" y="840105"/>
                  </a:lnTo>
                  <a:lnTo>
                    <a:pt x="1482972" y="812362"/>
                  </a:lnTo>
                  <a:lnTo>
                    <a:pt x="1523195" y="782714"/>
                  </a:lnTo>
                  <a:lnTo>
                    <a:pt x="1559490" y="751287"/>
                  </a:lnTo>
                  <a:lnTo>
                    <a:pt x="1591644" y="718209"/>
                  </a:lnTo>
                  <a:lnTo>
                    <a:pt x="1619440" y="683609"/>
                  </a:lnTo>
                  <a:lnTo>
                    <a:pt x="1642664" y="647614"/>
                  </a:lnTo>
                  <a:lnTo>
                    <a:pt x="1661102" y="610353"/>
                  </a:lnTo>
                  <a:lnTo>
                    <a:pt x="1674537" y="571954"/>
                  </a:lnTo>
                  <a:lnTo>
                    <a:pt x="1682756" y="532544"/>
                  </a:lnTo>
                  <a:lnTo>
                    <a:pt x="1685544" y="492252"/>
                  </a:lnTo>
                  <a:close/>
                </a:path>
              </a:pathLst>
            </a:custGeom>
            <a:solidFill>
              <a:srgbClr val="9F9FB3"/>
            </a:solidFill>
          </p:spPr>
          <p:txBody>
            <a:bodyPr wrap="square" lIns="0" tIns="0" rIns="0" bIns="0" rtlCol="0">
              <a:noAutofit/>
            </a:bodyPr>
            <a:lstStyle/>
            <a:p>
              <a:endParaRPr/>
            </a:p>
          </p:txBody>
        </p:sp>
        <p:sp>
          <p:nvSpPr>
            <p:cNvPr id="59" name="object 48">
              <a:extLst>
                <a:ext uri="{FF2B5EF4-FFF2-40B4-BE49-F238E27FC236}">
                  <a16:creationId xmlns:a16="http://schemas.microsoft.com/office/drawing/2014/main" id="{6CF9EAE7-E2C5-4D52-AF69-D322872FA8C2}"/>
                </a:ext>
              </a:extLst>
            </p:cNvPr>
            <p:cNvSpPr/>
            <p:nvPr/>
          </p:nvSpPr>
          <p:spPr>
            <a:xfrm>
              <a:off x="7480559" y="4228536"/>
              <a:ext cx="1836113" cy="1178586"/>
            </a:xfrm>
            <a:custGeom>
              <a:avLst/>
              <a:gdLst/>
              <a:ahLst/>
              <a:cxnLst/>
              <a:rect l="l" t="t" r="r" b="b"/>
              <a:pathLst>
                <a:path w="1690116" h="987551">
                  <a:moveTo>
                    <a:pt x="801624" y="0"/>
                  </a:moveTo>
                  <a:lnTo>
                    <a:pt x="758951" y="1524"/>
                  </a:lnTo>
                  <a:lnTo>
                    <a:pt x="737615" y="3048"/>
                  </a:lnTo>
                  <a:lnTo>
                    <a:pt x="952500" y="3048"/>
                  </a:lnTo>
                  <a:lnTo>
                    <a:pt x="931164" y="1524"/>
                  </a:lnTo>
                  <a:lnTo>
                    <a:pt x="888492" y="0"/>
                  </a:lnTo>
                  <a:lnTo>
                    <a:pt x="801624" y="0"/>
                  </a:lnTo>
                  <a:close/>
                </a:path>
                <a:path w="1690116" h="987551">
                  <a:moveTo>
                    <a:pt x="737615" y="3048"/>
                  </a:moveTo>
                  <a:lnTo>
                    <a:pt x="716279" y="4572"/>
                  </a:lnTo>
                  <a:lnTo>
                    <a:pt x="688847" y="7620"/>
                  </a:lnTo>
                  <a:lnTo>
                    <a:pt x="675131" y="9143"/>
                  </a:lnTo>
                  <a:lnTo>
                    <a:pt x="665988" y="10668"/>
                  </a:lnTo>
                  <a:lnTo>
                    <a:pt x="655320" y="12192"/>
                  </a:lnTo>
                  <a:lnTo>
                    <a:pt x="644651" y="13716"/>
                  </a:lnTo>
                  <a:lnTo>
                    <a:pt x="633983" y="15240"/>
                  </a:lnTo>
                  <a:lnTo>
                    <a:pt x="624840" y="16764"/>
                  </a:lnTo>
                  <a:lnTo>
                    <a:pt x="614172" y="18287"/>
                  </a:lnTo>
                  <a:lnTo>
                    <a:pt x="605027" y="19685"/>
                  </a:lnTo>
                  <a:lnTo>
                    <a:pt x="594359" y="21336"/>
                  </a:lnTo>
                  <a:lnTo>
                    <a:pt x="586739" y="22860"/>
                  </a:lnTo>
                  <a:lnTo>
                    <a:pt x="579119" y="24384"/>
                  </a:lnTo>
                  <a:lnTo>
                    <a:pt x="563879" y="27432"/>
                  </a:lnTo>
                  <a:lnTo>
                    <a:pt x="554735" y="28956"/>
                  </a:lnTo>
                  <a:lnTo>
                    <a:pt x="548639" y="30480"/>
                  </a:lnTo>
                  <a:lnTo>
                    <a:pt x="542543" y="32004"/>
                  </a:lnTo>
                  <a:lnTo>
                    <a:pt x="524255" y="36576"/>
                  </a:lnTo>
                  <a:lnTo>
                    <a:pt x="516635" y="38100"/>
                  </a:lnTo>
                  <a:lnTo>
                    <a:pt x="512064" y="39624"/>
                  </a:lnTo>
                  <a:lnTo>
                    <a:pt x="505968" y="41148"/>
                  </a:lnTo>
                  <a:lnTo>
                    <a:pt x="501396" y="42672"/>
                  </a:lnTo>
                  <a:lnTo>
                    <a:pt x="495300" y="44196"/>
                  </a:lnTo>
                  <a:lnTo>
                    <a:pt x="490727" y="45720"/>
                  </a:lnTo>
                  <a:lnTo>
                    <a:pt x="484631" y="47243"/>
                  </a:lnTo>
                  <a:lnTo>
                    <a:pt x="478535" y="48768"/>
                  </a:lnTo>
                  <a:lnTo>
                    <a:pt x="473963" y="50292"/>
                  </a:lnTo>
                  <a:lnTo>
                    <a:pt x="469392" y="51816"/>
                  </a:lnTo>
                  <a:lnTo>
                    <a:pt x="463296" y="53340"/>
                  </a:lnTo>
                  <a:lnTo>
                    <a:pt x="458724" y="54864"/>
                  </a:lnTo>
                  <a:lnTo>
                    <a:pt x="452627" y="56387"/>
                  </a:lnTo>
                  <a:lnTo>
                    <a:pt x="448055" y="57785"/>
                  </a:lnTo>
                  <a:lnTo>
                    <a:pt x="441959" y="59436"/>
                  </a:lnTo>
                  <a:lnTo>
                    <a:pt x="437387" y="60960"/>
                  </a:lnTo>
                  <a:lnTo>
                    <a:pt x="432816" y="62484"/>
                  </a:lnTo>
                  <a:lnTo>
                    <a:pt x="428244" y="64008"/>
                  </a:lnTo>
                  <a:lnTo>
                    <a:pt x="422148" y="65532"/>
                  </a:lnTo>
                  <a:lnTo>
                    <a:pt x="417575" y="67056"/>
                  </a:lnTo>
                  <a:lnTo>
                    <a:pt x="413003" y="68580"/>
                  </a:lnTo>
                  <a:lnTo>
                    <a:pt x="406907" y="70104"/>
                  </a:lnTo>
                  <a:lnTo>
                    <a:pt x="403859" y="71628"/>
                  </a:lnTo>
                  <a:lnTo>
                    <a:pt x="400811" y="73152"/>
                  </a:lnTo>
                  <a:lnTo>
                    <a:pt x="396240" y="74676"/>
                  </a:lnTo>
                  <a:lnTo>
                    <a:pt x="393192" y="76200"/>
                  </a:lnTo>
                  <a:lnTo>
                    <a:pt x="388620" y="77724"/>
                  </a:lnTo>
                  <a:lnTo>
                    <a:pt x="385572" y="79248"/>
                  </a:lnTo>
                  <a:lnTo>
                    <a:pt x="381000" y="80772"/>
                  </a:lnTo>
                  <a:lnTo>
                    <a:pt x="377951" y="82296"/>
                  </a:lnTo>
                  <a:lnTo>
                    <a:pt x="373379" y="83820"/>
                  </a:lnTo>
                  <a:lnTo>
                    <a:pt x="367283" y="86868"/>
                  </a:lnTo>
                  <a:lnTo>
                    <a:pt x="362711" y="88392"/>
                  </a:lnTo>
                  <a:lnTo>
                    <a:pt x="359664" y="89916"/>
                  </a:lnTo>
                  <a:lnTo>
                    <a:pt x="355092" y="91440"/>
                  </a:lnTo>
                  <a:lnTo>
                    <a:pt x="352044" y="92964"/>
                  </a:lnTo>
                  <a:lnTo>
                    <a:pt x="347472" y="94487"/>
                  </a:lnTo>
                  <a:lnTo>
                    <a:pt x="344424" y="95885"/>
                  </a:lnTo>
                  <a:lnTo>
                    <a:pt x="339851" y="97536"/>
                  </a:lnTo>
                  <a:lnTo>
                    <a:pt x="336803" y="99060"/>
                  </a:lnTo>
                  <a:lnTo>
                    <a:pt x="333755" y="100584"/>
                  </a:lnTo>
                  <a:lnTo>
                    <a:pt x="327659" y="103632"/>
                  </a:lnTo>
                  <a:lnTo>
                    <a:pt x="324612" y="105156"/>
                  </a:lnTo>
                  <a:lnTo>
                    <a:pt x="318516" y="108204"/>
                  </a:lnTo>
                  <a:lnTo>
                    <a:pt x="315468" y="109728"/>
                  </a:lnTo>
                  <a:lnTo>
                    <a:pt x="312420" y="111252"/>
                  </a:lnTo>
                  <a:lnTo>
                    <a:pt x="307848" y="112776"/>
                  </a:lnTo>
                  <a:lnTo>
                    <a:pt x="304800" y="114300"/>
                  </a:lnTo>
                  <a:lnTo>
                    <a:pt x="301751" y="115824"/>
                  </a:lnTo>
                  <a:lnTo>
                    <a:pt x="289559" y="121920"/>
                  </a:lnTo>
                  <a:lnTo>
                    <a:pt x="286512" y="123443"/>
                  </a:lnTo>
                  <a:lnTo>
                    <a:pt x="277368" y="128016"/>
                  </a:lnTo>
                  <a:lnTo>
                    <a:pt x="275844" y="129540"/>
                  </a:lnTo>
                  <a:lnTo>
                    <a:pt x="272796" y="131064"/>
                  </a:lnTo>
                  <a:lnTo>
                    <a:pt x="269748" y="132587"/>
                  </a:lnTo>
                  <a:lnTo>
                    <a:pt x="248411" y="143256"/>
                  </a:lnTo>
                  <a:lnTo>
                    <a:pt x="246888" y="144780"/>
                  </a:lnTo>
                  <a:lnTo>
                    <a:pt x="243840" y="146304"/>
                  </a:lnTo>
                  <a:lnTo>
                    <a:pt x="242316" y="147828"/>
                  </a:lnTo>
                  <a:lnTo>
                    <a:pt x="239268" y="149352"/>
                  </a:lnTo>
                  <a:lnTo>
                    <a:pt x="237744" y="150876"/>
                  </a:lnTo>
                  <a:lnTo>
                    <a:pt x="234696" y="152400"/>
                  </a:lnTo>
                  <a:lnTo>
                    <a:pt x="231648" y="153924"/>
                  </a:lnTo>
                  <a:lnTo>
                    <a:pt x="230124" y="155448"/>
                  </a:lnTo>
                  <a:lnTo>
                    <a:pt x="227075" y="156972"/>
                  </a:lnTo>
                  <a:lnTo>
                    <a:pt x="225551" y="158496"/>
                  </a:lnTo>
                  <a:lnTo>
                    <a:pt x="219455" y="161544"/>
                  </a:lnTo>
                  <a:lnTo>
                    <a:pt x="217931" y="163068"/>
                  </a:lnTo>
                  <a:lnTo>
                    <a:pt x="214883" y="164592"/>
                  </a:lnTo>
                  <a:lnTo>
                    <a:pt x="213359" y="166116"/>
                  </a:lnTo>
                  <a:lnTo>
                    <a:pt x="210311" y="167640"/>
                  </a:lnTo>
                  <a:lnTo>
                    <a:pt x="208788" y="169164"/>
                  </a:lnTo>
                  <a:lnTo>
                    <a:pt x="205740" y="170687"/>
                  </a:lnTo>
                  <a:lnTo>
                    <a:pt x="204216" y="172085"/>
                  </a:lnTo>
                  <a:lnTo>
                    <a:pt x="201168" y="173736"/>
                  </a:lnTo>
                  <a:lnTo>
                    <a:pt x="199644" y="175260"/>
                  </a:lnTo>
                  <a:lnTo>
                    <a:pt x="196596" y="176784"/>
                  </a:lnTo>
                  <a:lnTo>
                    <a:pt x="193548" y="178308"/>
                  </a:lnTo>
                  <a:lnTo>
                    <a:pt x="192024" y="179832"/>
                  </a:lnTo>
                  <a:lnTo>
                    <a:pt x="190500" y="181356"/>
                  </a:lnTo>
                  <a:lnTo>
                    <a:pt x="188975" y="182880"/>
                  </a:lnTo>
                  <a:lnTo>
                    <a:pt x="185927" y="184404"/>
                  </a:lnTo>
                  <a:lnTo>
                    <a:pt x="184403" y="185928"/>
                  </a:lnTo>
                  <a:lnTo>
                    <a:pt x="182879" y="187452"/>
                  </a:lnTo>
                  <a:lnTo>
                    <a:pt x="179831" y="188976"/>
                  </a:lnTo>
                  <a:lnTo>
                    <a:pt x="178307" y="190500"/>
                  </a:lnTo>
                  <a:lnTo>
                    <a:pt x="176783" y="192024"/>
                  </a:lnTo>
                  <a:lnTo>
                    <a:pt x="173735" y="193548"/>
                  </a:lnTo>
                  <a:lnTo>
                    <a:pt x="172211" y="195072"/>
                  </a:lnTo>
                  <a:lnTo>
                    <a:pt x="170688" y="196596"/>
                  </a:lnTo>
                  <a:lnTo>
                    <a:pt x="167640" y="198120"/>
                  </a:lnTo>
                  <a:lnTo>
                    <a:pt x="166116" y="199644"/>
                  </a:lnTo>
                  <a:lnTo>
                    <a:pt x="163068" y="202692"/>
                  </a:lnTo>
                  <a:lnTo>
                    <a:pt x="160020" y="204216"/>
                  </a:lnTo>
                  <a:lnTo>
                    <a:pt x="158496" y="205740"/>
                  </a:lnTo>
                  <a:lnTo>
                    <a:pt x="156972" y="207264"/>
                  </a:lnTo>
                  <a:lnTo>
                    <a:pt x="155448" y="208787"/>
                  </a:lnTo>
                  <a:lnTo>
                    <a:pt x="152400" y="210185"/>
                  </a:lnTo>
                  <a:lnTo>
                    <a:pt x="150793" y="211836"/>
                  </a:lnTo>
                  <a:lnTo>
                    <a:pt x="149310" y="213360"/>
                  </a:lnTo>
                  <a:lnTo>
                    <a:pt x="147827" y="214884"/>
                  </a:lnTo>
                  <a:lnTo>
                    <a:pt x="144779" y="216408"/>
                  </a:lnTo>
                  <a:lnTo>
                    <a:pt x="143255" y="217932"/>
                  </a:lnTo>
                  <a:lnTo>
                    <a:pt x="141731" y="219456"/>
                  </a:lnTo>
                  <a:lnTo>
                    <a:pt x="135635" y="225552"/>
                  </a:lnTo>
                  <a:lnTo>
                    <a:pt x="132588" y="227076"/>
                  </a:lnTo>
                  <a:lnTo>
                    <a:pt x="124968" y="234696"/>
                  </a:lnTo>
                  <a:lnTo>
                    <a:pt x="121920" y="236220"/>
                  </a:lnTo>
                  <a:lnTo>
                    <a:pt x="121158" y="237744"/>
                  </a:lnTo>
                  <a:lnTo>
                    <a:pt x="120396" y="239268"/>
                  </a:lnTo>
                  <a:lnTo>
                    <a:pt x="117348" y="242316"/>
                  </a:lnTo>
                  <a:lnTo>
                    <a:pt x="102107" y="257556"/>
                  </a:lnTo>
                  <a:lnTo>
                    <a:pt x="100583" y="260604"/>
                  </a:lnTo>
                  <a:lnTo>
                    <a:pt x="92964" y="268224"/>
                  </a:lnTo>
                  <a:lnTo>
                    <a:pt x="91440" y="271272"/>
                  </a:lnTo>
                  <a:lnTo>
                    <a:pt x="83820" y="278892"/>
                  </a:lnTo>
                  <a:lnTo>
                    <a:pt x="83057" y="280416"/>
                  </a:lnTo>
                  <a:lnTo>
                    <a:pt x="82296" y="281940"/>
                  </a:lnTo>
                  <a:lnTo>
                    <a:pt x="80772" y="283464"/>
                  </a:lnTo>
                  <a:lnTo>
                    <a:pt x="79248" y="284988"/>
                  </a:lnTo>
                  <a:lnTo>
                    <a:pt x="77724" y="288036"/>
                  </a:lnTo>
                  <a:lnTo>
                    <a:pt x="74675" y="291084"/>
                  </a:lnTo>
                  <a:lnTo>
                    <a:pt x="73151" y="292608"/>
                  </a:lnTo>
                  <a:lnTo>
                    <a:pt x="72389" y="294132"/>
                  </a:lnTo>
                  <a:lnTo>
                    <a:pt x="71627" y="295656"/>
                  </a:lnTo>
                  <a:lnTo>
                    <a:pt x="70103" y="297180"/>
                  </a:lnTo>
                  <a:lnTo>
                    <a:pt x="67055" y="300228"/>
                  </a:lnTo>
                  <a:lnTo>
                    <a:pt x="65531" y="303276"/>
                  </a:lnTo>
                  <a:lnTo>
                    <a:pt x="64007" y="304800"/>
                  </a:lnTo>
                  <a:lnTo>
                    <a:pt x="63246" y="306324"/>
                  </a:lnTo>
                  <a:lnTo>
                    <a:pt x="62483" y="307848"/>
                  </a:lnTo>
                  <a:lnTo>
                    <a:pt x="60959" y="309372"/>
                  </a:lnTo>
                  <a:lnTo>
                    <a:pt x="60198" y="310896"/>
                  </a:lnTo>
                  <a:lnTo>
                    <a:pt x="59435" y="312420"/>
                  </a:lnTo>
                  <a:lnTo>
                    <a:pt x="57911" y="313944"/>
                  </a:lnTo>
                  <a:lnTo>
                    <a:pt x="56388" y="316992"/>
                  </a:lnTo>
                  <a:lnTo>
                    <a:pt x="54864" y="318516"/>
                  </a:lnTo>
                  <a:lnTo>
                    <a:pt x="53340" y="321564"/>
                  </a:lnTo>
                  <a:lnTo>
                    <a:pt x="51816" y="323088"/>
                  </a:lnTo>
                  <a:lnTo>
                    <a:pt x="51117" y="324485"/>
                  </a:lnTo>
                  <a:lnTo>
                    <a:pt x="48768" y="329184"/>
                  </a:lnTo>
                  <a:lnTo>
                    <a:pt x="47244" y="330708"/>
                  </a:lnTo>
                  <a:lnTo>
                    <a:pt x="44196" y="336804"/>
                  </a:lnTo>
                  <a:lnTo>
                    <a:pt x="42672" y="338328"/>
                  </a:lnTo>
                  <a:lnTo>
                    <a:pt x="39624" y="344424"/>
                  </a:lnTo>
                  <a:lnTo>
                    <a:pt x="38100" y="345948"/>
                  </a:lnTo>
                  <a:lnTo>
                    <a:pt x="37592" y="347472"/>
                  </a:lnTo>
                  <a:lnTo>
                    <a:pt x="36575" y="350520"/>
                  </a:lnTo>
                  <a:lnTo>
                    <a:pt x="33527" y="356616"/>
                  </a:lnTo>
                  <a:lnTo>
                    <a:pt x="32003" y="361188"/>
                  </a:lnTo>
                  <a:lnTo>
                    <a:pt x="27431" y="370332"/>
                  </a:lnTo>
                  <a:lnTo>
                    <a:pt x="26924" y="371856"/>
                  </a:lnTo>
                  <a:lnTo>
                    <a:pt x="25907" y="374904"/>
                  </a:lnTo>
                  <a:lnTo>
                    <a:pt x="25146" y="376428"/>
                  </a:lnTo>
                  <a:lnTo>
                    <a:pt x="23622" y="379476"/>
                  </a:lnTo>
                  <a:lnTo>
                    <a:pt x="21336" y="384048"/>
                  </a:lnTo>
                  <a:lnTo>
                    <a:pt x="19812" y="387096"/>
                  </a:lnTo>
                  <a:lnTo>
                    <a:pt x="17525" y="391668"/>
                  </a:lnTo>
                  <a:lnTo>
                    <a:pt x="16764" y="393192"/>
                  </a:lnTo>
                  <a:lnTo>
                    <a:pt x="16383" y="394716"/>
                  </a:lnTo>
                  <a:lnTo>
                    <a:pt x="15240" y="399288"/>
                  </a:lnTo>
                  <a:lnTo>
                    <a:pt x="14774" y="400685"/>
                  </a:lnTo>
                  <a:lnTo>
                    <a:pt x="9144" y="417576"/>
                  </a:lnTo>
                  <a:lnTo>
                    <a:pt x="8890" y="419100"/>
                  </a:lnTo>
                  <a:lnTo>
                    <a:pt x="7366" y="428244"/>
                  </a:lnTo>
                  <a:lnTo>
                    <a:pt x="6096" y="435864"/>
                  </a:lnTo>
                  <a:lnTo>
                    <a:pt x="4572" y="443484"/>
                  </a:lnTo>
                  <a:lnTo>
                    <a:pt x="1524" y="467868"/>
                  </a:lnTo>
                  <a:lnTo>
                    <a:pt x="0" y="493776"/>
                  </a:lnTo>
                  <a:lnTo>
                    <a:pt x="1524" y="495300"/>
                  </a:lnTo>
                  <a:lnTo>
                    <a:pt x="1524" y="519684"/>
                  </a:lnTo>
                  <a:lnTo>
                    <a:pt x="4572" y="519684"/>
                  </a:lnTo>
                  <a:lnTo>
                    <a:pt x="4572" y="495300"/>
                  </a:lnTo>
                  <a:lnTo>
                    <a:pt x="3048" y="493776"/>
                  </a:lnTo>
                  <a:lnTo>
                    <a:pt x="4572" y="467868"/>
                  </a:lnTo>
                  <a:lnTo>
                    <a:pt x="7620" y="443484"/>
                  </a:lnTo>
                  <a:lnTo>
                    <a:pt x="9144" y="435864"/>
                  </a:lnTo>
                  <a:lnTo>
                    <a:pt x="10668" y="428244"/>
                  </a:lnTo>
                  <a:lnTo>
                    <a:pt x="12192" y="419100"/>
                  </a:lnTo>
                  <a:lnTo>
                    <a:pt x="12696" y="417576"/>
                  </a:lnTo>
                  <a:lnTo>
                    <a:pt x="18288" y="400685"/>
                  </a:lnTo>
                  <a:lnTo>
                    <a:pt x="18644" y="399288"/>
                  </a:lnTo>
                  <a:lnTo>
                    <a:pt x="19811" y="394716"/>
                  </a:lnTo>
                  <a:lnTo>
                    <a:pt x="20573" y="393192"/>
                  </a:lnTo>
                  <a:lnTo>
                    <a:pt x="21335" y="391668"/>
                  </a:lnTo>
                  <a:lnTo>
                    <a:pt x="22859" y="387096"/>
                  </a:lnTo>
                  <a:lnTo>
                    <a:pt x="24383" y="384048"/>
                  </a:lnTo>
                  <a:lnTo>
                    <a:pt x="25907" y="379476"/>
                  </a:lnTo>
                  <a:lnTo>
                    <a:pt x="27431" y="376428"/>
                  </a:lnTo>
                  <a:lnTo>
                    <a:pt x="27939" y="374904"/>
                  </a:lnTo>
                  <a:lnTo>
                    <a:pt x="28955" y="371856"/>
                  </a:lnTo>
                  <a:lnTo>
                    <a:pt x="29717" y="370332"/>
                  </a:lnTo>
                  <a:lnTo>
                    <a:pt x="34290" y="361188"/>
                  </a:lnTo>
                  <a:lnTo>
                    <a:pt x="36575" y="356616"/>
                  </a:lnTo>
                  <a:lnTo>
                    <a:pt x="39624" y="350520"/>
                  </a:lnTo>
                  <a:lnTo>
                    <a:pt x="41148" y="347472"/>
                  </a:lnTo>
                  <a:lnTo>
                    <a:pt x="42672" y="345948"/>
                  </a:lnTo>
                  <a:lnTo>
                    <a:pt x="43429" y="344424"/>
                  </a:lnTo>
                  <a:lnTo>
                    <a:pt x="46459" y="338328"/>
                  </a:lnTo>
                  <a:lnTo>
                    <a:pt x="47216" y="336804"/>
                  </a:lnTo>
                  <a:lnTo>
                    <a:pt x="50246" y="330708"/>
                  </a:lnTo>
                  <a:lnTo>
                    <a:pt x="51004" y="329184"/>
                  </a:lnTo>
                  <a:lnTo>
                    <a:pt x="53340" y="324485"/>
                  </a:lnTo>
                  <a:lnTo>
                    <a:pt x="54797" y="323088"/>
                  </a:lnTo>
                  <a:lnTo>
                    <a:pt x="56388" y="321564"/>
                  </a:lnTo>
                  <a:lnTo>
                    <a:pt x="57911" y="318516"/>
                  </a:lnTo>
                  <a:lnTo>
                    <a:pt x="59435" y="316992"/>
                  </a:lnTo>
                  <a:lnTo>
                    <a:pt x="60959" y="313944"/>
                  </a:lnTo>
                  <a:lnTo>
                    <a:pt x="62483" y="312420"/>
                  </a:lnTo>
                  <a:lnTo>
                    <a:pt x="64007" y="310896"/>
                  </a:lnTo>
                  <a:lnTo>
                    <a:pt x="64769" y="309372"/>
                  </a:lnTo>
                  <a:lnTo>
                    <a:pt x="65531" y="307848"/>
                  </a:lnTo>
                  <a:lnTo>
                    <a:pt x="67055" y="306324"/>
                  </a:lnTo>
                  <a:lnTo>
                    <a:pt x="67818" y="304800"/>
                  </a:lnTo>
                  <a:lnTo>
                    <a:pt x="68579" y="303276"/>
                  </a:lnTo>
                  <a:lnTo>
                    <a:pt x="71627" y="300228"/>
                  </a:lnTo>
                  <a:lnTo>
                    <a:pt x="73151" y="297180"/>
                  </a:lnTo>
                  <a:lnTo>
                    <a:pt x="74675" y="295656"/>
                  </a:lnTo>
                  <a:lnTo>
                    <a:pt x="76200" y="294132"/>
                  </a:lnTo>
                  <a:lnTo>
                    <a:pt x="76961" y="292608"/>
                  </a:lnTo>
                  <a:lnTo>
                    <a:pt x="77724" y="291084"/>
                  </a:lnTo>
                  <a:lnTo>
                    <a:pt x="80772" y="288036"/>
                  </a:lnTo>
                  <a:lnTo>
                    <a:pt x="82296" y="284988"/>
                  </a:lnTo>
                  <a:lnTo>
                    <a:pt x="83820" y="283464"/>
                  </a:lnTo>
                  <a:lnTo>
                    <a:pt x="84582" y="281940"/>
                  </a:lnTo>
                  <a:lnTo>
                    <a:pt x="85344" y="280416"/>
                  </a:lnTo>
                  <a:lnTo>
                    <a:pt x="86868" y="278892"/>
                  </a:lnTo>
                  <a:lnTo>
                    <a:pt x="94488" y="271272"/>
                  </a:lnTo>
                  <a:lnTo>
                    <a:pt x="97536" y="268224"/>
                  </a:lnTo>
                  <a:lnTo>
                    <a:pt x="105155" y="260604"/>
                  </a:lnTo>
                  <a:lnTo>
                    <a:pt x="108203" y="257556"/>
                  </a:lnTo>
                  <a:lnTo>
                    <a:pt x="123444" y="242316"/>
                  </a:lnTo>
                  <a:lnTo>
                    <a:pt x="124968" y="239268"/>
                  </a:lnTo>
                  <a:lnTo>
                    <a:pt x="128016" y="237744"/>
                  </a:lnTo>
                  <a:lnTo>
                    <a:pt x="129540" y="236220"/>
                  </a:lnTo>
                  <a:lnTo>
                    <a:pt x="131064" y="234696"/>
                  </a:lnTo>
                  <a:lnTo>
                    <a:pt x="138683" y="227076"/>
                  </a:lnTo>
                  <a:lnTo>
                    <a:pt x="140207" y="225552"/>
                  </a:lnTo>
                  <a:lnTo>
                    <a:pt x="146303" y="219456"/>
                  </a:lnTo>
                  <a:lnTo>
                    <a:pt x="149351" y="217932"/>
                  </a:lnTo>
                  <a:lnTo>
                    <a:pt x="150875" y="216408"/>
                  </a:lnTo>
                  <a:lnTo>
                    <a:pt x="152400" y="214884"/>
                  </a:lnTo>
                  <a:lnTo>
                    <a:pt x="153924" y="213360"/>
                  </a:lnTo>
                  <a:lnTo>
                    <a:pt x="156972" y="211836"/>
                  </a:lnTo>
                  <a:lnTo>
                    <a:pt x="158623" y="210185"/>
                  </a:lnTo>
                  <a:lnTo>
                    <a:pt x="160020" y="208787"/>
                  </a:lnTo>
                  <a:lnTo>
                    <a:pt x="161544" y="207264"/>
                  </a:lnTo>
                  <a:lnTo>
                    <a:pt x="164592" y="205740"/>
                  </a:lnTo>
                  <a:lnTo>
                    <a:pt x="166116" y="204216"/>
                  </a:lnTo>
                  <a:lnTo>
                    <a:pt x="167640" y="202692"/>
                  </a:lnTo>
                  <a:lnTo>
                    <a:pt x="170688" y="199644"/>
                  </a:lnTo>
                  <a:lnTo>
                    <a:pt x="173735" y="198120"/>
                  </a:lnTo>
                  <a:lnTo>
                    <a:pt x="175259" y="196596"/>
                  </a:lnTo>
                  <a:lnTo>
                    <a:pt x="176783" y="195072"/>
                  </a:lnTo>
                  <a:lnTo>
                    <a:pt x="179831" y="193548"/>
                  </a:lnTo>
                  <a:lnTo>
                    <a:pt x="181355" y="192024"/>
                  </a:lnTo>
                  <a:lnTo>
                    <a:pt x="182879" y="190500"/>
                  </a:lnTo>
                  <a:lnTo>
                    <a:pt x="185927" y="188976"/>
                  </a:lnTo>
                  <a:lnTo>
                    <a:pt x="187451" y="187452"/>
                  </a:lnTo>
                  <a:lnTo>
                    <a:pt x="188975" y="185928"/>
                  </a:lnTo>
                  <a:lnTo>
                    <a:pt x="192024" y="184404"/>
                  </a:lnTo>
                  <a:lnTo>
                    <a:pt x="193548" y="182880"/>
                  </a:lnTo>
                  <a:lnTo>
                    <a:pt x="195072" y="181356"/>
                  </a:lnTo>
                  <a:lnTo>
                    <a:pt x="198120" y="179832"/>
                  </a:lnTo>
                  <a:lnTo>
                    <a:pt x="199644" y="178308"/>
                  </a:lnTo>
                  <a:lnTo>
                    <a:pt x="202692" y="176784"/>
                  </a:lnTo>
                  <a:lnTo>
                    <a:pt x="204216" y="175260"/>
                  </a:lnTo>
                  <a:lnTo>
                    <a:pt x="207264" y="173736"/>
                  </a:lnTo>
                  <a:lnTo>
                    <a:pt x="208914" y="172085"/>
                  </a:lnTo>
                  <a:lnTo>
                    <a:pt x="210311" y="170687"/>
                  </a:lnTo>
                  <a:lnTo>
                    <a:pt x="213359" y="169164"/>
                  </a:lnTo>
                  <a:lnTo>
                    <a:pt x="214883" y="167640"/>
                  </a:lnTo>
                  <a:lnTo>
                    <a:pt x="217931" y="166116"/>
                  </a:lnTo>
                  <a:lnTo>
                    <a:pt x="219455" y="164592"/>
                  </a:lnTo>
                  <a:lnTo>
                    <a:pt x="220979" y="163068"/>
                  </a:lnTo>
                  <a:lnTo>
                    <a:pt x="224027" y="161544"/>
                  </a:lnTo>
                  <a:lnTo>
                    <a:pt x="230124" y="158496"/>
                  </a:lnTo>
                  <a:lnTo>
                    <a:pt x="231648" y="156972"/>
                  </a:lnTo>
                  <a:lnTo>
                    <a:pt x="234696" y="155448"/>
                  </a:lnTo>
                  <a:lnTo>
                    <a:pt x="237744" y="153924"/>
                  </a:lnTo>
                  <a:lnTo>
                    <a:pt x="240792" y="152400"/>
                  </a:lnTo>
                  <a:lnTo>
                    <a:pt x="242316" y="150876"/>
                  </a:lnTo>
                  <a:lnTo>
                    <a:pt x="245363" y="149352"/>
                  </a:lnTo>
                  <a:lnTo>
                    <a:pt x="248411" y="147828"/>
                  </a:lnTo>
                  <a:lnTo>
                    <a:pt x="249935" y="146304"/>
                  </a:lnTo>
                  <a:lnTo>
                    <a:pt x="252983" y="144780"/>
                  </a:lnTo>
                  <a:lnTo>
                    <a:pt x="256031" y="143256"/>
                  </a:lnTo>
                  <a:lnTo>
                    <a:pt x="277368" y="132587"/>
                  </a:lnTo>
                  <a:lnTo>
                    <a:pt x="278892" y="131064"/>
                  </a:lnTo>
                  <a:lnTo>
                    <a:pt x="281940" y="129540"/>
                  </a:lnTo>
                  <a:lnTo>
                    <a:pt x="284988" y="128016"/>
                  </a:lnTo>
                  <a:lnTo>
                    <a:pt x="294131" y="123443"/>
                  </a:lnTo>
                  <a:lnTo>
                    <a:pt x="295655" y="121920"/>
                  </a:lnTo>
                  <a:lnTo>
                    <a:pt x="307848" y="115824"/>
                  </a:lnTo>
                  <a:lnTo>
                    <a:pt x="309372" y="114300"/>
                  </a:lnTo>
                  <a:lnTo>
                    <a:pt x="313944" y="112776"/>
                  </a:lnTo>
                  <a:lnTo>
                    <a:pt x="316992" y="111252"/>
                  </a:lnTo>
                  <a:lnTo>
                    <a:pt x="320040" y="109728"/>
                  </a:lnTo>
                  <a:lnTo>
                    <a:pt x="324611" y="108204"/>
                  </a:lnTo>
                  <a:lnTo>
                    <a:pt x="330707" y="105156"/>
                  </a:lnTo>
                  <a:lnTo>
                    <a:pt x="335279" y="103632"/>
                  </a:lnTo>
                  <a:lnTo>
                    <a:pt x="341375" y="100584"/>
                  </a:lnTo>
                  <a:lnTo>
                    <a:pt x="345948" y="99060"/>
                  </a:lnTo>
                  <a:lnTo>
                    <a:pt x="348874" y="97536"/>
                  </a:lnTo>
                  <a:lnTo>
                    <a:pt x="352044" y="95885"/>
                  </a:lnTo>
                  <a:lnTo>
                    <a:pt x="356616" y="94487"/>
                  </a:lnTo>
                  <a:lnTo>
                    <a:pt x="359663" y="92964"/>
                  </a:lnTo>
                  <a:lnTo>
                    <a:pt x="362711" y="91440"/>
                  </a:lnTo>
                  <a:lnTo>
                    <a:pt x="367283" y="89916"/>
                  </a:lnTo>
                  <a:lnTo>
                    <a:pt x="370331" y="88392"/>
                  </a:lnTo>
                  <a:lnTo>
                    <a:pt x="373379" y="86868"/>
                  </a:lnTo>
                  <a:lnTo>
                    <a:pt x="382524" y="83820"/>
                  </a:lnTo>
                  <a:lnTo>
                    <a:pt x="385572" y="82296"/>
                  </a:lnTo>
                  <a:lnTo>
                    <a:pt x="390144" y="80772"/>
                  </a:lnTo>
                  <a:lnTo>
                    <a:pt x="393192" y="79248"/>
                  </a:lnTo>
                  <a:lnTo>
                    <a:pt x="397764" y="77724"/>
                  </a:lnTo>
                  <a:lnTo>
                    <a:pt x="400811" y="76200"/>
                  </a:lnTo>
                  <a:lnTo>
                    <a:pt x="405383" y="74676"/>
                  </a:lnTo>
                  <a:lnTo>
                    <a:pt x="408431" y="73152"/>
                  </a:lnTo>
                  <a:lnTo>
                    <a:pt x="414527" y="71628"/>
                  </a:lnTo>
                  <a:lnTo>
                    <a:pt x="419100" y="70104"/>
                  </a:lnTo>
                  <a:lnTo>
                    <a:pt x="423672" y="68580"/>
                  </a:lnTo>
                  <a:lnTo>
                    <a:pt x="429768" y="67056"/>
                  </a:lnTo>
                  <a:lnTo>
                    <a:pt x="434339" y="65532"/>
                  </a:lnTo>
                  <a:lnTo>
                    <a:pt x="438911" y="64008"/>
                  </a:lnTo>
                  <a:lnTo>
                    <a:pt x="443483" y="62484"/>
                  </a:lnTo>
                  <a:lnTo>
                    <a:pt x="449579" y="60960"/>
                  </a:lnTo>
                  <a:lnTo>
                    <a:pt x="454151" y="59436"/>
                  </a:lnTo>
                  <a:lnTo>
                    <a:pt x="460248" y="57785"/>
                  </a:lnTo>
                  <a:lnTo>
                    <a:pt x="464820" y="56387"/>
                  </a:lnTo>
                  <a:lnTo>
                    <a:pt x="470916" y="54864"/>
                  </a:lnTo>
                  <a:lnTo>
                    <a:pt x="475488" y="53340"/>
                  </a:lnTo>
                  <a:lnTo>
                    <a:pt x="480059" y="51816"/>
                  </a:lnTo>
                  <a:lnTo>
                    <a:pt x="486155" y="50292"/>
                  </a:lnTo>
                  <a:lnTo>
                    <a:pt x="490727" y="48768"/>
                  </a:lnTo>
                  <a:lnTo>
                    <a:pt x="496824" y="47243"/>
                  </a:lnTo>
                  <a:lnTo>
                    <a:pt x="501396" y="45720"/>
                  </a:lnTo>
                  <a:lnTo>
                    <a:pt x="507492" y="44196"/>
                  </a:lnTo>
                  <a:lnTo>
                    <a:pt x="512063" y="42672"/>
                  </a:lnTo>
                  <a:lnTo>
                    <a:pt x="516635" y="41148"/>
                  </a:lnTo>
                  <a:lnTo>
                    <a:pt x="524255" y="39624"/>
                  </a:lnTo>
                  <a:lnTo>
                    <a:pt x="530351" y="38100"/>
                  </a:lnTo>
                  <a:lnTo>
                    <a:pt x="536447" y="36576"/>
                  </a:lnTo>
                  <a:lnTo>
                    <a:pt x="554735" y="32004"/>
                  </a:lnTo>
                  <a:lnTo>
                    <a:pt x="563879" y="30480"/>
                  </a:lnTo>
                  <a:lnTo>
                    <a:pt x="571500" y="28956"/>
                  </a:lnTo>
                  <a:lnTo>
                    <a:pt x="579119" y="27432"/>
                  </a:lnTo>
                  <a:lnTo>
                    <a:pt x="594359" y="24384"/>
                  </a:lnTo>
                  <a:lnTo>
                    <a:pt x="605027" y="22860"/>
                  </a:lnTo>
                  <a:lnTo>
                    <a:pt x="614172" y="21336"/>
                  </a:lnTo>
                  <a:lnTo>
                    <a:pt x="624840" y="19685"/>
                  </a:lnTo>
                  <a:lnTo>
                    <a:pt x="633983" y="18287"/>
                  </a:lnTo>
                  <a:lnTo>
                    <a:pt x="644651" y="16764"/>
                  </a:lnTo>
                  <a:lnTo>
                    <a:pt x="655319" y="15240"/>
                  </a:lnTo>
                  <a:lnTo>
                    <a:pt x="665988" y="13716"/>
                  </a:lnTo>
                  <a:lnTo>
                    <a:pt x="675131" y="12192"/>
                  </a:lnTo>
                  <a:lnTo>
                    <a:pt x="688848" y="10668"/>
                  </a:lnTo>
                  <a:lnTo>
                    <a:pt x="702564" y="9143"/>
                  </a:lnTo>
                  <a:lnTo>
                    <a:pt x="716279" y="7620"/>
                  </a:lnTo>
                  <a:lnTo>
                    <a:pt x="758951" y="4572"/>
                  </a:lnTo>
                  <a:lnTo>
                    <a:pt x="801624" y="3048"/>
                  </a:lnTo>
                </a:path>
                <a:path w="1690116" h="987551">
                  <a:moveTo>
                    <a:pt x="888492" y="3048"/>
                  </a:moveTo>
                  <a:lnTo>
                    <a:pt x="931164" y="4572"/>
                  </a:lnTo>
                  <a:lnTo>
                    <a:pt x="952500" y="6096"/>
                  </a:lnTo>
                  <a:lnTo>
                    <a:pt x="972311" y="7620"/>
                  </a:lnTo>
                  <a:lnTo>
                    <a:pt x="987551" y="9143"/>
                  </a:lnTo>
                  <a:lnTo>
                    <a:pt x="1014983" y="12192"/>
                  </a:lnTo>
                  <a:lnTo>
                    <a:pt x="1025651" y="13716"/>
                  </a:lnTo>
                  <a:lnTo>
                    <a:pt x="1034796" y="15240"/>
                  </a:lnTo>
                  <a:lnTo>
                    <a:pt x="1045464" y="16764"/>
                  </a:lnTo>
                  <a:lnTo>
                    <a:pt x="1054607" y="18287"/>
                  </a:lnTo>
                  <a:lnTo>
                    <a:pt x="1064387" y="19685"/>
                  </a:lnTo>
                  <a:lnTo>
                    <a:pt x="1086611" y="22860"/>
                  </a:lnTo>
                  <a:lnTo>
                    <a:pt x="1095755" y="24384"/>
                  </a:lnTo>
                  <a:lnTo>
                    <a:pt x="1126235" y="30480"/>
                  </a:lnTo>
                  <a:lnTo>
                    <a:pt x="1141476" y="33528"/>
                  </a:lnTo>
                  <a:lnTo>
                    <a:pt x="1165859" y="39624"/>
                  </a:lnTo>
                  <a:lnTo>
                    <a:pt x="1171955" y="41148"/>
                  </a:lnTo>
                  <a:lnTo>
                    <a:pt x="1178052" y="42672"/>
                  </a:lnTo>
                  <a:lnTo>
                    <a:pt x="1184148" y="44196"/>
                  </a:lnTo>
                  <a:lnTo>
                    <a:pt x="1188720" y="45720"/>
                  </a:lnTo>
                  <a:lnTo>
                    <a:pt x="1194816" y="47243"/>
                  </a:lnTo>
                  <a:lnTo>
                    <a:pt x="1199388" y="48768"/>
                  </a:lnTo>
                  <a:lnTo>
                    <a:pt x="1205483" y="50292"/>
                  </a:lnTo>
                  <a:lnTo>
                    <a:pt x="1210055" y="51816"/>
                  </a:lnTo>
                  <a:lnTo>
                    <a:pt x="1216152" y="53340"/>
                  </a:lnTo>
                  <a:lnTo>
                    <a:pt x="1220724" y="54864"/>
                  </a:lnTo>
                  <a:lnTo>
                    <a:pt x="1226820" y="56387"/>
                  </a:lnTo>
                  <a:lnTo>
                    <a:pt x="1231392" y="57785"/>
                  </a:lnTo>
                  <a:lnTo>
                    <a:pt x="1237488" y="59436"/>
                  </a:lnTo>
                  <a:lnTo>
                    <a:pt x="1242059" y="60960"/>
                  </a:lnTo>
                  <a:lnTo>
                    <a:pt x="1246631" y="62484"/>
                  </a:lnTo>
                  <a:lnTo>
                    <a:pt x="1252727" y="64008"/>
                  </a:lnTo>
                  <a:lnTo>
                    <a:pt x="1257300" y="65532"/>
                  </a:lnTo>
                  <a:lnTo>
                    <a:pt x="1261872" y="67056"/>
                  </a:lnTo>
                  <a:lnTo>
                    <a:pt x="1267968" y="68580"/>
                  </a:lnTo>
                  <a:lnTo>
                    <a:pt x="1281683" y="73152"/>
                  </a:lnTo>
                  <a:lnTo>
                    <a:pt x="1286255" y="74676"/>
                  </a:lnTo>
                  <a:lnTo>
                    <a:pt x="1289303" y="76200"/>
                  </a:lnTo>
                  <a:lnTo>
                    <a:pt x="1293876" y="77724"/>
                  </a:lnTo>
                  <a:lnTo>
                    <a:pt x="1296924" y="79248"/>
                  </a:lnTo>
                  <a:lnTo>
                    <a:pt x="1301496" y="80772"/>
                  </a:lnTo>
                  <a:lnTo>
                    <a:pt x="1304544" y="82296"/>
                  </a:lnTo>
                  <a:lnTo>
                    <a:pt x="1309116" y="83820"/>
                  </a:lnTo>
                  <a:lnTo>
                    <a:pt x="1312163" y="85343"/>
                  </a:lnTo>
                  <a:lnTo>
                    <a:pt x="1315211" y="86868"/>
                  </a:lnTo>
                  <a:lnTo>
                    <a:pt x="1319783" y="88392"/>
                  </a:lnTo>
                  <a:lnTo>
                    <a:pt x="1322831" y="89916"/>
                  </a:lnTo>
                  <a:lnTo>
                    <a:pt x="1327403" y="91440"/>
                  </a:lnTo>
                  <a:lnTo>
                    <a:pt x="1330452" y="92964"/>
                  </a:lnTo>
                  <a:lnTo>
                    <a:pt x="1335024" y="94487"/>
                  </a:lnTo>
                  <a:lnTo>
                    <a:pt x="1338072" y="95885"/>
                  </a:lnTo>
                  <a:lnTo>
                    <a:pt x="1342644" y="97536"/>
                  </a:lnTo>
                  <a:lnTo>
                    <a:pt x="1345692" y="99060"/>
                  </a:lnTo>
                  <a:lnTo>
                    <a:pt x="1348740" y="100584"/>
                  </a:lnTo>
                  <a:lnTo>
                    <a:pt x="1353311" y="102108"/>
                  </a:lnTo>
                  <a:lnTo>
                    <a:pt x="1359407" y="105156"/>
                  </a:lnTo>
                  <a:lnTo>
                    <a:pt x="1363979" y="106680"/>
                  </a:lnTo>
                  <a:lnTo>
                    <a:pt x="1370076" y="109728"/>
                  </a:lnTo>
                  <a:lnTo>
                    <a:pt x="1374648" y="111252"/>
                  </a:lnTo>
                  <a:lnTo>
                    <a:pt x="1395983" y="121920"/>
                  </a:lnTo>
                  <a:lnTo>
                    <a:pt x="1397507" y="123443"/>
                  </a:lnTo>
                  <a:lnTo>
                    <a:pt x="1409700" y="129540"/>
                  </a:lnTo>
                  <a:lnTo>
                    <a:pt x="1411224" y="131064"/>
                  </a:lnTo>
                  <a:lnTo>
                    <a:pt x="1432559" y="141732"/>
                  </a:lnTo>
                  <a:lnTo>
                    <a:pt x="1435607" y="143256"/>
                  </a:lnTo>
                  <a:lnTo>
                    <a:pt x="1438655" y="144780"/>
                  </a:lnTo>
                  <a:lnTo>
                    <a:pt x="1440179" y="146304"/>
                  </a:lnTo>
                  <a:lnTo>
                    <a:pt x="1443227" y="147828"/>
                  </a:lnTo>
                  <a:lnTo>
                    <a:pt x="1446276" y="149352"/>
                  </a:lnTo>
                  <a:lnTo>
                    <a:pt x="1447800" y="150876"/>
                  </a:lnTo>
                  <a:lnTo>
                    <a:pt x="1450848" y="152400"/>
                  </a:lnTo>
                  <a:lnTo>
                    <a:pt x="1453896" y="153924"/>
                  </a:lnTo>
                  <a:lnTo>
                    <a:pt x="1455420" y="155448"/>
                  </a:lnTo>
                  <a:lnTo>
                    <a:pt x="1458468" y="156972"/>
                  </a:lnTo>
                  <a:lnTo>
                    <a:pt x="1461516" y="158496"/>
                  </a:lnTo>
                  <a:lnTo>
                    <a:pt x="1463040" y="160020"/>
                  </a:lnTo>
                  <a:lnTo>
                    <a:pt x="1466088" y="161544"/>
                  </a:lnTo>
                  <a:lnTo>
                    <a:pt x="1467611" y="163068"/>
                  </a:lnTo>
                  <a:lnTo>
                    <a:pt x="1470659" y="164592"/>
                  </a:lnTo>
                  <a:lnTo>
                    <a:pt x="1472183" y="166116"/>
                  </a:lnTo>
                  <a:lnTo>
                    <a:pt x="1475231" y="167640"/>
                  </a:lnTo>
                  <a:lnTo>
                    <a:pt x="1476755" y="169164"/>
                  </a:lnTo>
                  <a:lnTo>
                    <a:pt x="1479803" y="170687"/>
                  </a:lnTo>
                  <a:lnTo>
                    <a:pt x="1481327" y="172085"/>
                  </a:lnTo>
                  <a:lnTo>
                    <a:pt x="1484376" y="173736"/>
                  </a:lnTo>
                  <a:lnTo>
                    <a:pt x="1485900" y="175260"/>
                  </a:lnTo>
                  <a:lnTo>
                    <a:pt x="1488948" y="176784"/>
                  </a:lnTo>
                  <a:lnTo>
                    <a:pt x="1490472" y="178308"/>
                  </a:lnTo>
                  <a:lnTo>
                    <a:pt x="1493520" y="179832"/>
                  </a:lnTo>
                  <a:lnTo>
                    <a:pt x="1495044" y="181356"/>
                  </a:lnTo>
                  <a:lnTo>
                    <a:pt x="1498092" y="182880"/>
                  </a:lnTo>
                  <a:lnTo>
                    <a:pt x="1499616" y="184404"/>
                  </a:lnTo>
                  <a:lnTo>
                    <a:pt x="1501140" y="185928"/>
                  </a:lnTo>
                  <a:lnTo>
                    <a:pt x="1504188" y="187452"/>
                  </a:lnTo>
                  <a:lnTo>
                    <a:pt x="1507235" y="190500"/>
                  </a:lnTo>
                  <a:lnTo>
                    <a:pt x="1510283" y="192024"/>
                  </a:lnTo>
                  <a:lnTo>
                    <a:pt x="1513331" y="195072"/>
                  </a:lnTo>
                  <a:lnTo>
                    <a:pt x="1516379" y="196596"/>
                  </a:lnTo>
                  <a:lnTo>
                    <a:pt x="1517903" y="198120"/>
                  </a:lnTo>
                  <a:lnTo>
                    <a:pt x="1519427" y="199644"/>
                  </a:lnTo>
                  <a:lnTo>
                    <a:pt x="1522476" y="201168"/>
                  </a:lnTo>
                  <a:lnTo>
                    <a:pt x="1524000" y="202692"/>
                  </a:lnTo>
                  <a:lnTo>
                    <a:pt x="1525524" y="204216"/>
                  </a:lnTo>
                  <a:lnTo>
                    <a:pt x="1528572" y="207264"/>
                  </a:lnTo>
                  <a:lnTo>
                    <a:pt x="1530096" y="208787"/>
                  </a:lnTo>
                  <a:lnTo>
                    <a:pt x="1533144" y="210185"/>
                  </a:lnTo>
                  <a:lnTo>
                    <a:pt x="1534772" y="211836"/>
                  </a:lnTo>
                  <a:lnTo>
                    <a:pt x="1536275" y="213360"/>
                  </a:lnTo>
                  <a:lnTo>
                    <a:pt x="1542288" y="219456"/>
                  </a:lnTo>
                  <a:lnTo>
                    <a:pt x="1545335" y="220980"/>
                  </a:lnTo>
                  <a:lnTo>
                    <a:pt x="1552955" y="228600"/>
                  </a:lnTo>
                  <a:lnTo>
                    <a:pt x="1556003" y="230124"/>
                  </a:lnTo>
                  <a:lnTo>
                    <a:pt x="1563624" y="237744"/>
                  </a:lnTo>
                  <a:lnTo>
                    <a:pt x="1565148" y="239268"/>
                  </a:lnTo>
                  <a:lnTo>
                    <a:pt x="1584959" y="259080"/>
                  </a:lnTo>
                  <a:lnTo>
                    <a:pt x="1584959" y="262128"/>
                  </a:lnTo>
                  <a:lnTo>
                    <a:pt x="1592579" y="262128"/>
                  </a:lnTo>
                  <a:lnTo>
                    <a:pt x="1589531" y="259080"/>
                  </a:lnTo>
                  <a:lnTo>
                    <a:pt x="1569720" y="239268"/>
                  </a:lnTo>
                  <a:lnTo>
                    <a:pt x="1566672" y="237744"/>
                  </a:lnTo>
                  <a:lnTo>
                    <a:pt x="1559052" y="230124"/>
                  </a:lnTo>
                  <a:lnTo>
                    <a:pt x="1557527" y="228600"/>
                  </a:lnTo>
                  <a:lnTo>
                    <a:pt x="1549908" y="220980"/>
                  </a:lnTo>
                  <a:lnTo>
                    <a:pt x="1548384" y="219456"/>
                  </a:lnTo>
                  <a:lnTo>
                    <a:pt x="1542288" y="213360"/>
                  </a:lnTo>
                  <a:lnTo>
                    <a:pt x="1539240" y="211836"/>
                  </a:lnTo>
                  <a:lnTo>
                    <a:pt x="1537589" y="210185"/>
                  </a:lnTo>
                  <a:lnTo>
                    <a:pt x="1536192" y="208787"/>
                  </a:lnTo>
                  <a:lnTo>
                    <a:pt x="1533144" y="207264"/>
                  </a:lnTo>
                  <a:lnTo>
                    <a:pt x="1530096" y="204216"/>
                  </a:lnTo>
                  <a:lnTo>
                    <a:pt x="1527048" y="202692"/>
                  </a:lnTo>
                  <a:lnTo>
                    <a:pt x="1525524" y="201168"/>
                  </a:lnTo>
                  <a:lnTo>
                    <a:pt x="1524000" y="199644"/>
                  </a:lnTo>
                  <a:lnTo>
                    <a:pt x="1520952" y="198120"/>
                  </a:lnTo>
                  <a:lnTo>
                    <a:pt x="1519427" y="196596"/>
                  </a:lnTo>
                  <a:lnTo>
                    <a:pt x="1517903" y="195072"/>
                  </a:lnTo>
                  <a:lnTo>
                    <a:pt x="1514855" y="192024"/>
                  </a:lnTo>
                  <a:lnTo>
                    <a:pt x="1511807" y="190500"/>
                  </a:lnTo>
                  <a:lnTo>
                    <a:pt x="1508759" y="187452"/>
                  </a:lnTo>
                  <a:lnTo>
                    <a:pt x="1507235" y="185928"/>
                  </a:lnTo>
                  <a:lnTo>
                    <a:pt x="1504188" y="184404"/>
                  </a:lnTo>
                  <a:lnTo>
                    <a:pt x="1502664" y="182880"/>
                  </a:lnTo>
                  <a:lnTo>
                    <a:pt x="1501140" y="181356"/>
                  </a:lnTo>
                  <a:lnTo>
                    <a:pt x="1499616" y="179832"/>
                  </a:lnTo>
                  <a:lnTo>
                    <a:pt x="1496568" y="178308"/>
                  </a:lnTo>
                  <a:lnTo>
                    <a:pt x="1495044" y="176784"/>
                  </a:lnTo>
                  <a:lnTo>
                    <a:pt x="1491996" y="175260"/>
                  </a:lnTo>
                  <a:lnTo>
                    <a:pt x="1490472" y="173736"/>
                  </a:lnTo>
                  <a:lnTo>
                    <a:pt x="1487170" y="172085"/>
                  </a:lnTo>
                  <a:lnTo>
                    <a:pt x="1484376" y="170687"/>
                  </a:lnTo>
                  <a:lnTo>
                    <a:pt x="1482852" y="169164"/>
                  </a:lnTo>
                  <a:lnTo>
                    <a:pt x="1479803" y="167640"/>
                  </a:lnTo>
                  <a:lnTo>
                    <a:pt x="1476755" y="166116"/>
                  </a:lnTo>
                  <a:lnTo>
                    <a:pt x="1475231" y="164592"/>
                  </a:lnTo>
                  <a:lnTo>
                    <a:pt x="1472183" y="163068"/>
                  </a:lnTo>
                  <a:lnTo>
                    <a:pt x="1469135" y="161544"/>
                  </a:lnTo>
                  <a:lnTo>
                    <a:pt x="1467611" y="160020"/>
                  </a:lnTo>
                  <a:lnTo>
                    <a:pt x="1464564" y="158496"/>
                  </a:lnTo>
                  <a:lnTo>
                    <a:pt x="1463040" y="156972"/>
                  </a:lnTo>
                  <a:lnTo>
                    <a:pt x="1459992" y="155448"/>
                  </a:lnTo>
                  <a:lnTo>
                    <a:pt x="1458468" y="153924"/>
                  </a:lnTo>
                  <a:lnTo>
                    <a:pt x="1455420" y="152400"/>
                  </a:lnTo>
                  <a:lnTo>
                    <a:pt x="1453896" y="150876"/>
                  </a:lnTo>
                  <a:lnTo>
                    <a:pt x="1450848" y="149352"/>
                  </a:lnTo>
                  <a:lnTo>
                    <a:pt x="1449324" y="147828"/>
                  </a:lnTo>
                  <a:lnTo>
                    <a:pt x="1446276" y="146304"/>
                  </a:lnTo>
                  <a:lnTo>
                    <a:pt x="1444752" y="144780"/>
                  </a:lnTo>
                  <a:lnTo>
                    <a:pt x="1441703" y="143256"/>
                  </a:lnTo>
                  <a:lnTo>
                    <a:pt x="1440179" y="141732"/>
                  </a:lnTo>
                  <a:lnTo>
                    <a:pt x="1418844" y="131064"/>
                  </a:lnTo>
                  <a:lnTo>
                    <a:pt x="1415796" y="129540"/>
                  </a:lnTo>
                  <a:lnTo>
                    <a:pt x="1403603" y="123443"/>
                  </a:lnTo>
                  <a:lnTo>
                    <a:pt x="1400555" y="121920"/>
                  </a:lnTo>
                  <a:lnTo>
                    <a:pt x="1379219" y="111252"/>
                  </a:lnTo>
                  <a:lnTo>
                    <a:pt x="1376171" y="109728"/>
                  </a:lnTo>
                  <a:lnTo>
                    <a:pt x="1370075" y="106680"/>
                  </a:lnTo>
                  <a:lnTo>
                    <a:pt x="1367027" y="105156"/>
                  </a:lnTo>
                  <a:lnTo>
                    <a:pt x="1360931" y="102108"/>
                  </a:lnTo>
                  <a:lnTo>
                    <a:pt x="1357883" y="100584"/>
                  </a:lnTo>
                  <a:lnTo>
                    <a:pt x="1354835" y="99060"/>
                  </a:lnTo>
                  <a:lnTo>
                    <a:pt x="1350264" y="97536"/>
                  </a:lnTo>
                  <a:lnTo>
                    <a:pt x="1346962" y="95885"/>
                  </a:lnTo>
                  <a:lnTo>
                    <a:pt x="1344168" y="94487"/>
                  </a:lnTo>
                  <a:lnTo>
                    <a:pt x="1339596" y="92964"/>
                  </a:lnTo>
                  <a:lnTo>
                    <a:pt x="1336548" y="91440"/>
                  </a:lnTo>
                  <a:lnTo>
                    <a:pt x="1331976" y="89916"/>
                  </a:lnTo>
                  <a:lnTo>
                    <a:pt x="1328927" y="88392"/>
                  </a:lnTo>
                  <a:lnTo>
                    <a:pt x="1324355" y="86868"/>
                  </a:lnTo>
                  <a:lnTo>
                    <a:pt x="1321307" y="85343"/>
                  </a:lnTo>
                  <a:lnTo>
                    <a:pt x="1316735" y="83820"/>
                  </a:lnTo>
                  <a:lnTo>
                    <a:pt x="1313688" y="82296"/>
                  </a:lnTo>
                  <a:lnTo>
                    <a:pt x="1309116" y="80772"/>
                  </a:lnTo>
                  <a:lnTo>
                    <a:pt x="1306068" y="79248"/>
                  </a:lnTo>
                  <a:lnTo>
                    <a:pt x="1301496" y="77724"/>
                  </a:lnTo>
                  <a:lnTo>
                    <a:pt x="1298448" y="76200"/>
                  </a:lnTo>
                  <a:lnTo>
                    <a:pt x="1293876" y="74676"/>
                  </a:lnTo>
                  <a:lnTo>
                    <a:pt x="1290827" y="73152"/>
                  </a:lnTo>
                  <a:lnTo>
                    <a:pt x="1277111" y="68580"/>
                  </a:lnTo>
                  <a:lnTo>
                    <a:pt x="1272539" y="67056"/>
                  </a:lnTo>
                  <a:lnTo>
                    <a:pt x="1267968" y="65532"/>
                  </a:lnTo>
                  <a:lnTo>
                    <a:pt x="1261872" y="64008"/>
                  </a:lnTo>
                  <a:lnTo>
                    <a:pt x="1257300" y="62484"/>
                  </a:lnTo>
                  <a:lnTo>
                    <a:pt x="1252727" y="60960"/>
                  </a:lnTo>
                  <a:lnTo>
                    <a:pt x="1246631" y="59436"/>
                  </a:lnTo>
                  <a:lnTo>
                    <a:pt x="1241679" y="57785"/>
                  </a:lnTo>
                  <a:lnTo>
                    <a:pt x="1237488" y="56387"/>
                  </a:lnTo>
                  <a:lnTo>
                    <a:pt x="1231392" y="54864"/>
                  </a:lnTo>
                  <a:lnTo>
                    <a:pt x="1226820" y="53340"/>
                  </a:lnTo>
                  <a:lnTo>
                    <a:pt x="1220724" y="51816"/>
                  </a:lnTo>
                  <a:lnTo>
                    <a:pt x="1216152" y="50292"/>
                  </a:lnTo>
                  <a:lnTo>
                    <a:pt x="1210055" y="48768"/>
                  </a:lnTo>
                  <a:lnTo>
                    <a:pt x="1205483" y="47243"/>
                  </a:lnTo>
                  <a:lnTo>
                    <a:pt x="1200911" y="45720"/>
                  </a:lnTo>
                  <a:lnTo>
                    <a:pt x="1194816" y="44196"/>
                  </a:lnTo>
                  <a:lnTo>
                    <a:pt x="1190244" y="42672"/>
                  </a:lnTo>
                  <a:lnTo>
                    <a:pt x="1184148" y="41148"/>
                  </a:lnTo>
                  <a:lnTo>
                    <a:pt x="1179576" y="39624"/>
                  </a:lnTo>
                  <a:lnTo>
                    <a:pt x="1155192" y="33528"/>
                  </a:lnTo>
                  <a:lnTo>
                    <a:pt x="1143000" y="30480"/>
                  </a:lnTo>
                  <a:lnTo>
                    <a:pt x="1112520" y="24384"/>
                  </a:lnTo>
                  <a:lnTo>
                    <a:pt x="1104900" y="22860"/>
                  </a:lnTo>
                  <a:lnTo>
                    <a:pt x="1086611" y="19685"/>
                  </a:lnTo>
                  <a:lnTo>
                    <a:pt x="1075944" y="18287"/>
                  </a:lnTo>
                  <a:lnTo>
                    <a:pt x="1066800" y="16764"/>
                  </a:lnTo>
                  <a:lnTo>
                    <a:pt x="1056131" y="15240"/>
                  </a:lnTo>
                  <a:lnTo>
                    <a:pt x="1046988" y="13716"/>
                  </a:lnTo>
                  <a:lnTo>
                    <a:pt x="1036320" y="12192"/>
                  </a:lnTo>
                  <a:lnTo>
                    <a:pt x="1014983" y="9143"/>
                  </a:lnTo>
                  <a:lnTo>
                    <a:pt x="1001268" y="7620"/>
                  </a:lnTo>
                  <a:lnTo>
                    <a:pt x="987551" y="6096"/>
                  </a:lnTo>
                  <a:lnTo>
                    <a:pt x="973835" y="4572"/>
                  </a:lnTo>
                  <a:lnTo>
                    <a:pt x="952500" y="3048"/>
                  </a:lnTo>
                </a:path>
                <a:path w="1690116" h="987551">
                  <a:moveTo>
                    <a:pt x="1586483" y="262128"/>
                  </a:moveTo>
                  <a:lnTo>
                    <a:pt x="1591055" y="266700"/>
                  </a:lnTo>
                  <a:lnTo>
                    <a:pt x="1594103" y="269748"/>
                  </a:lnTo>
                  <a:lnTo>
                    <a:pt x="1597152" y="269748"/>
                  </a:lnTo>
                  <a:lnTo>
                    <a:pt x="1597152" y="266700"/>
                  </a:lnTo>
                  <a:lnTo>
                    <a:pt x="1592579" y="262128"/>
                  </a:lnTo>
                </a:path>
                <a:path w="1690116" h="987551">
                  <a:moveTo>
                    <a:pt x="1594103" y="269748"/>
                  </a:moveTo>
                  <a:lnTo>
                    <a:pt x="1601724" y="277368"/>
                  </a:lnTo>
                  <a:lnTo>
                    <a:pt x="1603248" y="278892"/>
                  </a:lnTo>
                  <a:lnTo>
                    <a:pt x="1603248" y="280416"/>
                  </a:lnTo>
                  <a:lnTo>
                    <a:pt x="1606296" y="280416"/>
                  </a:lnTo>
                  <a:lnTo>
                    <a:pt x="1606296" y="278892"/>
                  </a:lnTo>
                  <a:lnTo>
                    <a:pt x="1606296" y="277368"/>
                  </a:lnTo>
                  <a:lnTo>
                    <a:pt x="1598676" y="269748"/>
                  </a:lnTo>
                </a:path>
                <a:path w="1690116" h="987551">
                  <a:moveTo>
                    <a:pt x="1603248" y="280416"/>
                  </a:moveTo>
                  <a:lnTo>
                    <a:pt x="1603248" y="281940"/>
                  </a:lnTo>
                  <a:lnTo>
                    <a:pt x="1609344" y="281940"/>
                  </a:lnTo>
                  <a:lnTo>
                    <a:pt x="1607820" y="280416"/>
                  </a:lnTo>
                </a:path>
                <a:path w="1690116" h="987551">
                  <a:moveTo>
                    <a:pt x="1604772" y="281940"/>
                  </a:moveTo>
                  <a:lnTo>
                    <a:pt x="1607820" y="284988"/>
                  </a:lnTo>
                  <a:lnTo>
                    <a:pt x="1607820" y="288036"/>
                  </a:lnTo>
                  <a:lnTo>
                    <a:pt x="1612392" y="288036"/>
                  </a:lnTo>
                  <a:lnTo>
                    <a:pt x="1612392" y="284988"/>
                  </a:lnTo>
                  <a:lnTo>
                    <a:pt x="1609344" y="281940"/>
                  </a:lnTo>
                </a:path>
                <a:path w="1690116" h="987551">
                  <a:moveTo>
                    <a:pt x="1609344" y="288036"/>
                  </a:moveTo>
                  <a:lnTo>
                    <a:pt x="1612392" y="291084"/>
                  </a:lnTo>
                  <a:lnTo>
                    <a:pt x="1612392" y="292608"/>
                  </a:lnTo>
                  <a:lnTo>
                    <a:pt x="1612392" y="294132"/>
                  </a:lnTo>
                  <a:lnTo>
                    <a:pt x="1618488" y="294132"/>
                  </a:lnTo>
                  <a:lnTo>
                    <a:pt x="1618488" y="292608"/>
                  </a:lnTo>
                  <a:lnTo>
                    <a:pt x="1616964" y="291084"/>
                  </a:lnTo>
                  <a:lnTo>
                    <a:pt x="1613916" y="288036"/>
                  </a:lnTo>
                </a:path>
                <a:path w="1690116" h="987551">
                  <a:moveTo>
                    <a:pt x="1613916" y="294132"/>
                  </a:moveTo>
                  <a:lnTo>
                    <a:pt x="1615440" y="295656"/>
                  </a:lnTo>
                  <a:lnTo>
                    <a:pt x="1618488" y="295656"/>
                  </a:lnTo>
                  <a:lnTo>
                    <a:pt x="1618488" y="294132"/>
                  </a:lnTo>
                </a:path>
                <a:path w="1690116" h="987551">
                  <a:moveTo>
                    <a:pt x="1615440" y="295656"/>
                  </a:moveTo>
                  <a:lnTo>
                    <a:pt x="1616964" y="297180"/>
                  </a:lnTo>
                  <a:lnTo>
                    <a:pt x="1616964" y="298704"/>
                  </a:lnTo>
                  <a:lnTo>
                    <a:pt x="1616964" y="300228"/>
                  </a:lnTo>
                  <a:lnTo>
                    <a:pt x="1620011" y="301752"/>
                  </a:lnTo>
                  <a:lnTo>
                    <a:pt x="1620011" y="303276"/>
                  </a:lnTo>
                  <a:lnTo>
                    <a:pt x="1620011" y="304800"/>
                  </a:lnTo>
                  <a:lnTo>
                    <a:pt x="1626107" y="304800"/>
                  </a:lnTo>
                  <a:lnTo>
                    <a:pt x="1626107" y="303276"/>
                  </a:lnTo>
                  <a:lnTo>
                    <a:pt x="1623059" y="301752"/>
                  </a:lnTo>
                  <a:lnTo>
                    <a:pt x="1623059" y="300228"/>
                  </a:lnTo>
                  <a:lnTo>
                    <a:pt x="1623059" y="298704"/>
                  </a:lnTo>
                  <a:lnTo>
                    <a:pt x="1621535" y="297180"/>
                  </a:lnTo>
                  <a:lnTo>
                    <a:pt x="1620011" y="295656"/>
                  </a:lnTo>
                </a:path>
                <a:path w="1690116" h="987551">
                  <a:moveTo>
                    <a:pt x="1621535" y="304800"/>
                  </a:moveTo>
                  <a:lnTo>
                    <a:pt x="1623059" y="306324"/>
                  </a:lnTo>
                  <a:lnTo>
                    <a:pt x="1624583" y="307848"/>
                  </a:lnTo>
                  <a:lnTo>
                    <a:pt x="1624583" y="310896"/>
                  </a:lnTo>
                  <a:lnTo>
                    <a:pt x="1627631" y="312420"/>
                  </a:lnTo>
                  <a:lnTo>
                    <a:pt x="1627631" y="315468"/>
                  </a:lnTo>
                  <a:lnTo>
                    <a:pt x="1632203" y="315468"/>
                  </a:lnTo>
                  <a:lnTo>
                    <a:pt x="1632203" y="312420"/>
                  </a:lnTo>
                  <a:lnTo>
                    <a:pt x="1629155" y="310896"/>
                  </a:lnTo>
                  <a:lnTo>
                    <a:pt x="1629155" y="307848"/>
                  </a:lnTo>
                  <a:lnTo>
                    <a:pt x="1626107" y="306324"/>
                  </a:lnTo>
                  <a:lnTo>
                    <a:pt x="1626107" y="304800"/>
                  </a:lnTo>
                </a:path>
                <a:path w="1690116" h="987551">
                  <a:moveTo>
                    <a:pt x="1629155" y="315468"/>
                  </a:moveTo>
                  <a:lnTo>
                    <a:pt x="1630679" y="316992"/>
                  </a:lnTo>
                  <a:lnTo>
                    <a:pt x="1632203" y="318516"/>
                  </a:lnTo>
                  <a:lnTo>
                    <a:pt x="1632203" y="320040"/>
                  </a:lnTo>
                  <a:lnTo>
                    <a:pt x="1632203" y="321564"/>
                  </a:lnTo>
                  <a:lnTo>
                    <a:pt x="1635252" y="323088"/>
                  </a:lnTo>
                  <a:lnTo>
                    <a:pt x="1635252" y="324485"/>
                  </a:lnTo>
                  <a:lnTo>
                    <a:pt x="1635252" y="326136"/>
                  </a:lnTo>
                  <a:lnTo>
                    <a:pt x="1638300" y="327660"/>
                  </a:lnTo>
                  <a:lnTo>
                    <a:pt x="1638300" y="329184"/>
                  </a:lnTo>
                  <a:lnTo>
                    <a:pt x="1641348" y="329184"/>
                  </a:lnTo>
                  <a:lnTo>
                    <a:pt x="1641348" y="327660"/>
                  </a:lnTo>
                  <a:lnTo>
                    <a:pt x="1641348" y="326136"/>
                  </a:lnTo>
                  <a:lnTo>
                    <a:pt x="1638300" y="324485"/>
                  </a:lnTo>
                  <a:lnTo>
                    <a:pt x="1638300" y="323088"/>
                  </a:lnTo>
                  <a:lnTo>
                    <a:pt x="1638300" y="321564"/>
                  </a:lnTo>
                  <a:lnTo>
                    <a:pt x="1635252" y="320040"/>
                  </a:lnTo>
                  <a:lnTo>
                    <a:pt x="1635252" y="318516"/>
                  </a:lnTo>
                  <a:lnTo>
                    <a:pt x="1635252" y="316992"/>
                  </a:lnTo>
                  <a:lnTo>
                    <a:pt x="1632203" y="315468"/>
                  </a:lnTo>
                </a:path>
                <a:path w="1690116" h="987551">
                  <a:moveTo>
                    <a:pt x="1638300" y="329184"/>
                  </a:moveTo>
                  <a:lnTo>
                    <a:pt x="1638300" y="330708"/>
                  </a:lnTo>
                  <a:lnTo>
                    <a:pt x="1642872" y="330708"/>
                  </a:lnTo>
                  <a:lnTo>
                    <a:pt x="1642872" y="329184"/>
                  </a:lnTo>
                </a:path>
                <a:path w="1690116" h="987551">
                  <a:moveTo>
                    <a:pt x="1639824" y="330708"/>
                  </a:moveTo>
                  <a:lnTo>
                    <a:pt x="1639824" y="332232"/>
                  </a:lnTo>
                  <a:lnTo>
                    <a:pt x="1639824" y="333756"/>
                  </a:lnTo>
                  <a:lnTo>
                    <a:pt x="1642872" y="335280"/>
                  </a:lnTo>
                  <a:lnTo>
                    <a:pt x="1642872" y="336804"/>
                  </a:lnTo>
                  <a:lnTo>
                    <a:pt x="1645920" y="336804"/>
                  </a:lnTo>
                  <a:lnTo>
                    <a:pt x="1645920" y="335280"/>
                  </a:lnTo>
                  <a:lnTo>
                    <a:pt x="1645920" y="333756"/>
                  </a:lnTo>
                  <a:lnTo>
                    <a:pt x="1642872" y="332232"/>
                  </a:lnTo>
                  <a:lnTo>
                    <a:pt x="1642872" y="330708"/>
                  </a:lnTo>
                </a:path>
                <a:path w="1690116" h="987551">
                  <a:moveTo>
                    <a:pt x="1642872" y="336804"/>
                  </a:moveTo>
                  <a:lnTo>
                    <a:pt x="1642872" y="338328"/>
                  </a:lnTo>
                  <a:lnTo>
                    <a:pt x="1647444" y="338328"/>
                  </a:lnTo>
                  <a:lnTo>
                    <a:pt x="1647444" y="336804"/>
                  </a:lnTo>
                </a:path>
                <a:path w="1690116" h="987551">
                  <a:moveTo>
                    <a:pt x="1644396" y="338328"/>
                  </a:moveTo>
                  <a:lnTo>
                    <a:pt x="1644396" y="339852"/>
                  </a:lnTo>
                  <a:lnTo>
                    <a:pt x="1644396" y="341376"/>
                  </a:lnTo>
                  <a:lnTo>
                    <a:pt x="1647444" y="342900"/>
                  </a:lnTo>
                  <a:lnTo>
                    <a:pt x="1647444" y="344424"/>
                  </a:lnTo>
                  <a:lnTo>
                    <a:pt x="1650492" y="344424"/>
                  </a:lnTo>
                  <a:lnTo>
                    <a:pt x="1650492" y="342900"/>
                  </a:lnTo>
                  <a:lnTo>
                    <a:pt x="1650492" y="341376"/>
                  </a:lnTo>
                  <a:lnTo>
                    <a:pt x="1647444" y="339852"/>
                  </a:lnTo>
                  <a:lnTo>
                    <a:pt x="1647444" y="338328"/>
                  </a:lnTo>
                </a:path>
                <a:path w="1690116" h="987551">
                  <a:moveTo>
                    <a:pt x="1647444" y="344424"/>
                  </a:moveTo>
                  <a:lnTo>
                    <a:pt x="1647444" y="345948"/>
                  </a:lnTo>
                  <a:lnTo>
                    <a:pt x="1652016" y="345948"/>
                  </a:lnTo>
                  <a:lnTo>
                    <a:pt x="1652016" y="344424"/>
                  </a:lnTo>
                </a:path>
                <a:path w="1690116" h="987551">
                  <a:moveTo>
                    <a:pt x="1648968" y="345948"/>
                  </a:moveTo>
                  <a:lnTo>
                    <a:pt x="1648968" y="347472"/>
                  </a:lnTo>
                  <a:lnTo>
                    <a:pt x="1652016" y="347472"/>
                  </a:lnTo>
                  <a:lnTo>
                    <a:pt x="1652016" y="345948"/>
                  </a:lnTo>
                </a:path>
                <a:path w="1690116" h="987551">
                  <a:moveTo>
                    <a:pt x="1648968" y="347472"/>
                  </a:moveTo>
                  <a:lnTo>
                    <a:pt x="1648968" y="348996"/>
                  </a:lnTo>
                  <a:lnTo>
                    <a:pt x="1653540" y="348996"/>
                  </a:lnTo>
                  <a:lnTo>
                    <a:pt x="1653540" y="347472"/>
                  </a:lnTo>
                </a:path>
                <a:path w="1690116" h="987551">
                  <a:moveTo>
                    <a:pt x="1650492" y="348996"/>
                  </a:moveTo>
                  <a:lnTo>
                    <a:pt x="1650492" y="350520"/>
                  </a:lnTo>
                  <a:lnTo>
                    <a:pt x="1653540" y="350520"/>
                  </a:lnTo>
                  <a:lnTo>
                    <a:pt x="1653540" y="348996"/>
                  </a:lnTo>
                </a:path>
                <a:path w="1690116" h="987551">
                  <a:moveTo>
                    <a:pt x="1650492" y="350520"/>
                  </a:moveTo>
                  <a:lnTo>
                    <a:pt x="1650492" y="352044"/>
                  </a:lnTo>
                  <a:lnTo>
                    <a:pt x="1655064" y="352044"/>
                  </a:lnTo>
                  <a:lnTo>
                    <a:pt x="1655064" y="350520"/>
                  </a:lnTo>
                </a:path>
                <a:path w="1690116" h="987551">
                  <a:moveTo>
                    <a:pt x="1652016" y="352044"/>
                  </a:moveTo>
                  <a:lnTo>
                    <a:pt x="1652016" y="353568"/>
                  </a:lnTo>
                  <a:lnTo>
                    <a:pt x="1655064" y="353568"/>
                  </a:lnTo>
                  <a:lnTo>
                    <a:pt x="1655064" y="352044"/>
                  </a:lnTo>
                </a:path>
                <a:path w="1690116" h="987551">
                  <a:moveTo>
                    <a:pt x="1652016" y="353568"/>
                  </a:moveTo>
                  <a:lnTo>
                    <a:pt x="1652016" y="355092"/>
                  </a:lnTo>
                  <a:lnTo>
                    <a:pt x="1656588" y="355092"/>
                  </a:lnTo>
                  <a:lnTo>
                    <a:pt x="1656588" y="353568"/>
                  </a:lnTo>
                </a:path>
                <a:path w="1690116" h="987551">
                  <a:moveTo>
                    <a:pt x="1653540" y="355092"/>
                  </a:moveTo>
                  <a:lnTo>
                    <a:pt x="1653540" y="356616"/>
                  </a:lnTo>
                  <a:lnTo>
                    <a:pt x="1656588" y="356616"/>
                  </a:lnTo>
                  <a:lnTo>
                    <a:pt x="1656588" y="355092"/>
                  </a:lnTo>
                </a:path>
                <a:path w="1690116" h="987551">
                  <a:moveTo>
                    <a:pt x="1653540" y="356616"/>
                  </a:moveTo>
                  <a:lnTo>
                    <a:pt x="1653540" y="358140"/>
                  </a:lnTo>
                  <a:lnTo>
                    <a:pt x="1658111" y="358140"/>
                  </a:lnTo>
                  <a:lnTo>
                    <a:pt x="1658111" y="356616"/>
                  </a:lnTo>
                </a:path>
                <a:path w="1690116" h="987551">
                  <a:moveTo>
                    <a:pt x="1655064" y="358140"/>
                  </a:moveTo>
                  <a:lnTo>
                    <a:pt x="1655064" y="361188"/>
                  </a:lnTo>
                  <a:lnTo>
                    <a:pt x="1658111" y="361188"/>
                  </a:lnTo>
                  <a:lnTo>
                    <a:pt x="1658111" y="358140"/>
                  </a:lnTo>
                </a:path>
                <a:path w="1690116" h="987551">
                  <a:moveTo>
                    <a:pt x="1655064" y="361188"/>
                  </a:moveTo>
                  <a:lnTo>
                    <a:pt x="1655064" y="362585"/>
                  </a:lnTo>
                  <a:lnTo>
                    <a:pt x="1659635" y="362585"/>
                  </a:lnTo>
                  <a:lnTo>
                    <a:pt x="1659635" y="361188"/>
                  </a:lnTo>
                </a:path>
                <a:path w="1690116" h="987551">
                  <a:moveTo>
                    <a:pt x="1656588" y="362585"/>
                  </a:moveTo>
                  <a:lnTo>
                    <a:pt x="1656588" y="364236"/>
                  </a:lnTo>
                  <a:lnTo>
                    <a:pt x="1659635" y="364236"/>
                  </a:lnTo>
                  <a:lnTo>
                    <a:pt x="1659635" y="362585"/>
                  </a:lnTo>
                </a:path>
                <a:path w="1690116" h="987551">
                  <a:moveTo>
                    <a:pt x="1656588" y="364236"/>
                  </a:moveTo>
                  <a:lnTo>
                    <a:pt x="1656588" y="365760"/>
                  </a:lnTo>
                  <a:lnTo>
                    <a:pt x="1661159" y="365760"/>
                  </a:lnTo>
                  <a:lnTo>
                    <a:pt x="1661159" y="364236"/>
                  </a:lnTo>
                </a:path>
                <a:path w="1690116" h="987551">
                  <a:moveTo>
                    <a:pt x="1658111" y="365760"/>
                  </a:moveTo>
                  <a:lnTo>
                    <a:pt x="1658111" y="367284"/>
                  </a:lnTo>
                  <a:lnTo>
                    <a:pt x="1661159" y="367284"/>
                  </a:lnTo>
                  <a:lnTo>
                    <a:pt x="1661159" y="365760"/>
                  </a:lnTo>
                </a:path>
                <a:path w="1690116" h="987551">
                  <a:moveTo>
                    <a:pt x="1658111" y="367284"/>
                  </a:moveTo>
                  <a:lnTo>
                    <a:pt x="1658111" y="368808"/>
                  </a:lnTo>
                  <a:lnTo>
                    <a:pt x="1662683" y="368808"/>
                  </a:lnTo>
                  <a:lnTo>
                    <a:pt x="1662683" y="367284"/>
                  </a:lnTo>
                </a:path>
                <a:path w="1690116" h="987551">
                  <a:moveTo>
                    <a:pt x="1659635" y="368808"/>
                  </a:moveTo>
                  <a:lnTo>
                    <a:pt x="1659635" y="371856"/>
                  </a:lnTo>
                  <a:lnTo>
                    <a:pt x="1662683" y="371856"/>
                  </a:lnTo>
                  <a:lnTo>
                    <a:pt x="1662683" y="368808"/>
                  </a:lnTo>
                </a:path>
                <a:path w="1690116" h="987551">
                  <a:moveTo>
                    <a:pt x="1659635" y="371856"/>
                  </a:moveTo>
                  <a:lnTo>
                    <a:pt x="1659635" y="373380"/>
                  </a:lnTo>
                  <a:lnTo>
                    <a:pt x="1664207" y="373380"/>
                  </a:lnTo>
                  <a:lnTo>
                    <a:pt x="1664207" y="371856"/>
                  </a:lnTo>
                </a:path>
                <a:path w="1690116" h="987551">
                  <a:moveTo>
                    <a:pt x="1661159" y="373380"/>
                  </a:moveTo>
                  <a:lnTo>
                    <a:pt x="1661159" y="374904"/>
                  </a:lnTo>
                  <a:lnTo>
                    <a:pt x="1664207" y="374904"/>
                  </a:lnTo>
                  <a:lnTo>
                    <a:pt x="1664207" y="373380"/>
                  </a:lnTo>
                </a:path>
                <a:path w="1690116" h="987551">
                  <a:moveTo>
                    <a:pt x="1661159" y="374904"/>
                  </a:moveTo>
                  <a:lnTo>
                    <a:pt x="1661159" y="376428"/>
                  </a:lnTo>
                  <a:lnTo>
                    <a:pt x="1665731" y="376428"/>
                  </a:lnTo>
                  <a:lnTo>
                    <a:pt x="1665731" y="374904"/>
                  </a:lnTo>
                </a:path>
                <a:path w="1690116" h="987551">
                  <a:moveTo>
                    <a:pt x="1662683" y="376428"/>
                  </a:moveTo>
                  <a:lnTo>
                    <a:pt x="1662683" y="379476"/>
                  </a:lnTo>
                  <a:lnTo>
                    <a:pt x="1665731" y="379476"/>
                  </a:lnTo>
                  <a:lnTo>
                    <a:pt x="1665731" y="376428"/>
                  </a:lnTo>
                </a:path>
                <a:path w="1690116" h="987551">
                  <a:moveTo>
                    <a:pt x="1662683" y="379476"/>
                  </a:moveTo>
                  <a:lnTo>
                    <a:pt x="1662683" y="381000"/>
                  </a:lnTo>
                  <a:lnTo>
                    <a:pt x="1667255" y="381000"/>
                  </a:lnTo>
                  <a:lnTo>
                    <a:pt x="1667255" y="379476"/>
                  </a:lnTo>
                </a:path>
                <a:path w="1690116" h="987551">
                  <a:moveTo>
                    <a:pt x="1664207" y="381000"/>
                  </a:moveTo>
                  <a:lnTo>
                    <a:pt x="1664207" y="382524"/>
                  </a:lnTo>
                  <a:lnTo>
                    <a:pt x="1667255" y="382524"/>
                  </a:lnTo>
                  <a:lnTo>
                    <a:pt x="1667255" y="381000"/>
                  </a:lnTo>
                </a:path>
                <a:path w="1690116" h="987551">
                  <a:moveTo>
                    <a:pt x="1664207" y="382524"/>
                  </a:moveTo>
                  <a:lnTo>
                    <a:pt x="1664207" y="384048"/>
                  </a:lnTo>
                  <a:lnTo>
                    <a:pt x="1668779" y="384048"/>
                  </a:lnTo>
                  <a:lnTo>
                    <a:pt x="1668779" y="382524"/>
                  </a:lnTo>
                </a:path>
                <a:path w="1690116" h="987551">
                  <a:moveTo>
                    <a:pt x="1665731" y="384048"/>
                  </a:moveTo>
                  <a:lnTo>
                    <a:pt x="1665731" y="387096"/>
                  </a:lnTo>
                  <a:lnTo>
                    <a:pt x="1668779" y="387096"/>
                  </a:lnTo>
                  <a:lnTo>
                    <a:pt x="1668779" y="384048"/>
                  </a:lnTo>
                </a:path>
                <a:path w="1690116" h="987551">
                  <a:moveTo>
                    <a:pt x="1665731" y="387096"/>
                  </a:moveTo>
                  <a:lnTo>
                    <a:pt x="1665731" y="388620"/>
                  </a:lnTo>
                  <a:lnTo>
                    <a:pt x="1670303" y="388620"/>
                  </a:lnTo>
                  <a:lnTo>
                    <a:pt x="1670303" y="387096"/>
                  </a:lnTo>
                </a:path>
                <a:path w="1690116" h="987551">
                  <a:moveTo>
                    <a:pt x="1667255" y="388620"/>
                  </a:moveTo>
                  <a:lnTo>
                    <a:pt x="1667255" y="390144"/>
                  </a:lnTo>
                  <a:lnTo>
                    <a:pt x="1670303" y="390144"/>
                  </a:lnTo>
                  <a:lnTo>
                    <a:pt x="1670303" y="388620"/>
                  </a:lnTo>
                </a:path>
                <a:path w="1690116" h="987551">
                  <a:moveTo>
                    <a:pt x="1667255" y="390144"/>
                  </a:moveTo>
                  <a:lnTo>
                    <a:pt x="1667255" y="391668"/>
                  </a:lnTo>
                  <a:lnTo>
                    <a:pt x="1671827" y="391668"/>
                  </a:lnTo>
                  <a:lnTo>
                    <a:pt x="1671827" y="390144"/>
                  </a:lnTo>
                </a:path>
                <a:path w="1690116" h="987551">
                  <a:moveTo>
                    <a:pt x="1668779" y="391668"/>
                  </a:moveTo>
                  <a:lnTo>
                    <a:pt x="1668779" y="394716"/>
                  </a:lnTo>
                  <a:lnTo>
                    <a:pt x="1671827" y="394716"/>
                  </a:lnTo>
                  <a:lnTo>
                    <a:pt x="1671827" y="391668"/>
                  </a:lnTo>
                </a:path>
                <a:path w="1690116" h="987551">
                  <a:moveTo>
                    <a:pt x="1668779" y="394716"/>
                  </a:moveTo>
                  <a:lnTo>
                    <a:pt x="1668779" y="396240"/>
                  </a:lnTo>
                  <a:lnTo>
                    <a:pt x="1673352" y="396240"/>
                  </a:lnTo>
                  <a:lnTo>
                    <a:pt x="1673352" y="394716"/>
                  </a:lnTo>
                </a:path>
                <a:path w="1690116" h="987551">
                  <a:moveTo>
                    <a:pt x="1670303" y="396240"/>
                  </a:moveTo>
                  <a:lnTo>
                    <a:pt x="1670303" y="399288"/>
                  </a:lnTo>
                  <a:lnTo>
                    <a:pt x="1673352" y="399288"/>
                  </a:lnTo>
                  <a:lnTo>
                    <a:pt x="1673352" y="396240"/>
                  </a:lnTo>
                </a:path>
                <a:path w="1690116" h="987551">
                  <a:moveTo>
                    <a:pt x="1670303" y="399288"/>
                  </a:moveTo>
                  <a:lnTo>
                    <a:pt x="1670303" y="400685"/>
                  </a:lnTo>
                  <a:lnTo>
                    <a:pt x="1674876" y="400685"/>
                  </a:lnTo>
                  <a:lnTo>
                    <a:pt x="1674876" y="399288"/>
                  </a:lnTo>
                </a:path>
                <a:path w="1690116" h="987551">
                  <a:moveTo>
                    <a:pt x="1671827" y="400685"/>
                  </a:moveTo>
                  <a:lnTo>
                    <a:pt x="1671827" y="403860"/>
                  </a:lnTo>
                  <a:lnTo>
                    <a:pt x="1674876" y="403860"/>
                  </a:lnTo>
                  <a:lnTo>
                    <a:pt x="1674876" y="400685"/>
                  </a:lnTo>
                </a:path>
                <a:path w="1690116" h="987551">
                  <a:moveTo>
                    <a:pt x="1671827" y="403860"/>
                  </a:moveTo>
                  <a:lnTo>
                    <a:pt x="1671827" y="405384"/>
                  </a:lnTo>
                  <a:lnTo>
                    <a:pt x="1676400" y="405384"/>
                  </a:lnTo>
                  <a:lnTo>
                    <a:pt x="1676400" y="403860"/>
                  </a:lnTo>
                </a:path>
                <a:path w="1690116" h="987551">
                  <a:moveTo>
                    <a:pt x="1673352" y="405384"/>
                  </a:moveTo>
                  <a:lnTo>
                    <a:pt x="1673352" y="408432"/>
                  </a:lnTo>
                  <a:lnTo>
                    <a:pt x="1676400" y="408432"/>
                  </a:lnTo>
                  <a:lnTo>
                    <a:pt x="1676400" y="405384"/>
                  </a:lnTo>
                </a:path>
                <a:path w="1690116" h="987551">
                  <a:moveTo>
                    <a:pt x="1673352" y="408432"/>
                  </a:moveTo>
                  <a:lnTo>
                    <a:pt x="1673352" y="409956"/>
                  </a:lnTo>
                  <a:lnTo>
                    <a:pt x="1677924" y="409956"/>
                  </a:lnTo>
                  <a:lnTo>
                    <a:pt x="1677924" y="408432"/>
                  </a:lnTo>
                </a:path>
                <a:path w="1690116" h="987551">
                  <a:moveTo>
                    <a:pt x="1674876" y="409956"/>
                  </a:moveTo>
                  <a:lnTo>
                    <a:pt x="1674876" y="413004"/>
                  </a:lnTo>
                  <a:lnTo>
                    <a:pt x="1677924" y="413004"/>
                  </a:lnTo>
                  <a:lnTo>
                    <a:pt x="1677924" y="409956"/>
                  </a:lnTo>
                </a:path>
                <a:path w="1690116" h="987551">
                  <a:moveTo>
                    <a:pt x="1674876" y="413004"/>
                  </a:moveTo>
                  <a:lnTo>
                    <a:pt x="1674876" y="414528"/>
                  </a:lnTo>
                  <a:lnTo>
                    <a:pt x="1679448" y="414528"/>
                  </a:lnTo>
                  <a:lnTo>
                    <a:pt x="1679448" y="413004"/>
                  </a:lnTo>
                </a:path>
                <a:path w="1690116" h="987551">
                  <a:moveTo>
                    <a:pt x="1676400" y="414528"/>
                  </a:moveTo>
                  <a:lnTo>
                    <a:pt x="1676400" y="419100"/>
                  </a:lnTo>
                  <a:lnTo>
                    <a:pt x="1679448" y="419100"/>
                  </a:lnTo>
                  <a:lnTo>
                    <a:pt x="1679448" y="414528"/>
                  </a:lnTo>
                </a:path>
                <a:path w="1690116" h="987551">
                  <a:moveTo>
                    <a:pt x="1676400" y="419100"/>
                  </a:moveTo>
                  <a:lnTo>
                    <a:pt x="1676400" y="420624"/>
                  </a:lnTo>
                  <a:lnTo>
                    <a:pt x="1680972" y="420624"/>
                  </a:lnTo>
                  <a:lnTo>
                    <a:pt x="1680972" y="419100"/>
                  </a:lnTo>
                </a:path>
                <a:path w="1690116" h="987551">
                  <a:moveTo>
                    <a:pt x="1677924" y="420624"/>
                  </a:moveTo>
                  <a:lnTo>
                    <a:pt x="1677924" y="425196"/>
                  </a:lnTo>
                  <a:lnTo>
                    <a:pt x="1680972" y="425196"/>
                  </a:lnTo>
                  <a:lnTo>
                    <a:pt x="1680972" y="420624"/>
                  </a:lnTo>
                </a:path>
                <a:path w="1690116" h="987551">
                  <a:moveTo>
                    <a:pt x="1677924" y="425196"/>
                  </a:moveTo>
                  <a:lnTo>
                    <a:pt x="1677924" y="426720"/>
                  </a:lnTo>
                  <a:lnTo>
                    <a:pt x="1682496" y="426720"/>
                  </a:lnTo>
                  <a:lnTo>
                    <a:pt x="1682496" y="425196"/>
                  </a:lnTo>
                </a:path>
                <a:path w="1690116" h="987551">
                  <a:moveTo>
                    <a:pt x="1679448" y="426720"/>
                  </a:moveTo>
                  <a:lnTo>
                    <a:pt x="1679448" y="431292"/>
                  </a:lnTo>
                  <a:lnTo>
                    <a:pt x="1682496" y="431292"/>
                  </a:lnTo>
                  <a:lnTo>
                    <a:pt x="1682496" y="426720"/>
                  </a:lnTo>
                </a:path>
                <a:path w="1690116" h="987551">
                  <a:moveTo>
                    <a:pt x="1679448" y="431292"/>
                  </a:moveTo>
                  <a:lnTo>
                    <a:pt x="1679448" y="432816"/>
                  </a:lnTo>
                  <a:lnTo>
                    <a:pt x="1684020" y="432816"/>
                  </a:lnTo>
                  <a:lnTo>
                    <a:pt x="1684020" y="431292"/>
                  </a:lnTo>
                </a:path>
                <a:path w="1690116" h="987551">
                  <a:moveTo>
                    <a:pt x="1680972" y="432816"/>
                  </a:moveTo>
                  <a:lnTo>
                    <a:pt x="1680972" y="437388"/>
                  </a:lnTo>
                  <a:lnTo>
                    <a:pt x="1684020" y="437388"/>
                  </a:lnTo>
                  <a:lnTo>
                    <a:pt x="1684020" y="432816"/>
                  </a:lnTo>
                </a:path>
                <a:path w="1690116" h="987551">
                  <a:moveTo>
                    <a:pt x="1680972" y="437388"/>
                  </a:moveTo>
                  <a:lnTo>
                    <a:pt x="1680972" y="438785"/>
                  </a:lnTo>
                  <a:lnTo>
                    <a:pt x="1685544" y="438785"/>
                  </a:lnTo>
                  <a:lnTo>
                    <a:pt x="1685544" y="437388"/>
                  </a:lnTo>
                </a:path>
                <a:path w="1690116" h="987551">
                  <a:moveTo>
                    <a:pt x="1682496" y="438785"/>
                  </a:moveTo>
                  <a:lnTo>
                    <a:pt x="1682496" y="445008"/>
                  </a:lnTo>
                  <a:lnTo>
                    <a:pt x="1685544" y="445008"/>
                  </a:lnTo>
                  <a:lnTo>
                    <a:pt x="1685544" y="438785"/>
                  </a:lnTo>
                </a:path>
                <a:path w="1690116" h="987551">
                  <a:moveTo>
                    <a:pt x="1684020" y="445008"/>
                  </a:moveTo>
                  <a:lnTo>
                    <a:pt x="1684020" y="457200"/>
                  </a:lnTo>
                  <a:lnTo>
                    <a:pt x="1687068" y="457200"/>
                  </a:lnTo>
                  <a:lnTo>
                    <a:pt x="1687068" y="445008"/>
                  </a:lnTo>
                </a:path>
                <a:path w="1690116" h="987551">
                  <a:moveTo>
                    <a:pt x="1685544" y="457200"/>
                  </a:moveTo>
                  <a:lnTo>
                    <a:pt x="1685295" y="469392"/>
                  </a:lnTo>
                  <a:lnTo>
                    <a:pt x="1688592" y="469392"/>
                  </a:lnTo>
                  <a:lnTo>
                    <a:pt x="1688592" y="457200"/>
                  </a:lnTo>
                </a:path>
                <a:path w="1690116" h="987551">
                  <a:moveTo>
                    <a:pt x="1685295" y="469392"/>
                  </a:moveTo>
                  <a:lnTo>
                    <a:pt x="1684268" y="519684"/>
                  </a:lnTo>
                  <a:lnTo>
                    <a:pt x="1684020" y="531876"/>
                  </a:lnTo>
                  <a:lnTo>
                    <a:pt x="1682496" y="544068"/>
                  </a:lnTo>
                  <a:lnTo>
                    <a:pt x="1674876" y="574548"/>
                  </a:lnTo>
                  <a:lnTo>
                    <a:pt x="1667255" y="597408"/>
                  </a:lnTo>
                  <a:lnTo>
                    <a:pt x="1665731" y="600456"/>
                  </a:lnTo>
                  <a:lnTo>
                    <a:pt x="1665224" y="601980"/>
                  </a:lnTo>
                  <a:lnTo>
                    <a:pt x="1664207" y="605028"/>
                  </a:lnTo>
                  <a:lnTo>
                    <a:pt x="1662683" y="608076"/>
                  </a:lnTo>
                  <a:lnTo>
                    <a:pt x="1661159" y="612648"/>
                  </a:lnTo>
                  <a:lnTo>
                    <a:pt x="1660398" y="614172"/>
                  </a:lnTo>
                  <a:lnTo>
                    <a:pt x="1659635" y="615696"/>
                  </a:lnTo>
                  <a:lnTo>
                    <a:pt x="1658111" y="620268"/>
                  </a:lnTo>
                  <a:lnTo>
                    <a:pt x="1645920" y="644652"/>
                  </a:lnTo>
                  <a:lnTo>
                    <a:pt x="1644396" y="646176"/>
                  </a:lnTo>
                  <a:lnTo>
                    <a:pt x="1641348" y="652272"/>
                  </a:lnTo>
                  <a:lnTo>
                    <a:pt x="1639824" y="653796"/>
                  </a:lnTo>
                  <a:lnTo>
                    <a:pt x="1636776" y="659892"/>
                  </a:lnTo>
                  <a:lnTo>
                    <a:pt x="1635252" y="661416"/>
                  </a:lnTo>
                  <a:lnTo>
                    <a:pt x="1634490" y="662940"/>
                  </a:lnTo>
                  <a:lnTo>
                    <a:pt x="1633727" y="664464"/>
                  </a:lnTo>
                  <a:lnTo>
                    <a:pt x="1632203" y="665988"/>
                  </a:lnTo>
                  <a:lnTo>
                    <a:pt x="1631505" y="667385"/>
                  </a:lnTo>
                  <a:lnTo>
                    <a:pt x="1630679" y="669036"/>
                  </a:lnTo>
                  <a:lnTo>
                    <a:pt x="1629155" y="670560"/>
                  </a:lnTo>
                  <a:lnTo>
                    <a:pt x="1628394" y="672084"/>
                  </a:lnTo>
                  <a:lnTo>
                    <a:pt x="1627631" y="673608"/>
                  </a:lnTo>
                  <a:lnTo>
                    <a:pt x="1626107" y="675132"/>
                  </a:lnTo>
                  <a:lnTo>
                    <a:pt x="1624583" y="678180"/>
                  </a:lnTo>
                  <a:lnTo>
                    <a:pt x="1623059" y="679704"/>
                  </a:lnTo>
                  <a:lnTo>
                    <a:pt x="1621535" y="682752"/>
                  </a:lnTo>
                  <a:lnTo>
                    <a:pt x="1620011" y="684276"/>
                  </a:lnTo>
                  <a:lnTo>
                    <a:pt x="1619250" y="685800"/>
                  </a:lnTo>
                  <a:lnTo>
                    <a:pt x="1618488" y="687324"/>
                  </a:lnTo>
                  <a:lnTo>
                    <a:pt x="1616964" y="688848"/>
                  </a:lnTo>
                  <a:lnTo>
                    <a:pt x="1615440" y="690372"/>
                  </a:lnTo>
                  <a:lnTo>
                    <a:pt x="1613916" y="693420"/>
                  </a:lnTo>
                  <a:lnTo>
                    <a:pt x="1610868" y="696468"/>
                  </a:lnTo>
                  <a:lnTo>
                    <a:pt x="1609344" y="697992"/>
                  </a:lnTo>
                  <a:lnTo>
                    <a:pt x="1608582" y="699516"/>
                  </a:lnTo>
                  <a:lnTo>
                    <a:pt x="1607820" y="701040"/>
                  </a:lnTo>
                  <a:lnTo>
                    <a:pt x="1606252" y="702564"/>
                  </a:lnTo>
                  <a:lnTo>
                    <a:pt x="1603248" y="705485"/>
                  </a:lnTo>
                  <a:lnTo>
                    <a:pt x="1601724" y="708660"/>
                  </a:lnTo>
                  <a:lnTo>
                    <a:pt x="1598676" y="711708"/>
                  </a:lnTo>
                  <a:lnTo>
                    <a:pt x="1594103" y="716280"/>
                  </a:lnTo>
                  <a:lnTo>
                    <a:pt x="1592579" y="719328"/>
                  </a:lnTo>
                  <a:lnTo>
                    <a:pt x="1584959" y="726948"/>
                  </a:lnTo>
                  <a:lnTo>
                    <a:pt x="1583435" y="729996"/>
                  </a:lnTo>
                  <a:lnTo>
                    <a:pt x="1556003" y="757428"/>
                  </a:lnTo>
                  <a:lnTo>
                    <a:pt x="1552955" y="758952"/>
                  </a:lnTo>
                  <a:lnTo>
                    <a:pt x="1545335" y="766572"/>
                  </a:lnTo>
                  <a:lnTo>
                    <a:pt x="1542288" y="768096"/>
                  </a:lnTo>
                  <a:lnTo>
                    <a:pt x="1540764" y="769620"/>
                  </a:lnTo>
                  <a:lnTo>
                    <a:pt x="1537716" y="772668"/>
                  </a:lnTo>
                  <a:lnTo>
                    <a:pt x="1534668" y="774192"/>
                  </a:lnTo>
                  <a:lnTo>
                    <a:pt x="1533144" y="775716"/>
                  </a:lnTo>
                  <a:lnTo>
                    <a:pt x="1531620" y="777240"/>
                  </a:lnTo>
                  <a:lnTo>
                    <a:pt x="1530096" y="778764"/>
                  </a:lnTo>
                  <a:lnTo>
                    <a:pt x="1527048" y="780288"/>
                  </a:lnTo>
                  <a:lnTo>
                    <a:pt x="1525651" y="781685"/>
                  </a:lnTo>
                  <a:lnTo>
                    <a:pt x="1524000" y="783336"/>
                  </a:lnTo>
                  <a:lnTo>
                    <a:pt x="1522476" y="784860"/>
                  </a:lnTo>
                  <a:lnTo>
                    <a:pt x="1519427" y="786384"/>
                  </a:lnTo>
                  <a:lnTo>
                    <a:pt x="1517903" y="787908"/>
                  </a:lnTo>
                  <a:lnTo>
                    <a:pt x="1516379" y="789432"/>
                  </a:lnTo>
                  <a:lnTo>
                    <a:pt x="1513331" y="792480"/>
                  </a:lnTo>
                  <a:lnTo>
                    <a:pt x="1510283" y="794004"/>
                  </a:lnTo>
                  <a:lnTo>
                    <a:pt x="1507235" y="797052"/>
                  </a:lnTo>
                  <a:lnTo>
                    <a:pt x="1505711" y="798576"/>
                  </a:lnTo>
                  <a:lnTo>
                    <a:pt x="1502664" y="800100"/>
                  </a:lnTo>
                  <a:lnTo>
                    <a:pt x="1501140" y="801624"/>
                  </a:lnTo>
                  <a:lnTo>
                    <a:pt x="1499616" y="803148"/>
                  </a:lnTo>
                  <a:lnTo>
                    <a:pt x="1498092" y="804672"/>
                  </a:lnTo>
                  <a:lnTo>
                    <a:pt x="1495044" y="806196"/>
                  </a:lnTo>
                  <a:lnTo>
                    <a:pt x="1493520" y="807720"/>
                  </a:lnTo>
                  <a:lnTo>
                    <a:pt x="1490472" y="809244"/>
                  </a:lnTo>
                  <a:lnTo>
                    <a:pt x="1488948" y="810768"/>
                  </a:lnTo>
                  <a:lnTo>
                    <a:pt x="1485900" y="812292"/>
                  </a:lnTo>
                  <a:lnTo>
                    <a:pt x="1482852" y="813816"/>
                  </a:lnTo>
                  <a:lnTo>
                    <a:pt x="1481327" y="815340"/>
                  </a:lnTo>
                  <a:lnTo>
                    <a:pt x="1478279" y="816864"/>
                  </a:lnTo>
                  <a:lnTo>
                    <a:pt x="1475231" y="818388"/>
                  </a:lnTo>
                  <a:lnTo>
                    <a:pt x="1473707" y="819785"/>
                  </a:lnTo>
                  <a:lnTo>
                    <a:pt x="1470538" y="821436"/>
                  </a:lnTo>
                  <a:lnTo>
                    <a:pt x="1467611" y="822960"/>
                  </a:lnTo>
                  <a:lnTo>
                    <a:pt x="1466088" y="824484"/>
                  </a:lnTo>
                  <a:lnTo>
                    <a:pt x="1463040" y="826008"/>
                  </a:lnTo>
                  <a:lnTo>
                    <a:pt x="1461516" y="827532"/>
                  </a:lnTo>
                  <a:lnTo>
                    <a:pt x="1458468" y="829056"/>
                  </a:lnTo>
                  <a:lnTo>
                    <a:pt x="1456944" y="830580"/>
                  </a:lnTo>
                  <a:lnTo>
                    <a:pt x="1453896" y="832104"/>
                  </a:lnTo>
                  <a:lnTo>
                    <a:pt x="1452372" y="833628"/>
                  </a:lnTo>
                  <a:lnTo>
                    <a:pt x="1449324" y="835152"/>
                  </a:lnTo>
                  <a:lnTo>
                    <a:pt x="1447800" y="836676"/>
                  </a:lnTo>
                  <a:lnTo>
                    <a:pt x="1444752" y="838200"/>
                  </a:lnTo>
                  <a:lnTo>
                    <a:pt x="1443227" y="839724"/>
                  </a:lnTo>
                  <a:lnTo>
                    <a:pt x="1440179" y="841248"/>
                  </a:lnTo>
                  <a:lnTo>
                    <a:pt x="1438655" y="842772"/>
                  </a:lnTo>
                  <a:lnTo>
                    <a:pt x="1435607" y="844296"/>
                  </a:lnTo>
                  <a:lnTo>
                    <a:pt x="1429511" y="847344"/>
                  </a:lnTo>
                  <a:lnTo>
                    <a:pt x="1426463" y="848868"/>
                  </a:lnTo>
                  <a:lnTo>
                    <a:pt x="1417319" y="853440"/>
                  </a:lnTo>
                  <a:lnTo>
                    <a:pt x="1414272" y="854964"/>
                  </a:lnTo>
                  <a:lnTo>
                    <a:pt x="1353311" y="885444"/>
                  </a:lnTo>
                  <a:lnTo>
                    <a:pt x="1348740" y="886968"/>
                  </a:lnTo>
                  <a:lnTo>
                    <a:pt x="1345692" y="888492"/>
                  </a:lnTo>
                  <a:lnTo>
                    <a:pt x="1342644" y="890016"/>
                  </a:lnTo>
                  <a:lnTo>
                    <a:pt x="1338072" y="891540"/>
                  </a:lnTo>
                  <a:lnTo>
                    <a:pt x="1335024" y="893064"/>
                  </a:lnTo>
                  <a:lnTo>
                    <a:pt x="1330452" y="894588"/>
                  </a:lnTo>
                  <a:lnTo>
                    <a:pt x="1327403" y="895985"/>
                  </a:lnTo>
                  <a:lnTo>
                    <a:pt x="1322831" y="897636"/>
                  </a:lnTo>
                  <a:lnTo>
                    <a:pt x="1319783" y="899160"/>
                  </a:lnTo>
                  <a:lnTo>
                    <a:pt x="1315211" y="900684"/>
                  </a:lnTo>
                  <a:lnTo>
                    <a:pt x="1312164" y="902208"/>
                  </a:lnTo>
                  <a:lnTo>
                    <a:pt x="1307592" y="903732"/>
                  </a:lnTo>
                  <a:lnTo>
                    <a:pt x="1303020" y="905256"/>
                  </a:lnTo>
                  <a:lnTo>
                    <a:pt x="1298448" y="906780"/>
                  </a:lnTo>
                  <a:lnTo>
                    <a:pt x="1295400" y="908304"/>
                  </a:lnTo>
                  <a:lnTo>
                    <a:pt x="1281683" y="912876"/>
                  </a:lnTo>
                  <a:lnTo>
                    <a:pt x="1278635" y="914400"/>
                  </a:lnTo>
                  <a:lnTo>
                    <a:pt x="1274063" y="915924"/>
                  </a:lnTo>
                  <a:lnTo>
                    <a:pt x="1269492" y="917448"/>
                  </a:lnTo>
                  <a:lnTo>
                    <a:pt x="1237488" y="928116"/>
                  </a:lnTo>
                  <a:lnTo>
                    <a:pt x="1231392" y="929640"/>
                  </a:lnTo>
                  <a:lnTo>
                    <a:pt x="1226820" y="931164"/>
                  </a:lnTo>
                  <a:lnTo>
                    <a:pt x="1220724" y="932688"/>
                  </a:lnTo>
                  <a:lnTo>
                    <a:pt x="1216152" y="934085"/>
                  </a:lnTo>
                  <a:lnTo>
                    <a:pt x="1210055" y="935736"/>
                  </a:lnTo>
                  <a:lnTo>
                    <a:pt x="1205483" y="937260"/>
                  </a:lnTo>
                  <a:lnTo>
                    <a:pt x="1199388" y="938784"/>
                  </a:lnTo>
                  <a:lnTo>
                    <a:pt x="1194816" y="940308"/>
                  </a:lnTo>
                  <a:lnTo>
                    <a:pt x="1188720" y="941832"/>
                  </a:lnTo>
                  <a:lnTo>
                    <a:pt x="1184148" y="943356"/>
                  </a:lnTo>
                  <a:lnTo>
                    <a:pt x="1178052" y="944880"/>
                  </a:lnTo>
                  <a:lnTo>
                    <a:pt x="1171955" y="946404"/>
                  </a:lnTo>
                  <a:lnTo>
                    <a:pt x="1165859" y="947928"/>
                  </a:lnTo>
                  <a:lnTo>
                    <a:pt x="1141476" y="954024"/>
                  </a:lnTo>
                  <a:lnTo>
                    <a:pt x="1126235" y="957072"/>
                  </a:lnTo>
                  <a:lnTo>
                    <a:pt x="1095755" y="963168"/>
                  </a:lnTo>
                  <a:lnTo>
                    <a:pt x="1086611" y="964692"/>
                  </a:lnTo>
                  <a:lnTo>
                    <a:pt x="1065275" y="967740"/>
                  </a:lnTo>
                  <a:lnTo>
                    <a:pt x="1054607" y="969264"/>
                  </a:lnTo>
                  <a:lnTo>
                    <a:pt x="1045464" y="970788"/>
                  </a:lnTo>
                  <a:lnTo>
                    <a:pt x="1034796" y="972185"/>
                  </a:lnTo>
                  <a:lnTo>
                    <a:pt x="1025651" y="973836"/>
                  </a:lnTo>
                  <a:lnTo>
                    <a:pt x="1014983" y="975360"/>
                  </a:lnTo>
                  <a:lnTo>
                    <a:pt x="972311" y="978408"/>
                  </a:lnTo>
                  <a:lnTo>
                    <a:pt x="952500" y="979932"/>
                  </a:lnTo>
                  <a:lnTo>
                    <a:pt x="931163" y="981456"/>
                  </a:lnTo>
                  <a:lnTo>
                    <a:pt x="909827" y="982980"/>
                  </a:lnTo>
                  <a:lnTo>
                    <a:pt x="909827" y="984504"/>
                  </a:lnTo>
                  <a:lnTo>
                    <a:pt x="946403" y="984504"/>
                  </a:lnTo>
                  <a:lnTo>
                    <a:pt x="960120" y="982980"/>
                  </a:lnTo>
                  <a:lnTo>
                    <a:pt x="973835" y="981456"/>
                  </a:lnTo>
                  <a:lnTo>
                    <a:pt x="995172" y="979932"/>
                  </a:lnTo>
                  <a:lnTo>
                    <a:pt x="1014983" y="978408"/>
                  </a:lnTo>
                  <a:lnTo>
                    <a:pt x="1036320" y="975360"/>
                  </a:lnTo>
                  <a:lnTo>
                    <a:pt x="1046988" y="973836"/>
                  </a:lnTo>
                  <a:lnTo>
                    <a:pt x="1056131" y="972185"/>
                  </a:lnTo>
                  <a:lnTo>
                    <a:pt x="1066800" y="970788"/>
                  </a:lnTo>
                  <a:lnTo>
                    <a:pt x="1075944" y="969264"/>
                  </a:lnTo>
                  <a:lnTo>
                    <a:pt x="1086611" y="967740"/>
                  </a:lnTo>
                  <a:lnTo>
                    <a:pt x="1104900" y="964692"/>
                  </a:lnTo>
                  <a:lnTo>
                    <a:pt x="1112519" y="963168"/>
                  </a:lnTo>
                  <a:lnTo>
                    <a:pt x="1143000" y="957072"/>
                  </a:lnTo>
                  <a:lnTo>
                    <a:pt x="1155192" y="954024"/>
                  </a:lnTo>
                  <a:lnTo>
                    <a:pt x="1179576" y="947928"/>
                  </a:lnTo>
                  <a:lnTo>
                    <a:pt x="1184148" y="946404"/>
                  </a:lnTo>
                  <a:lnTo>
                    <a:pt x="1190244" y="944880"/>
                  </a:lnTo>
                  <a:lnTo>
                    <a:pt x="1194816" y="943356"/>
                  </a:lnTo>
                  <a:lnTo>
                    <a:pt x="1200911" y="941832"/>
                  </a:lnTo>
                  <a:lnTo>
                    <a:pt x="1205483" y="940308"/>
                  </a:lnTo>
                  <a:lnTo>
                    <a:pt x="1210055" y="938784"/>
                  </a:lnTo>
                  <a:lnTo>
                    <a:pt x="1216152" y="937260"/>
                  </a:lnTo>
                  <a:lnTo>
                    <a:pt x="1220724" y="935736"/>
                  </a:lnTo>
                  <a:lnTo>
                    <a:pt x="1226820" y="934085"/>
                  </a:lnTo>
                  <a:lnTo>
                    <a:pt x="1231392" y="932688"/>
                  </a:lnTo>
                  <a:lnTo>
                    <a:pt x="1237488" y="931164"/>
                  </a:lnTo>
                  <a:lnTo>
                    <a:pt x="1242060" y="929640"/>
                  </a:lnTo>
                  <a:lnTo>
                    <a:pt x="1246631" y="928116"/>
                  </a:lnTo>
                  <a:lnTo>
                    <a:pt x="1278635" y="917448"/>
                  </a:lnTo>
                  <a:lnTo>
                    <a:pt x="1281683" y="915924"/>
                  </a:lnTo>
                  <a:lnTo>
                    <a:pt x="1286255" y="914400"/>
                  </a:lnTo>
                  <a:lnTo>
                    <a:pt x="1290827" y="912876"/>
                  </a:lnTo>
                  <a:lnTo>
                    <a:pt x="1304544" y="908304"/>
                  </a:lnTo>
                  <a:lnTo>
                    <a:pt x="1309116" y="906780"/>
                  </a:lnTo>
                  <a:lnTo>
                    <a:pt x="1313688" y="905256"/>
                  </a:lnTo>
                  <a:lnTo>
                    <a:pt x="1316735" y="903732"/>
                  </a:lnTo>
                  <a:lnTo>
                    <a:pt x="1321307" y="902208"/>
                  </a:lnTo>
                  <a:lnTo>
                    <a:pt x="1324355" y="900684"/>
                  </a:lnTo>
                  <a:lnTo>
                    <a:pt x="1328927" y="899160"/>
                  </a:lnTo>
                  <a:lnTo>
                    <a:pt x="1331976" y="897636"/>
                  </a:lnTo>
                  <a:lnTo>
                    <a:pt x="1336548" y="895985"/>
                  </a:lnTo>
                  <a:lnTo>
                    <a:pt x="1339596" y="894588"/>
                  </a:lnTo>
                  <a:lnTo>
                    <a:pt x="1344168" y="893064"/>
                  </a:lnTo>
                  <a:lnTo>
                    <a:pt x="1347216" y="891540"/>
                  </a:lnTo>
                  <a:lnTo>
                    <a:pt x="1350264" y="890016"/>
                  </a:lnTo>
                  <a:lnTo>
                    <a:pt x="1354835" y="888492"/>
                  </a:lnTo>
                  <a:lnTo>
                    <a:pt x="1357883" y="886968"/>
                  </a:lnTo>
                  <a:lnTo>
                    <a:pt x="1360931" y="885444"/>
                  </a:lnTo>
                  <a:lnTo>
                    <a:pt x="1421892" y="854964"/>
                  </a:lnTo>
                  <a:lnTo>
                    <a:pt x="1423416" y="853440"/>
                  </a:lnTo>
                  <a:lnTo>
                    <a:pt x="1432559" y="848868"/>
                  </a:lnTo>
                  <a:lnTo>
                    <a:pt x="1434083" y="847344"/>
                  </a:lnTo>
                  <a:lnTo>
                    <a:pt x="1440179" y="844296"/>
                  </a:lnTo>
                  <a:lnTo>
                    <a:pt x="1441703" y="842772"/>
                  </a:lnTo>
                  <a:lnTo>
                    <a:pt x="1444752" y="841248"/>
                  </a:lnTo>
                  <a:lnTo>
                    <a:pt x="1447800" y="839724"/>
                  </a:lnTo>
                  <a:lnTo>
                    <a:pt x="1449324" y="838200"/>
                  </a:lnTo>
                  <a:lnTo>
                    <a:pt x="1452372" y="836676"/>
                  </a:lnTo>
                  <a:lnTo>
                    <a:pt x="1455420" y="835152"/>
                  </a:lnTo>
                  <a:lnTo>
                    <a:pt x="1456944" y="833628"/>
                  </a:lnTo>
                  <a:lnTo>
                    <a:pt x="1459992" y="832104"/>
                  </a:lnTo>
                  <a:lnTo>
                    <a:pt x="1463040" y="830580"/>
                  </a:lnTo>
                  <a:lnTo>
                    <a:pt x="1464564" y="829056"/>
                  </a:lnTo>
                  <a:lnTo>
                    <a:pt x="1467611" y="827532"/>
                  </a:lnTo>
                  <a:lnTo>
                    <a:pt x="1469135" y="826008"/>
                  </a:lnTo>
                  <a:lnTo>
                    <a:pt x="1472183" y="824484"/>
                  </a:lnTo>
                  <a:lnTo>
                    <a:pt x="1473707" y="822960"/>
                  </a:lnTo>
                  <a:lnTo>
                    <a:pt x="1476755" y="821436"/>
                  </a:lnTo>
                  <a:lnTo>
                    <a:pt x="1478279" y="819785"/>
                  </a:lnTo>
                  <a:lnTo>
                    <a:pt x="1481327" y="818388"/>
                  </a:lnTo>
                  <a:lnTo>
                    <a:pt x="1482852" y="816864"/>
                  </a:lnTo>
                  <a:lnTo>
                    <a:pt x="1485900" y="815340"/>
                  </a:lnTo>
                  <a:lnTo>
                    <a:pt x="1487424" y="813816"/>
                  </a:lnTo>
                  <a:lnTo>
                    <a:pt x="1490472" y="812292"/>
                  </a:lnTo>
                  <a:lnTo>
                    <a:pt x="1491996" y="810768"/>
                  </a:lnTo>
                  <a:lnTo>
                    <a:pt x="1495044" y="809244"/>
                  </a:lnTo>
                  <a:lnTo>
                    <a:pt x="1496568" y="807720"/>
                  </a:lnTo>
                  <a:lnTo>
                    <a:pt x="1499616" y="806196"/>
                  </a:lnTo>
                  <a:lnTo>
                    <a:pt x="1501140" y="804672"/>
                  </a:lnTo>
                  <a:lnTo>
                    <a:pt x="1502664" y="803148"/>
                  </a:lnTo>
                  <a:lnTo>
                    <a:pt x="1505711" y="801624"/>
                  </a:lnTo>
                  <a:lnTo>
                    <a:pt x="1507235" y="800100"/>
                  </a:lnTo>
                  <a:lnTo>
                    <a:pt x="1508759" y="798576"/>
                  </a:lnTo>
                  <a:lnTo>
                    <a:pt x="1511807" y="797052"/>
                  </a:lnTo>
                  <a:lnTo>
                    <a:pt x="1514855" y="794004"/>
                  </a:lnTo>
                  <a:lnTo>
                    <a:pt x="1517903" y="792480"/>
                  </a:lnTo>
                  <a:lnTo>
                    <a:pt x="1520952" y="789432"/>
                  </a:lnTo>
                  <a:lnTo>
                    <a:pt x="1524000" y="787908"/>
                  </a:lnTo>
                  <a:lnTo>
                    <a:pt x="1525524" y="786384"/>
                  </a:lnTo>
                  <a:lnTo>
                    <a:pt x="1527048" y="784860"/>
                  </a:lnTo>
                  <a:lnTo>
                    <a:pt x="1528572" y="783336"/>
                  </a:lnTo>
                  <a:lnTo>
                    <a:pt x="1531620" y="781685"/>
                  </a:lnTo>
                  <a:lnTo>
                    <a:pt x="1533056" y="780288"/>
                  </a:lnTo>
                  <a:lnTo>
                    <a:pt x="1534624" y="778764"/>
                  </a:lnTo>
                  <a:lnTo>
                    <a:pt x="1536192" y="777240"/>
                  </a:lnTo>
                  <a:lnTo>
                    <a:pt x="1539240" y="775716"/>
                  </a:lnTo>
                  <a:lnTo>
                    <a:pt x="1540764" y="774192"/>
                  </a:lnTo>
                  <a:lnTo>
                    <a:pt x="1542287" y="772668"/>
                  </a:lnTo>
                  <a:lnTo>
                    <a:pt x="1545335" y="769620"/>
                  </a:lnTo>
                  <a:lnTo>
                    <a:pt x="1548383" y="768096"/>
                  </a:lnTo>
                  <a:lnTo>
                    <a:pt x="1549907" y="766572"/>
                  </a:lnTo>
                  <a:lnTo>
                    <a:pt x="1557527" y="758952"/>
                  </a:lnTo>
                  <a:lnTo>
                    <a:pt x="1559052" y="757428"/>
                  </a:lnTo>
                  <a:lnTo>
                    <a:pt x="1586483" y="729996"/>
                  </a:lnTo>
                  <a:lnTo>
                    <a:pt x="1589531" y="726948"/>
                  </a:lnTo>
                  <a:lnTo>
                    <a:pt x="1597152" y="719328"/>
                  </a:lnTo>
                  <a:lnTo>
                    <a:pt x="1600200" y="716280"/>
                  </a:lnTo>
                  <a:lnTo>
                    <a:pt x="1604772" y="711708"/>
                  </a:lnTo>
                  <a:lnTo>
                    <a:pt x="1606296" y="708660"/>
                  </a:lnTo>
                  <a:lnTo>
                    <a:pt x="1609344" y="705485"/>
                  </a:lnTo>
                  <a:lnTo>
                    <a:pt x="1610868" y="702564"/>
                  </a:lnTo>
                  <a:lnTo>
                    <a:pt x="1612392" y="701040"/>
                  </a:lnTo>
                  <a:lnTo>
                    <a:pt x="1613916" y="699516"/>
                  </a:lnTo>
                  <a:lnTo>
                    <a:pt x="1614678" y="697992"/>
                  </a:lnTo>
                  <a:lnTo>
                    <a:pt x="1615440" y="696468"/>
                  </a:lnTo>
                  <a:lnTo>
                    <a:pt x="1618488" y="693420"/>
                  </a:lnTo>
                  <a:lnTo>
                    <a:pt x="1620011" y="690372"/>
                  </a:lnTo>
                  <a:lnTo>
                    <a:pt x="1621535" y="688848"/>
                  </a:lnTo>
                  <a:lnTo>
                    <a:pt x="1622298" y="687324"/>
                  </a:lnTo>
                  <a:lnTo>
                    <a:pt x="1623059" y="685800"/>
                  </a:lnTo>
                  <a:lnTo>
                    <a:pt x="1624583" y="684276"/>
                  </a:lnTo>
                  <a:lnTo>
                    <a:pt x="1626107" y="682752"/>
                  </a:lnTo>
                  <a:lnTo>
                    <a:pt x="1627631" y="679704"/>
                  </a:lnTo>
                  <a:lnTo>
                    <a:pt x="1629155" y="678180"/>
                  </a:lnTo>
                  <a:lnTo>
                    <a:pt x="1630679" y="675132"/>
                  </a:lnTo>
                  <a:lnTo>
                    <a:pt x="1632203" y="673608"/>
                  </a:lnTo>
                  <a:lnTo>
                    <a:pt x="1633727" y="672084"/>
                  </a:lnTo>
                  <a:lnTo>
                    <a:pt x="1634490" y="670560"/>
                  </a:lnTo>
                  <a:lnTo>
                    <a:pt x="1635252" y="669036"/>
                  </a:lnTo>
                  <a:lnTo>
                    <a:pt x="1636776" y="667385"/>
                  </a:lnTo>
                  <a:lnTo>
                    <a:pt x="1637504" y="665988"/>
                  </a:lnTo>
                  <a:lnTo>
                    <a:pt x="1638300" y="664464"/>
                  </a:lnTo>
                  <a:lnTo>
                    <a:pt x="1639824" y="662940"/>
                  </a:lnTo>
                  <a:lnTo>
                    <a:pt x="1640585" y="661416"/>
                  </a:lnTo>
                  <a:lnTo>
                    <a:pt x="1641348" y="659892"/>
                  </a:lnTo>
                  <a:lnTo>
                    <a:pt x="1644396" y="653796"/>
                  </a:lnTo>
                  <a:lnTo>
                    <a:pt x="1645157" y="652272"/>
                  </a:lnTo>
                  <a:lnTo>
                    <a:pt x="1648205" y="646176"/>
                  </a:lnTo>
                  <a:lnTo>
                    <a:pt x="1648968" y="644652"/>
                  </a:lnTo>
                  <a:lnTo>
                    <a:pt x="1661159" y="620268"/>
                  </a:lnTo>
                  <a:lnTo>
                    <a:pt x="1663446" y="615696"/>
                  </a:lnTo>
                  <a:lnTo>
                    <a:pt x="1664207" y="614172"/>
                  </a:lnTo>
                  <a:lnTo>
                    <a:pt x="1664715" y="612648"/>
                  </a:lnTo>
                  <a:lnTo>
                    <a:pt x="1666239" y="608076"/>
                  </a:lnTo>
                  <a:lnTo>
                    <a:pt x="1667255" y="605028"/>
                  </a:lnTo>
                  <a:lnTo>
                    <a:pt x="1668779" y="601980"/>
                  </a:lnTo>
                  <a:lnTo>
                    <a:pt x="1669287" y="600456"/>
                  </a:lnTo>
                  <a:lnTo>
                    <a:pt x="1670303" y="597408"/>
                  </a:lnTo>
                  <a:lnTo>
                    <a:pt x="1677924" y="574548"/>
                  </a:lnTo>
                  <a:lnTo>
                    <a:pt x="1685544" y="544068"/>
                  </a:lnTo>
                  <a:lnTo>
                    <a:pt x="1687068" y="531876"/>
                  </a:lnTo>
                  <a:lnTo>
                    <a:pt x="1688592" y="519684"/>
                  </a:lnTo>
                  <a:lnTo>
                    <a:pt x="1690116" y="469392"/>
                  </a:lnTo>
                </a:path>
                <a:path w="1690116" h="987551">
                  <a:moveTo>
                    <a:pt x="1524" y="519684"/>
                  </a:moveTo>
                  <a:lnTo>
                    <a:pt x="1524" y="521208"/>
                  </a:lnTo>
                  <a:lnTo>
                    <a:pt x="6096" y="521208"/>
                  </a:lnTo>
                  <a:lnTo>
                    <a:pt x="6096" y="519684"/>
                  </a:lnTo>
                </a:path>
                <a:path w="1690116" h="987551">
                  <a:moveTo>
                    <a:pt x="3048" y="521208"/>
                  </a:moveTo>
                  <a:lnTo>
                    <a:pt x="3048" y="531876"/>
                  </a:lnTo>
                  <a:lnTo>
                    <a:pt x="6096" y="531876"/>
                  </a:lnTo>
                  <a:lnTo>
                    <a:pt x="6096" y="521208"/>
                  </a:lnTo>
                </a:path>
                <a:path w="1690116" h="987551">
                  <a:moveTo>
                    <a:pt x="3048" y="531876"/>
                  </a:moveTo>
                  <a:lnTo>
                    <a:pt x="3048" y="533400"/>
                  </a:lnTo>
                  <a:lnTo>
                    <a:pt x="7620" y="533400"/>
                  </a:lnTo>
                  <a:lnTo>
                    <a:pt x="7620" y="531876"/>
                  </a:lnTo>
                </a:path>
                <a:path w="1690116" h="987551">
                  <a:moveTo>
                    <a:pt x="4572" y="533400"/>
                  </a:moveTo>
                  <a:lnTo>
                    <a:pt x="4572" y="545592"/>
                  </a:lnTo>
                  <a:lnTo>
                    <a:pt x="7620" y="545592"/>
                  </a:lnTo>
                  <a:lnTo>
                    <a:pt x="7620" y="533400"/>
                  </a:lnTo>
                </a:path>
                <a:path w="1690116" h="987551">
                  <a:moveTo>
                    <a:pt x="6096" y="545592"/>
                  </a:moveTo>
                  <a:lnTo>
                    <a:pt x="6096" y="553085"/>
                  </a:lnTo>
                  <a:lnTo>
                    <a:pt x="9144" y="553085"/>
                  </a:lnTo>
                  <a:lnTo>
                    <a:pt x="9144" y="545592"/>
                  </a:lnTo>
                </a:path>
                <a:path w="1690116" h="987551">
                  <a:moveTo>
                    <a:pt x="7620" y="553085"/>
                  </a:moveTo>
                  <a:lnTo>
                    <a:pt x="7620" y="560832"/>
                  </a:lnTo>
                  <a:lnTo>
                    <a:pt x="10668" y="560832"/>
                  </a:lnTo>
                  <a:lnTo>
                    <a:pt x="10668" y="553085"/>
                  </a:lnTo>
                </a:path>
                <a:path w="1690116" h="987551">
                  <a:moveTo>
                    <a:pt x="9144" y="560832"/>
                  </a:moveTo>
                  <a:lnTo>
                    <a:pt x="9144" y="569976"/>
                  </a:lnTo>
                  <a:lnTo>
                    <a:pt x="12192" y="569976"/>
                  </a:lnTo>
                  <a:lnTo>
                    <a:pt x="12192" y="560832"/>
                  </a:lnTo>
                </a:path>
                <a:path w="1690116" h="987551">
                  <a:moveTo>
                    <a:pt x="10668" y="569976"/>
                  </a:moveTo>
                  <a:lnTo>
                    <a:pt x="10668" y="574548"/>
                  </a:lnTo>
                  <a:lnTo>
                    <a:pt x="13716" y="574548"/>
                  </a:lnTo>
                  <a:lnTo>
                    <a:pt x="13716" y="569976"/>
                  </a:lnTo>
                </a:path>
                <a:path w="1690116" h="987551">
                  <a:moveTo>
                    <a:pt x="12192" y="574548"/>
                  </a:moveTo>
                  <a:lnTo>
                    <a:pt x="12192" y="579120"/>
                  </a:lnTo>
                  <a:lnTo>
                    <a:pt x="15240" y="579120"/>
                  </a:lnTo>
                  <a:lnTo>
                    <a:pt x="15240" y="574548"/>
                  </a:lnTo>
                </a:path>
                <a:path w="1690116" h="987551">
                  <a:moveTo>
                    <a:pt x="13716" y="579120"/>
                  </a:moveTo>
                  <a:lnTo>
                    <a:pt x="13716" y="583692"/>
                  </a:lnTo>
                  <a:lnTo>
                    <a:pt x="16764" y="583692"/>
                  </a:lnTo>
                  <a:lnTo>
                    <a:pt x="16764" y="579120"/>
                  </a:lnTo>
                </a:path>
                <a:path w="1690116" h="987551">
                  <a:moveTo>
                    <a:pt x="15240" y="583692"/>
                  </a:moveTo>
                  <a:lnTo>
                    <a:pt x="15240" y="588264"/>
                  </a:lnTo>
                  <a:lnTo>
                    <a:pt x="18288" y="588264"/>
                  </a:lnTo>
                  <a:lnTo>
                    <a:pt x="18288" y="583692"/>
                  </a:lnTo>
                </a:path>
                <a:path w="1690116" h="987551">
                  <a:moveTo>
                    <a:pt x="16764" y="588264"/>
                  </a:moveTo>
                  <a:lnTo>
                    <a:pt x="16764" y="594360"/>
                  </a:lnTo>
                  <a:lnTo>
                    <a:pt x="19811" y="594360"/>
                  </a:lnTo>
                  <a:lnTo>
                    <a:pt x="19811" y="588264"/>
                  </a:lnTo>
                </a:path>
                <a:path w="1690116" h="987551">
                  <a:moveTo>
                    <a:pt x="18288" y="594360"/>
                  </a:moveTo>
                  <a:lnTo>
                    <a:pt x="18288" y="597408"/>
                  </a:lnTo>
                  <a:lnTo>
                    <a:pt x="21335" y="597408"/>
                  </a:lnTo>
                  <a:lnTo>
                    <a:pt x="21335" y="594360"/>
                  </a:lnTo>
                </a:path>
                <a:path w="1690116" h="987551">
                  <a:moveTo>
                    <a:pt x="19811" y="597408"/>
                  </a:moveTo>
                  <a:lnTo>
                    <a:pt x="19811" y="600456"/>
                  </a:lnTo>
                  <a:lnTo>
                    <a:pt x="22859" y="600456"/>
                  </a:lnTo>
                  <a:lnTo>
                    <a:pt x="22859" y="597408"/>
                  </a:lnTo>
                </a:path>
                <a:path w="1690116" h="987551">
                  <a:moveTo>
                    <a:pt x="21335" y="600456"/>
                  </a:moveTo>
                  <a:lnTo>
                    <a:pt x="21335" y="601980"/>
                  </a:lnTo>
                  <a:lnTo>
                    <a:pt x="22859" y="601980"/>
                  </a:lnTo>
                  <a:lnTo>
                    <a:pt x="22859" y="600456"/>
                  </a:lnTo>
                </a:path>
                <a:path w="1690116" h="987551">
                  <a:moveTo>
                    <a:pt x="21335" y="601980"/>
                  </a:moveTo>
                  <a:lnTo>
                    <a:pt x="21335" y="603504"/>
                  </a:lnTo>
                  <a:lnTo>
                    <a:pt x="24383" y="603504"/>
                  </a:lnTo>
                  <a:lnTo>
                    <a:pt x="24383" y="601980"/>
                  </a:lnTo>
                </a:path>
                <a:path w="1690116" h="987551">
                  <a:moveTo>
                    <a:pt x="22859" y="603504"/>
                  </a:moveTo>
                  <a:lnTo>
                    <a:pt x="22859" y="605028"/>
                  </a:lnTo>
                  <a:lnTo>
                    <a:pt x="24383" y="605028"/>
                  </a:lnTo>
                  <a:lnTo>
                    <a:pt x="24383" y="603504"/>
                  </a:lnTo>
                </a:path>
                <a:path w="1690116" h="987551">
                  <a:moveTo>
                    <a:pt x="22859" y="605028"/>
                  </a:moveTo>
                  <a:lnTo>
                    <a:pt x="22859" y="608076"/>
                  </a:lnTo>
                  <a:lnTo>
                    <a:pt x="25907" y="608076"/>
                  </a:lnTo>
                  <a:lnTo>
                    <a:pt x="25907" y="605028"/>
                  </a:lnTo>
                </a:path>
                <a:path w="1690116" h="987551">
                  <a:moveTo>
                    <a:pt x="24383" y="608076"/>
                  </a:moveTo>
                  <a:lnTo>
                    <a:pt x="24383" y="609600"/>
                  </a:lnTo>
                  <a:lnTo>
                    <a:pt x="25907" y="609600"/>
                  </a:lnTo>
                  <a:lnTo>
                    <a:pt x="25907" y="608076"/>
                  </a:lnTo>
                </a:path>
                <a:path w="1690116" h="987551">
                  <a:moveTo>
                    <a:pt x="24383" y="609600"/>
                  </a:moveTo>
                  <a:lnTo>
                    <a:pt x="24383" y="611124"/>
                  </a:lnTo>
                  <a:lnTo>
                    <a:pt x="27431" y="611124"/>
                  </a:lnTo>
                  <a:lnTo>
                    <a:pt x="27431" y="609600"/>
                  </a:lnTo>
                </a:path>
                <a:path w="1690116" h="987551">
                  <a:moveTo>
                    <a:pt x="25907" y="611124"/>
                  </a:moveTo>
                  <a:lnTo>
                    <a:pt x="25907" y="612648"/>
                  </a:lnTo>
                  <a:lnTo>
                    <a:pt x="27431" y="612648"/>
                  </a:lnTo>
                  <a:lnTo>
                    <a:pt x="27431" y="611124"/>
                  </a:lnTo>
                </a:path>
                <a:path w="1690116" h="987551">
                  <a:moveTo>
                    <a:pt x="25907" y="612648"/>
                  </a:moveTo>
                  <a:lnTo>
                    <a:pt x="25907" y="614172"/>
                  </a:lnTo>
                  <a:lnTo>
                    <a:pt x="28955" y="614172"/>
                  </a:lnTo>
                  <a:lnTo>
                    <a:pt x="28955" y="612648"/>
                  </a:lnTo>
                </a:path>
                <a:path w="1690116" h="987551">
                  <a:moveTo>
                    <a:pt x="27431" y="614172"/>
                  </a:moveTo>
                  <a:lnTo>
                    <a:pt x="27431" y="617220"/>
                  </a:lnTo>
                  <a:lnTo>
                    <a:pt x="28955" y="617220"/>
                  </a:lnTo>
                  <a:lnTo>
                    <a:pt x="28955" y="614172"/>
                  </a:lnTo>
                </a:path>
                <a:path w="1690116" h="987551">
                  <a:moveTo>
                    <a:pt x="27431" y="617220"/>
                  </a:moveTo>
                  <a:lnTo>
                    <a:pt x="27431" y="618744"/>
                  </a:lnTo>
                  <a:lnTo>
                    <a:pt x="30479" y="618744"/>
                  </a:lnTo>
                  <a:lnTo>
                    <a:pt x="30479" y="617220"/>
                  </a:lnTo>
                </a:path>
                <a:path w="1690116" h="987551">
                  <a:moveTo>
                    <a:pt x="28955" y="618744"/>
                  </a:moveTo>
                  <a:lnTo>
                    <a:pt x="28955" y="620268"/>
                  </a:lnTo>
                  <a:lnTo>
                    <a:pt x="30479" y="620268"/>
                  </a:lnTo>
                  <a:lnTo>
                    <a:pt x="30479" y="618744"/>
                  </a:lnTo>
                </a:path>
                <a:path w="1690116" h="987551">
                  <a:moveTo>
                    <a:pt x="28955" y="620268"/>
                  </a:moveTo>
                  <a:lnTo>
                    <a:pt x="28955" y="621792"/>
                  </a:lnTo>
                  <a:lnTo>
                    <a:pt x="32003" y="621792"/>
                  </a:lnTo>
                  <a:lnTo>
                    <a:pt x="32003" y="620268"/>
                  </a:lnTo>
                </a:path>
                <a:path w="1690116" h="987551">
                  <a:moveTo>
                    <a:pt x="30479" y="621792"/>
                  </a:moveTo>
                  <a:lnTo>
                    <a:pt x="30479" y="623316"/>
                  </a:lnTo>
                  <a:lnTo>
                    <a:pt x="32003" y="623316"/>
                  </a:lnTo>
                  <a:lnTo>
                    <a:pt x="32003" y="621792"/>
                  </a:lnTo>
                </a:path>
                <a:path w="1690116" h="987551">
                  <a:moveTo>
                    <a:pt x="30479" y="623316"/>
                  </a:moveTo>
                  <a:lnTo>
                    <a:pt x="30479" y="624840"/>
                  </a:lnTo>
                  <a:lnTo>
                    <a:pt x="33527" y="624840"/>
                  </a:lnTo>
                  <a:lnTo>
                    <a:pt x="33527" y="623316"/>
                  </a:lnTo>
                </a:path>
                <a:path w="1690116" h="987551">
                  <a:moveTo>
                    <a:pt x="32003" y="624840"/>
                  </a:moveTo>
                  <a:lnTo>
                    <a:pt x="32003" y="626364"/>
                  </a:lnTo>
                  <a:lnTo>
                    <a:pt x="33527" y="626364"/>
                  </a:lnTo>
                  <a:lnTo>
                    <a:pt x="33527" y="624840"/>
                  </a:lnTo>
                </a:path>
                <a:path w="1690116" h="987551">
                  <a:moveTo>
                    <a:pt x="32003" y="626364"/>
                  </a:moveTo>
                  <a:lnTo>
                    <a:pt x="32003" y="627888"/>
                  </a:lnTo>
                  <a:lnTo>
                    <a:pt x="35051" y="627888"/>
                  </a:lnTo>
                  <a:lnTo>
                    <a:pt x="35051" y="626364"/>
                  </a:lnTo>
                </a:path>
                <a:path w="1690116" h="987551">
                  <a:moveTo>
                    <a:pt x="33527" y="627888"/>
                  </a:moveTo>
                  <a:lnTo>
                    <a:pt x="33527" y="629285"/>
                  </a:lnTo>
                  <a:lnTo>
                    <a:pt x="35051" y="629285"/>
                  </a:lnTo>
                  <a:lnTo>
                    <a:pt x="35051" y="627888"/>
                  </a:lnTo>
                </a:path>
                <a:path w="1690116" h="987551">
                  <a:moveTo>
                    <a:pt x="33527" y="629285"/>
                  </a:moveTo>
                  <a:lnTo>
                    <a:pt x="33527" y="630936"/>
                  </a:lnTo>
                  <a:lnTo>
                    <a:pt x="36575" y="630936"/>
                  </a:lnTo>
                  <a:lnTo>
                    <a:pt x="36575" y="629285"/>
                  </a:lnTo>
                </a:path>
                <a:path w="1690116" h="987551">
                  <a:moveTo>
                    <a:pt x="35051" y="630936"/>
                  </a:moveTo>
                  <a:lnTo>
                    <a:pt x="35051" y="632460"/>
                  </a:lnTo>
                  <a:lnTo>
                    <a:pt x="36575" y="632460"/>
                  </a:lnTo>
                  <a:lnTo>
                    <a:pt x="36575" y="630936"/>
                  </a:lnTo>
                </a:path>
                <a:path w="1690116" h="987551">
                  <a:moveTo>
                    <a:pt x="35051" y="632460"/>
                  </a:moveTo>
                  <a:lnTo>
                    <a:pt x="35051" y="633984"/>
                  </a:lnTo>
                  <a:lnTo>
                    <a:pt x="38100" y="633984"/>
                  </a:lnTo>
                  <a:lnTo>
                    <a:pt x="38100" y="632460"/>
                  </a:lnTo>
                </a:path>
                <a:path w="1690116" h="987551">
                  <a:moveTo>
                    <a:pt x="36575" y="633984"/>
                  </a:moveTo>
                  <a:lnTo>
                    <a:pt x="36575" y="635508"/>
                  </a:lnTo>
                  <a:lnTo>
                    <a:pt x="38100" y="635508"/>
                  </a:lnTo>
                  <a:lnTo>
                    <a:pt x="38100" y="633984"/>
                  </a:lnTo>
                </a:path>
                <a:path w="1690116" h="987551">
                  <a:moveTo>
                    <a:pt x="36575" y="635508"/>
                  </a:moveTo>
                  <a:lnTo>
                    <a:pt x="36575" y="637032"/>
                  </a:lnTo>
                  <a:lnTo>
                    <a:pt x="39624" y="637032"/>
                  </a:lnTo>
                  <a:lnTo>
                    <a:pt x="39624" y="635508"/>
                  </a:lnTo>
                </a:path>
                <a:path w="1690116" h="987551">
                  <a:moveTo>
                    <a:pt x="38100" y="637032"/>
                  </a:moveTo>
                  <a:lnTo>
                    <a:pt x="38100" y="638556"/>
                  </a:lnTo>
                  <a:lnTo>
                    <a:pt x="39624" y="638556"/>
                  </a:lnTo>
                  <a:lnTo>
                    <a:pt x="39624" y="637032"/>
                  </a:lnTo>
                </a:path>
                <a:path w="1690116" h="987551">
                  <a:moveTo>
                    <a:pt x="38100" y="638556"/>
                  </a:moveTo>
                  <a:lnTo>
                    <a:pt x="38100" y="641604"/>
                  </a:lnTo>
                  <a:lnTo>
                    <a:pt x="41148" y="643128"/>
                  </a:lnTo>
                  <a:lnTo>
                    <a:pt x="41148" y="646176"/>
                  </a:lnTo>
                  <a:lnTo>
                    <a:pt x="44196" y="646176"/>
                  </a:lnTo>
                  <a:lnTo>
                    <a:pt x="44196" y="643128"/>
                  </a:lnTo>
                  <a:lnTo>
                    <a:pt x="41148" y="641604"/>
                  </a:lnTo>
                  <a:lnTo>
                    <a:pt x="41148" y="638556"/>
                  </a:lnTo>
                </a:path>
                <a:path w="1690116" h="987551">
                  <a:moveTo>
                    <a:pt x="42672" y="646176"/>
                  </a:moveTo>
                  <a:lnTo>
                    <a:pt x="42672" y="649224"/>
                  </a:lnTo>
                  <a:lnTo>
                    <a:pt x="45720" y="649224"/>
                  </a:lnTo>
                  <a:lnTo>
                    <a:pt x="45720" y="646176"/>
                  </a:lnTo>
                </a:path>
                <a:path w="1690116" h="987551">
                  <a:moveTo>
                    <a:pt x="44196" y="649224"/>
                  </a:moveTo>
                  <a:lnTo>
                    <a:pt x="44196" y="652272"/>
                  </a:lnTo>
                  <a:lnTo>
                    <a:pt x="47244" y="652272"/>
                  </a:lnTo>
                  <a:lnTo>
                    <a:pt x="47244" y="649224"/>
                  </a:lnTo>
                </a:path>
                <a:path w="1690116" h="987551">
                  <a:moveTo>
                    <a:pt x="44196" y="652272"/>
                  </a:moveTo>
                  <a:lnTo>
                    <a:pt x="47244" y="653796"/>
                  </a:lnTo>
                  <a:lnTo>
                    <a:pt x="47244" y="655320"/>
                  </a:lnTo>
                  <a:lnTo>
                    <a:pt x="48768" y="655320"/>
                  </a:lnTo>
                  <a:lnTo>
                    <a:pt x="48768" y="653796"/>
                  </a:lnTo>
                  <a:lnTo>
                    <a:pt x="48768" y="652272"/>
                  </a:lnTo>
                </a:path>
                <a:path w="1690116" h="987551">
                  <a:moveTo>
                    <a:pt x="47244" y="655320"/>
                  </a:moveTo>
                  <a:lnTo>
                    <a:pt x="47244" y="656844"/>
                  </a:lnTo>
                  <a:lnTo>
                    <a:pt x="50292" y="656844"/>
                  </a:lnTo>
                  <a:lnTo>
                    <a:pt x="50292" y="655320"/>
                  </a:lnTo>
                </a:path>
                <a:path w="1690116" h="987551">
                  <a:moveTo>
                    <a:pt x="48768" y="656844"/>
                  </a:moveTo>
                  <a:lnTo>
                    <a:pt x="48768" y="658368"/>
                  </a:lnTo>
                  <a:lnTo>
                    <a:pt x="50292" y="658368"/>
                  </a:lnTo>
                  <a:lnTo>
                    <a:pt x="50292" y="656844"/>
                  </a:lnTo>
                </a:path>
                <a:path w="1690116" h="987551">
                  <a:moveTo>
                    <a:pt x="48768" y="658368"/>
                  </a:moveTo>
                  <a:lnTo>
                    <a:pt x="48768" y="659892"/>
                  </a:lnTo>
                  <a:lnTo>
                    <a:pt x="51816" y="659892"/>
                  </a:lnTo>
                  <a:lnTo>
                    <a:pt x="51816" y="658368"/>
                  </a:lnTo>
                </a:path>
                <a:path w="1690116" h="987551">
                  <a:moveTo>
                    <a:pt x="50292" y="659892"/>
                  </a:moveTo>
                  <a:lnTo>
                    <a:pt x="50292" y="661416"/>
                  </a:lnTo>
                  <a:lnTo>
                    <a:pt x="51816" y="661416"/>
                  </a:lnTo>
                  <a:lnTo>
                    <a:pt x="51816" y="659892"/>
                  </a:lnTo>
                </a:path>
                <a:path w="1690116" h="987551">
                  <a:moveTo>
                    <a:pt x="50292" y="661416"/>
                  </a:moveTo>
                  <a:lnTo>
                    <a:pt x="50292" y="662940"/>
                  </a:lnTo>
                  <a:lnTo>
                    <a:pt x="53340" y="662940"/>
                  </a:lnTo>
                  <a:lnTo>
                    <a:pt x="53340" y="661416"/>
                  </a:lnTo>
                </a:path>
                <a:path w="1690116" h="987551">
                  <a:moveTo>
                    <a:pt x="51816" y="662940"/>
                  </a:moveTo>
                  <a:lnTo>
                    <a:pt x="51816" y="664464"/>
                  </a:lnTo>
                  <a:lnTo>
                    <a:pt x="53340" y="664464"/>
                  </a:lnTo>
                  <a:lnTo>
                    <a:pt x="53340" y="662940"/>
                  </a:lnTo>
                </a:path>
                <a:path w="1690116" h="987551">
                  <a:moveTo>
                    <a:pt x="51816" y="664464"/>
                  </a:moveTo>
                  <a:lnTo>
                    <a:pt x="51816" y="665988"/>
                  </a:lnTo>
                  <a:lnTo>
                    <a:pt x="56454" y="665988"/>
                  </a:lnTo>
                  <a:lnTo>
                    <a:pt x="54864" y="664464"/>
                  </a:lnTo>
                </a:path>
                <a:path w="1690116" h="987551">
                  <a:moveTo>
                    <a:pt x="53340" y="665988"/>
                  </a:moveTo>
                  <a:lnTo>
                    <a:pt x="54737" y="667385"/>
                  </a:lnTo>
                  <a:lnTo>
                    <a:pt x="56388" y="669036"/>
                  </a:lnTo>
                  <a:lnTo>
                    <a:pt x="56388" y="670560"/>
                  </a:lnTo>
                  <a:lnTo>
                    <a:pt x="56388" y="672084"/>
                  </a:lnTo>
                  <a:lnTo>
                    <a:pt x="59435" y="673608"/>
                  </a:lnTo>
                  <a:lnTo>
                    <a:pt x="59435" y="675132"/>
                  </a:lnTo>
                  <a:lnTo>
                    <a:pt x="60959" y="675132"/>
                  </a:lnTo>
                  <a:lnTo>
                    <a:pt x="60959" y="673608"/>
                  </a:lnTo>
                  <a:lnTo>
                    <a:pt x="60959" y="672084"/>
                  </a:lnTo>
                  <a:lnTo>
                    <a:pt x="57911" y="670560"/>
                  </a:lnTo>
                  <a:lnTo>
                    <a:pt x="57911" y="669036"/>
                  </a:lnTo>
                  <a:lnTo>
                    <a:pt x="57911" y="667385"/>
                  </a:lnTo>
                  <a:lnTo>
                    <a:pt x="56454" y="665988"/>
                  </a:lnTo>
                </a:path>
                <a:path w="1690116" h="987551">
                  <a:moveTo>
                    <a:pt x="59435" y="675132"/>
                  </a:moveTo>
                  <a:lnTo>
                    <a:pt x="59435" y="676656"/>
                  </a:lnTo>
                  <a:lnTo>
                    <a:pt x="64007" y="676656"/>
                  </a:lnTo>
                  <a:lnTo>
                    <a:pt x="62483" y="675132"/>
                  </a:lnTo>
                </a:path>
                <a:path w="1690116" h="987551">
                  <a:moveTo>
                    <a:pt x="60959" y="676656"/>
                  </a:moveTo>
                  <a:lnTo>
                    <a:pt x="62483" y="678180"/>
                  </a:lnTo>
                  <a:lnTo>
                    <a:pt x="64007" y="679704"/>
                  </a:lnTo>
                  <a:lnTo>
                    <a:pt x="64007" y="681228"/>
                  </a:lnTo>
                  <a:lnTo>
                    <a:pt x="64007" y="682752"/>
                  </a:lnTo>
                  <a:lnTo>
                    <a:pt x="67055" y="684276"/>
                  </a:lnTo>
                  <a:lnTo>
                    <a:pt x="67055" y="685800"/>
                  </a:lnTo>
                  <a:lnTo>
                    <a:pt x="68579" y="685800"/>
                  </a:lnTo>
                  <a:lnTo>
                    <a:pt x="68579" y="684276"/>
                  </a:lnTo>
                  <a:lnTo>
                    <a:pt x="68579" y="682752"/>
                  </a:lnTo>
                  <a:lnTo>
                    <a:pt x="65531" y="681228"/>
                  </a:lnTo>
                  <a:lnTo>
                    <a:pt x="65531" y="679704"/>
                  </a:lnTo>
                  <a:lnTo>
                    <a:pt x="65531" y="678180"/>
                  </a:lnTo>
                  <a:lnTo>
                    <a:pt x="64007" y="676656"/>
                  </a:lnTo>
                </a:path>
                <a:path w="1690116" h="987551">
                  <a:moveTo>
                    <a:pt x="67055" y="685800"/>
                  </a:moveTo>
                  <a:lnTo>
                    <a:pt x="67055" y="687324"/>
                  </a:lnTo>
                  <a:lnTo>
                    <a:pt x="71627" y="687324"/>
                  </a:lnTo>
                  <a:lnTo>
                    <a:pt x="70103" y="685800"/>
                  </a:lnTo>
                </a:path>
                <a:path w="1690116" h="987551">
                  <a:moveTo>
                    <a:pt x="68579" y="687324"/>
                  </a:moveTo>
                  <a:lnTo>
                    <a:pt x="71627" y="690372"/>
                  </a:lnTo>
                  <a:lnTo>
                    <a:pt x="71627" y="693420"/>
                  </a:lnTo>
                  <a:lnTo>
                    <a:pt x="74675" y="693420"/>
                  </a:lnTo>
                  <a:lnTo>
                    <a:pt x="74675" y="690372"/>
                  </a:lnTo>
                  <a:lnTo>
                    <a:pt x="71627" y="687324"/>
                  </a:lnTo>
                </a:path>
                <a:path w="1690116" h="987551">
                  <a:moveTo>
                    <a:pt x="73151" y="693420"/>
                  </a:moveTo>
                  <a:lnTo>
                    <a:pt x="76200" y="696468"/>
                  </a:lnTo>
                  <a:lnTo>
                    <a:pt x="76200" y="697992"/>
                  </a:lnTo>
                  <a:lnTo>
                    <a:pt x="76200" y="699516"/>
                  </a:lnTo>
                  <a:lnTo>
                    <a:pt x="80772" y="699516"/>
                  </a:lnTo>
                  <a:lnTo>
                    <a:pt x="80772" y="697992"/>
                  </a:lnTo>
                  <a:lnTo>
                    <a:pt x="79248" y="696468"/>
                  </a:lnTo>
                  <a:lnTo>
                    <a:pt x="76200" y="693420"/>
                  </a:lnTo>
                </a:path>
                <a:path w="1690116" h="987551">
                  <a:moveTo>
                    <a:pt x="77724" y="699516"/>
                  </a:moveTo>
                  <a:lnTo>
                    <a:pt x="79248" y="701040"/>
                  </a:lnTo>
                  <a:lnTo>
                    <a:pt x="80772" y="701040"/>
                  </a:lnTo>
                  <a:lnTo>
                    <a:pt x="80772" y="699516"/>
                  </a:lnTo>
                </a:path>
                <a:path w="1690116" h="987551">
                  <a:moveTo>
                    <a:pt x="79248" y="701040"/>
                  </a:moveTo>
                  <a:lnTo>
                    <a:pt x="80772" y="702564"/>
                  </a:lnTo>
                  <a:lnTo>
                    <a:pt x="80772" y="704088"/>
                  </a:lnTo>
                  <a:lnTo>
                    <a:pt x="80772" y="705485"/>
                  </a:lnTo>
                  <a:lnTo>
                    <a:pt x="83820" y="707136"/>
                  </a:lnTo>
                  <a:lnTo>
                    <a:pt x="85344" y="707136"/>
                  </a:lnTo>
                  <a:lnTo>
                    <a:pt x="85344" y="705485"/>
                  </a:lnTo>
                  <a:lnTo>
                    <a:pt x="85344" y="704088"/>
                  </a:lnTo>
                  <a:lnTo>
                    <a:pt x="83820" y="702564"/>
                  </a:lnTo>
                  <a:lnTo>
                    <a:pt x="82296" y="701040"/>
                  </a:lnTo>
                </a:path>
                <a:path w="1690116" h="987551">
                  <a:moveTo>
                    <a:pt x="83820" y="707136"/>
                  </a:moveTo>
                  <a:lnTo>
                    <a:pt x="83820" y="710184"/>
                  </a:lnTo>
                  <a:lnTo>
                    <a:pt x="89916" y="710184"/>
                  </a:lnTo>
                  <a:lnTo>
                    <a:pt x="86868" y="707136"/>
                  </a:lnTo>
                </a:path>
                <a:path w="1690116" h="987551">
                  <a:moveTo>
                    <a:pt x="85344" y="710184"/>
                  </a:moveTo>
                  <a:lnTo>
                    <a:pt x="92964" y="717804"/>
                  </a:lnTo>
                  <a:lnTo>
                    <a:pt x="92964" y="720852"/>
                  </a:lnTo>
                  <a:lnTo>
                    <a:pt x="100583" y="720852"/>
                  </a:lnTo>
                  <a:lnTo>
                    <a:pt x="97535" y="717804"/>
                  </a:lnTo>
                  <a:lnTo>
                    <a:pt x="89916" y="710184"/>
                  </a:lnTo>
                </a:path>
                <a:path w="1690116" h="987551">
                  <a:moveTo>
                    <a:pt x="94488" y="720852"/>
                  </a:moveTo>
                  <a:lnTo>
                    <a:pt x="99059" y="725424"/>
                  </a:lnTo>
                  <a:lnTo>
                    <a:pt x="102107" y="728472"/>
                  </a:lnTo>
                  <a:lnTo>
                    <a:pt x="105155" y="728472"/>
                  </a:lnTo>
                  <a:lnTo>
                    <a:pt x="105155" y="725424"/>
                  </a:lnTo>
                  <a:lnTo>
                    <a:pt x="100583" y="720852"/>
                  </a:lnTo>
                </a:path>
                <a:path w="1690116" h="987551">
                  <a:moveTo>
                    <a:pt x="102107" y="728472"/>
                  </a:moveTo>
                  <a:lnTo>
                    <a:pt x="102107" y="731520"/>
                  </a:lnTo>
                  <a:lnTo>
                    <a:pt x="109727" y="731520"/>
                  </a:lnTo>
                  <a:lnTo>
                    <a:pt x="106679" y="728472"/>
                  </a:lnTo>
                </a:path>
                <a:path w="1690116" h="987551">
                  <a:moveTo>
                    <a:pt x="103631" y="731520"/>
                  </a:moveTo>
                  <a:lnTo>
                    <a:pt x="118872" y="746760"/>
                  </a:lnTo>
                  <a:lnTo>
                    <a:pt x="121920" y="749808"/>
                  </a:lnTo>
                  <a:lnTo>
                    <a:pt x="124968" y="749808"/>
                  </a:lnTo>
                  <a:lnTo>
                    <a:pt x="124968" y="746760"/>
                  </a:lnTo>
                  <a:lnTo>
                    <a:pt x="109727" y="731520"/>
                  </a:lnTo>
                </a:path>
                <a:path w="1690116" h="987551">
                  <a:moveTo>
                    <a:pt x="121920" y="749808"/>
                  </a:moveTo>
                  <a:lnTo>
                    <a:pt x="124968" y="751332"/>
                  </a:lnTo>
                  <a:lnTo>
                    <a:pt x="132588" y="758952"/>
                  </a:lnTo>
                  <a:lnTo>
                    <a:pt x="135635" y="760476"/>
                  </a:lnTo>
                  <a:lnTo>
                    <a:pt x="143255" y="768096"/>
                  </a:lnTo>
                  <a:lnTo>
                    <a:pt x="144779" y="769620"/>
                  </a:lnTo>
                  <a:lnTo>
                    <a:pt x="147827" y="771144"/>
                  </a:lnTo>
                  <a:lnTo>
                    <a:pt x="150875" y="774192"/>
                  </a:lnTo>
                  <a:lnTo>
                    <a:pt x="152400" y="775716"/>
                  </a:lnTo>
                  <a:lnTo>
                    <a:pt x="155448" y="778764"/>
                  </a:lnTo>
                  <a:lnTo>
                    <a:pt x="158496" y="780288"/>
                  </a:lnTo>
                  <a:lnTo>
                    <a:pt x="159893" y="781685"/>
                  </a:lnTo>
                  <a:lnTo>
                    <a:pt x="166116" y="787908"/>
                  </a:lnTo>
                  <a:lnTo>
                    <a:pt x="167640" y="789432"/>
                  </a:lnTo>
                  <a:lnTo>
                    <a:pt x="170688" y="790956"/>
                  </a:lnTo>
                  <a:lnTo>
                    <a:pt x="172211" y="792480"/>
                  </a:lnTo>
                  <a:lnTo>
                    <a:pt x="175259" y="794004"/>
                  </a:lnTo>
                  <a:lnTo>
                    <a:pt x="176783" y="795528"/>
                  </a:lnTo>
                  <a:lnTo>
                    <a:pt x="179831" y="797052"/>
                  </a:lnTo>
                  <a:lnTo>
                    <a:pt x="181355" y="798576"/>
                  </a:lnTo>
                  <a:lnTo>
                    <a:pt x="182879" y="800100"/>
                  </a:lnTo>
                  <a:lnTo>
                    <a:pt x="185927" y="801624"/>
                  </a:lnTo>
                  <a:lnTo>
                    <a:pt x="187451" y="803148"/>
                  </a:lnTo>
                  <a:lnTo>
                    <a:pt x="190500" y="804672"/>
                  </a:lnTo>
                  <a:lnTo>
                    <a:pt x="192024" y="806196"/>
                  </a:lnTo>
                  <a:lnTo>
                    <a:pt x="193548" y="807720"/>
                  </a:lnTo>
                  <a:lnTo>
                    <a:pt x="196596" y="809244"/>
                  </a:lnTo>
                  <a:lnTo>
                    <a:pt x="198120" y="810768"/>
                  </a:lnTo>
                  <a:lnTo>
                    <a:pt x="201168" y="812292"/>
                  </a:lnTo>
                  <a:lnTo>
                    <a:pt x="202692" y="813816"/>
                  </a:lnTo>
                  <a:lnTo>
                    <a:pt x="205740" y="815340"/>
                  </a:lnTo>
                  <a:lnTo>
                    <a:pt x="207264" y="816864"/>
                  </a:lnTo>
                  <a:lnTo>
                    <a:pt x="208788" y="818388"/>
                  </a:lnTo>
                  <a:lnTo>
                    <a:pt x="211835" y="819785"/>
                  </a:lnTo>
                  <a:lnTo>
                    <a:pt x="213359" y="821436"/>
                  </a:lnTo>
                  <a:lnTo>
                    <a:pt x="216407" y="822960"/>
                  </a:lnTo>
                  <a:lnTo>
                    <a:pt x="219455" y="826008"/>
                  </a:lnTo>
                  <a:lnTo>
                    <a:pt x="222503" y="827532"/>
                  </a:lnTo>
                  <a:lnTo>
                    <a:pt x="225551" y="829056"/>
                  </a:lnTo>
                  <a:lnTo>
                    <a:pt x="227075" y="830580"/>
                  </a:lnTo>
                  <a:lnTo>
                    <a:pt x="233172" y="833628"/>
                  </a:lnTo>
                  <a:lnTo>
                    <a:pt x="234696" y="835152"/>
                  </a:lnTo>
                  <a:lnTo>
                    <a:pt x="237744" y="836676"/>
                  </a:lnTo>
                  <a:lnTo>
                    <a:pt x="240792" y="838200"/>
                  </a:lnTo>
                  <a:lnTo>
                    <a:pt x="242316" y="839724"/>
                  </a:lnTo>
                  <a:lnTo>
                    <a:pt x="245364" y="841248"/>
                  </a:lnTo>
                  <a:lnTo>
                    <a:pt x="246888" y="842772"/>
                  </a:lnTo>
                  <a:lnTo>
                    <a:pt x="262127" y="850392"/>
                  </a:lnTo>
                  <a:lnTo>
                    <a:pt x="263651" y="851916"/>
                  </a:lnTo>
                  <a:lnTo>
                    <a:pt x="269877" y="854964"/>
                  </a:lnTo>
                  <a:lnTo>
                    <a:pt x="272990" y="856488"/>
                  </a:lnTo>
                  <a:lnTo>
                    <a:pt x="275844" y="857885"/>
                  </a:lnTo>
                  <a:lnTo>
                    <a:pt x="277368" y="859536"/>
                  </a:lnTo>
                  <a:lnTo>
                    <a:pt x="301751" y="871728"/>
                  </a:lnTo>
                  <a:lnTo>
                    <a:pt x="304800" y="873252"/>
                  </a:lnTo>
                  <a:lnTo>
                    <a:pt x="307848" y="874776"/>
                  </a:lnTo>
                  <a:lnTo>
                    <a:pt x="312420" y="876300"/>
                  </a:lnTo>
                  <a:lnTo>
                    <a:pt x="333755" y="886968"/>
                  </a:lnTo>
                  <a:lnTo>
                    <a:pt x="336803" y="888492"/>
                  </a:lnTo>
                  <a:lnTo>
                    <a:pt x="339851" y="890016"/>
                  </a:lnTo>
                  <a:lnTo>
                    <a:pt x="344424" y="891540"/>
                  </a:lnTo>
                  <a:lnTo>
                    <a:pt x="347472" y="893064"/>
                  </a:lnTo>
                  <a:lnTo>
                    <a:pt x="352044" y="894588"/>
                  </a:lnTo>
                  <a:lnTo>
                    <a:pt x="355092" y="895985"/>
                  </a:lnTo>
                  <a:lnTo>
                    <a:pt x="359664" y="897636"/>
                  </a:lnTo>
                  <a:lnTo>
                    <a:pt x="362711" y="899160"/>
                  </a:lnTo>
                  <a:lnTo>
                    <a:pt x="367283" y="900684"/>
                  </a:lnTo>
                  <a:lnTo>
                    <a:pt x="373379" y="903732"/>
                  </a:lnTo>
                  <a:lnTo>
                    <a:pt x="387096" y="908304"/>
                  </a:lnTo>
                  <a:lnTo>
                    <a:pt x="390144" y="909828"/>
                  </a:lnTo>
                  <a:lnTo>
                    <a:pt x="394715" y="911352"/>
                  </a:lnTo>
                  <a:lnTo>
                    <a:pt x="399287" y="912876"/>
                  </a:lnTo>
                  <a:lnTo>
                    <a:pt x="403859" y="914400"/>
                  </a:lnTo>
                  <a:lnTo>
                    <a:pt x="406907" y="915924"/>
                  </a:lnTo>
                  <a:lnTo>
                    <a:pt x="429767" y="923544"/>
                  </a:lnTo>
                  <a:lnTo>
                    <a:pt x="434339" y="925068"/>
                  </a:lnTo>
                  <a:lnTo>
                    <a:pt x="438911" y="926592"/>
                  </a:lnTo>
                  <a:lnTo>
                    <a:pt x="441959" y="928116"/>
                  </a:lnTo>
                  <a:lnTo>
                    <a:pt x="448055" y="929640"/>
                  </a:lnTo>
                  <a:lnTo>
                    <a:pt x="452627" y="931164"/>
                  </a:lnTo>
                  <a:lnTo>
                    <a:pt x="458724" y="932688"/>
                  </a:lnTo>
                  <a:lnTo>
                    <a:pt x="463296" y="934085"/>
                  </a:lnTo>
                  <a:lnTo>
                    <a:pt x="469392" y="935736"/>
                  </a:lnTo>
                  <a:lnTo>
                    <a:pt x="473963" y="937260"/>
                  </a:lnTo>
                  <a:lnTo>
                    <a:pt x="478535" y="938784"/>
                  </a:lnTo>
                  <a:lnTo>
                    <a:pt x="484631" y="940308"/>
                  </a:lnTo>
                  <a:lnTo>
                    <a:pt x="490727" y="941832"/>
                  </a:lnTo>
                  <a:lnTo>
                    <a:pt x="495300" y="943356"/>
                  </a:lnTo>
                  <a:lnTo>
                    <a:pt x="501396" y="944880"/>
                  </a:lnTo>
                  <a:lnTo>
                    <a:pt x="505968" y="946404"/>
                  </a:lnTo>
                  <a:lnTo>
                    <a:pt x="512064" y="947928"/>
                  </a:lnTo>
                  <a:lnTo>
                    <a:pt x="516635" y="949452"/>
                  </a:lnTo>
                  <a:lnTo>
                    <a:pt x="524255" y="950976"/>
                  </a:lnTo>
                  <a:lnTo>
                    <a:pt x="542543" y="955548"/>
                  </a:lnTo>
                  <a:lnTo>
                    <a:pt x="548639" y="957072"/>
                  </a:lnTo>
                  <a:lnTo>
                    <a:pt x="554735" y="958596"/>
                  </a:lnTo>
                  <a:lnTo>
                    <a:pt x="563879" y="960120"/>
                  </a:lnTo>
                  <a:lnTo>
                    <a:pt x="579120" y="963168"/>
                  </a:lnTo>
                  <a:lnTo>
                    <a:pt x="586739" y="964692"/>
                  </a:lnTo>
                  <a:lnTo>
                    <a:pt x="594359" y="966216"/>
                  </a:lnTo>
                  <a:lnTo>
                    <a:pt x="605027" y="967740"/>
                  </a:lnTo>
                  <a:lnTo>
                    <a:pt x="614172" y="969264"/>
                  </a:lnTo>
                  <a:lnTo>
                    <a:pt x="624840" y="970788"/>
                  </a:lnTo>
                  <a:lnTo>
                    <a:pt x="633983" y="972185"/>
                  </a:lnTo>
                  <a:lnTo>
                    <a:pt x="645228" y="973836"/>
                  </a:lnTo>
                  <a:lnTo>
                    <a:pt x="655608" y="975360"/>
                  </a:lnTo>
                  <a:lnTo>
                    <a:pt x="665988" y="976884"/>
                  </a:lnTo>
                  <a:lnTo>
                    <a:pt x="675131" y="978408"/>
                  </a:lnTo>
                  <a:lnTo>
                    <a:pt x="696468" y="979932"/>
                  </a:lnTo>
                  <a:lnTo>
                    <a:pt x="716279" y="981456"/>
                  </a:lnTo>
                  <a:lnTo>
                    <a:pt x="731520" y="982980"/>
                  </a:lnTo>
                  <a:lnTo>
                    <a:pt x="745236" y="984504"/>
                  </a:lnTo>
                  <a:lnTo>
                    <a:pt x="909827" y="984504"/>
                  </a:lnTo>
                  <a:lnTo>
                    <a:pt x="780288" y="982980"/>
                  </a:lnTo>
                  <a:lnTo>
                    <a:pt x="758952" y="981456"/>
                  </a:lnTo>
                  <a:lnTo>
                    <a:pt x="737616" y="979932"/>
                  </a:lnTo>
                  <a:lnTo>
                    <a:pt x="716279" y="978408"/>
                  </a:lnTo>
                  <a:lnTo>
                    <a:pt x="696468" y="976884"/>
                  </a:lnTo>
                  <a:lnTo>
                    <a:pt x="675131" y="975360"/>
                  </a:lnTo>
                  <a:lnTo>
                    <a:pt x="665988" y="973836"/>
                  </a:lnTo>
                  <a:lnTo>
                    <a:pt x="654431" y="972185"/>
                  </a:lnTo>
                  <a:lnTo>
                    <a:pt x="644651" y="970788"/>
                  </a:lnTo>
                  <a:lnTo>
                    <a:pt x="633983" y="969264"/>
                  </a:lnTo>
                  <a:lnTo>
                    <a:pt x="624840" y="967740"/>
                  </a:lnTo>
                  <a:lnTo>
                    <a:pt x="614172" y="966216"/>
                  </a:lnTo>
                  <a:lnTo>
                    <a:pt x="605027" y="964692"/>
                  </a:lnTo>
                  <a:lnTo>
                    <a:pt x="594359" y="963168"/>
                  </a:lnTo>
                  <a:lnTo>
                    <a:pt x="579119" y="960120"/>
                  </a:lnTo>
                  <a:lnTo>
                    <a:pt x="571500" y="958596"/>
                  </a:lnTo>
                  <a:lnTo>
                    <a:pt x="563879" y="957072"/>
                  </a:lnTo>
                  <a:lnTo>
                    <a:pt x="554735" y="955548"/>
                  </a:lnTo>
                  <a:lnTo>
                    <a:pt x="536448" y="950976"/>
                  </a:lnTo>
                  <a:lnTo>
                    <a:pt x="530351" y="949452"/>
                  </a:lnTo>
                  <a:lnTo>
                    <a:pt x="524255" y="947928"/>
                  </a:lnTo>
                  <a:lnTo>
                    <a:pt x="516635" y="946404"/>
                  </a:lnTo>
                  <a:lnTo>
                    <a:pt x="512063" y="944880"/>
                  </a:lnTo>
                  <a:lnTo>
                    <a:pt x="507492" y="943356"/>
                  </a:lnTo>
                  <a:lnTo>
                    <a:pt x="501396" y="941832"/>
                  </a:lnTo>
                  <a:lnTo>
                    <a:pt x="496824" y="940308"/>
                  </a:lnTo>
                  <a:lnTo>
                    <a:pt x="490727" y="938784"/>
                  </a:lnTo>
                  <a:lnTo>
                    <a:pt x="486155" y="937260"/>
                  </a:lnTo>
                  <a:lnTo>
                    <a:pt x="480059" y="935736"/>
                  </a:lnTo>
                  <a:lnTo>
                    <a:pt x="475106" y="934085"/>
                  </a:lnTo>
                  <a:lnTo>
                    <a:pt x="470916" y="932688"/>
                  </a:lnTo>
                  <a:lnTo>
                    <a:pt x="464820" y="931164"/>
                  </a:lnTo>
                  <a:lnTo>
                    <a:pt x="460248" y="929640"/>
                  </a:lnTo>
                  <a:lnTo>
                    <a:pt x="454151" y="928116"/>
                  </a:lnTo>
                  <a:lnTo>
                    <a:pt x="449579" y="926592"/>
                  </a:lnTo>
                  <a:lnTo>
                    <a:pt x="443483" y="925068"/>
                  </a:lnTo>
                  <a:lnTo>
                    <a:pt x="440435" y="923544"/>
                  </a:lnTo>
                  <a:lnTo>
                    <a:pt x="417575" y="915924"/>
                  </a:lnTo>
                  <a:lnTo>
                    <a:pt x="413003" y="914400"/>
                  </a:lnTo>
                  <a:lnTo>
                    <a:pt x="408431" y="912876"/>
                  </a:lnTo>
                  <a:lnTo>
                    <a:pt x="405383" y="911352"/>
                  </a:lnTo>
                  <a:lnTo>
                    <a:pt x="400811" y="909828"/>
                  </a:lnTo>
                  <a:lnTo>
                    <a:pt x="396239" y="908304"/>
                  </a:lnTo>
                  <a:lnTo>
                    <a:pt x="382524" y="903732"/>
                  </a:lnTo>
                  <a:lnTo>
                    <a:pt x="373379" y="900684"/>
                  </a:lnTo>
                  <a:lnTo>
                    <a:pt x="370331" y="899160"/>
                  </a:lnTo>
                  <a:lnTo>
                    <a:pt x="367283" y="897636"/>
                  </a:lnTo>
                  <a:lnTo>
                    <a:pt x="362711" y="895985"/>
                  </a:lnTo>
                  <a:lnTo>
                    <a:pt x="359796" y="894588"/>
                  </a:lnTo>
                  <a:lnTo>
                    <a:pt x="356616" y="893064"/>
                  </a:lnTo>
                  <a:lnTo>
                    <a:pt x="352044" y="891540"/>
                  </a:lnTo>
                  <a:lnTo>
                    <a:pt x="348996" y="890016"/>
                  </a:lnTo>
                  <a:lnTo>
                    <a:pt x="345948" y="888492"/>
                  </a:lnTo>
                  <a:lnTo>
                    <a:pt x="341375" y="886968"/>
                  </a:lnTo>
                  <a:lnTo>
                    <a:pt x="320040" y="876300"/>
                  </a:lnTo>
                  <a:lnTo>
                    <a:pt x="316992" y="874776"/>
                  </a:lnTo>
                  <a:lnTo>
                    <a:pt x="313944" y="873252"/>
                  </a:lnTo>
                  <a:lnTo>
                    <a:pt x="309372" y="871728"/>
                  </a:lnTo>
                  <a:lnTo>
                    <a:pt x="284988" y="859536"/>
                  </a:lnTo>
                  <a:lnTo>
                    <a:pt x="281686" y="857885"/>
                  </a:lnTo>
                  <a:lnTo>
                    <a:pt x="278892" y="856488"/>
                  </a:lnTo>
                  <a:lnTo>
                    <a:pt x="277368" y="854964"/>
                  </a:lnTo>
                  <a:lnTo>
                    <a:pt x="271272" y="851916"/>
                  </a:lnTo>
                  <a:lnTo>
                    <a:pt x="268224" y="850392"/>
                  </a:lnTo>
                  <a:lnTo>
                    <a:pt x="252983" y="842772"/>
                  </a:lnTo>
                  <a:lnTo>
                    <a:pt x="249935" y="841248"/>
                  </a:lnTo>
                  <a:lnTo>
                    <a:pt x="248411" y="839724"/>
                  </a:lnTo>
                  <a:lnTo>
                    <a:pt x="245364" y="838200"/>
                  </a:lnTo>
                  <a:lnTo>
                    <a:pt x="243840" y="836676"/>
                  </a:lnTo>
                  <a:lnTo>
                    <a:pt x="240792" y="835152"/>
                  </a:lnTo>
                  <a:lnTo>
                    <a:pt x="239268" y="833628"/>
                  </a:lnTo>
                  <a:lnTo>
                    <a:pt x="233172" y="830580"/>
                  </a:lnTo>
                  <a:lnTo>
                    <a:pt x="231648" y="829056"/>
                  </a:lnTo>
                  <a:lnTo>
                    <a:pt x="228600" y="827532"/>
                  </a:lnTo>
                  <a:lnTo>
                    <a:pt x="227075" y="826008"/>
                  </a:lnTo>
                  <a:lnTo>
                    <a:pt x="220979" y="822960"/>
                  </a:lnTo>
                  <a:lnTo>
                    <a:pt x="219455" y="821436"/>
                  </a:lnTo>
                  <a:lnTo>
                    <a:pt x="216407" y="819785"/>
                  </a:lnTo>
                  <a:lnTo>
                    <a:pt x="214883" y="818388"/>
                  </a:lnTo>
                  <a:lnTo>
                    <a:pt x="211835" y="816864"/>
                  </a:lnTo>
                  <a:lnTo>
                    <a:pt x="210311" y="815340"/>
                  </a:lnTo>
                  <a:lnTo>
                    <a:pt x="207264" y="813816"/>
                  </a:lnTo>
                  <a:lnTo>
                    <a:pt x="205740" y="812292"/>
                  </a:lnTo>
                  <a:lnTo>
                    <a:pt x="202692" y="810768"/>
                  </a:lnTo>
                  <a:lnTo>
                    <a:pt x="201168" y="809244"/>
                  </a:lnTo>
                  <a:lnTo>
                    <a:pt x="198120" y="807720"/>
                  </a:lnTo>
                  <a:lnTo>
                    <a:pt x="195072" y="806196"/>
                  </a:lnTo>
                  <a:lnTo>
                    <a:pt x="193548" y="804672"/>
                  </a:lnTo>
                  <a:lnTo>
                    <a:pt x="192024" y="803148"/>
                  </a:lnTo>
                  <a:lnTo>
                    <a:pt x="188975" y="801624"/>
                  </a:lnTo>
                  <a:lnTo>
                    <a:pt x="187451" y="800100"/>
                  </a:lnTo>
                  <a:lnTo>
                    <a:pt x="185927" y="798576"/>
                  </a:lnTo>
                  <a:lnTo>
                    <a:pt x="182879" y="797052"/>
                  </a:lnTo>
                  <a:lnTo>
                    <a:pt x="181355" y="795528"/>
                  </a:lnTo>
                  <a:lnTo>
                    <a:pt x="179831" y="794004"/>
                  </a:lnTo>
                  <a:lnTo>
                    <a:pt x="176783" y="792480"/>
                  </a:lnTo>
                  <a:lnTo>
                    <a:pt x="175259" y="790956"/>
                  </a:lnTo>
                  <a:lnTo>
                    <a:pt x="173735" y="789432"/>
                  </a:lnTo>
                  <a:lnTo>
                    <a:pt x="170688" y="787908"/>
                  </a:lnTo>
                  <a:lnTo>
                    <a:pt x="164592" y="781685"/>
                  </a:lnTo>
                  <a:lnTo>
                    <a:pt x="161544" y="780288"/>
                  </a:lnTo>
                  <a:lnTo>
                    <a:pt x="160020" y="778764"/>
                  </a:lnTo>
                  <a:lnTo>
                    <a:pt x="156972" y="775716"/>
                  </a:lnTo>
                  <a:lnTo>
                    <a:pt x="153924" y="774192"/>
                  </a:lnTo>
                  <a:lnTo>
                    <a:pt x="150875" y="771144"/>
                  </a:lnTo>
                  <a:lnTo>
                    <a:pt x="149351" y="769620"/>
                  </a:lnTo>
                  <a:lnTo>
                    <a:pt x="146303" y="768096"/>
                  </a:lnTo>
                  <a:lnTo>
                    <a:pt x="138683" y="760476"/>
                  </a:lnTo>
                  <a:lnTo>
                    <a:pt x="137159" y="758952"/>
                  </a:lnTo>
                  <a:lnTo>
                    <a:pt x="129540" y="751332"/>
                  </a:lnTo>
                  <a:lnTo>
                    <a:pt x="128016" y="749808"/>
                  </a:lnTo>
                </a:path>
                <a:path w="1690116" h="987551">
                  <a:moveTo>
                    <a:pt x="745236" y="984504"/>
                  </a:moveTo>
                  <a:lnTo>
                    <a:pt x="758951" y="986028"/>
                  </a:lnTo>
                  <a:lnTo>
                    <a:pt x="931164" y="987552"/>
                  </a:lnTo>
                  <a:lnTo>
                    <a:pt x="931164" y="986028"/>
                  </a:lnTo>
                  <a:lnTo>
                    <a:pt x="946403" y="984504"/>
                  </a:lnTo>
                </a:path>
              </a:pathLst>
            </a:custGeom>
            <a:solidFill>
              <a:srgbClr val="506554"/>
            </a:solidFill>
          </p:spPr>
          <p:txBody>
            <a:bodyPr wrap="square" lIns="0" tIns="0" rIns="0" bIns="0" rtlCol="0">
              <a:noAutofit/>
            </a:bodyPr>
            <a:lstStyle/>
            <a:p>
              <a:endParaRPr/>
            </a:p>
          </p:txBody>
        </p:sp>
        <p:sp>
          <p:nvSpPr>
            <p:cNvPr id="60" name="object 49">
              <a:extLst>
                <a:ext uri="{FF2B5EF4-FFF2-40B4-BE49-F238E27FC236}">
                  <a16:creationId xmlns:a16="http://schemas.microsoft.com/office/drawing/2014/main" id="{4AF7EFE4-1D70-4F40-921D-170D9CCE001A}"/>
                </a:ext>
              </a:extLst>
            </p:cNvPr>
            <p:cNvSpPr/>
            <p:nvPr/>
          </p:nvSpPr>
          <p:spPr>
            <a:xfrm>
              <a:off x="3367930" y="4494081"/>
              <a:ext cx="4114146" cy="361941"/>
            </a:xfrm>
            <a:custGeom>
              <a:avLst/>
              <a:gdLst/>
              <a:ahLst/>
              <a:cxnLst/>
              <a:rect l="l" t="t" r="r" b="b"/>
              <a:pathLst>
                <a:path w="3787013" h="303275">
                  <a:moveTo>
                    <a:pt x="3715512" y="300227"/>
                  </a:moveTo>
                  <a:lnTo>
                    <a:pt x="3720084" y="298703"/>
                  </a:lnTo>
                  <a:lnTo>
                    <a:pt x="3723132" y="297179"/>
                  </a:lnTo>
                  <a:lnTo>
                    <a:pt x="3727704" y="295655"/>
                  </a:lnTo>
                  <a:lnTo>
                    <a:pt x="3730752" y="294131"/>
                  </a:lnTo>
                  <a:lnTo>
                    <a:pt x="3735324" y="292480"/>
                  </a:lnTo>
                  <a:lnTo>
                    <a:pt x="3738372" y="291083"/>
                  </a:lnTo>
                  <a:lnTo>
                    <a:pt x="3742944" y="289559"/>
                  </a:lnTo>
                  <a:lnTo>
                    <a:pt x="3745992" y="288035"/>
                  </a:lnTo>
                  <a:lnTo>
                    <a:pt x="3750564" y="286511"/>
                  </a:lnTo>
                  <a:lnTo>
                    <a:pt x="3753612" y="284987"/>
                  </a:lnTo>
                  <a:lnTo>
                    <a:pt x="3758184" y="283463"/>
                  </a:lnTo>
                  <a:lnTo>
                    <a:pt x="3761232" y="281939"/>
                  </a:lnTo>
                  <a:lnTo>
                    <a:pt x="3765804" y="280415"/>
                  </a:lnTo>
                  <a:lnTo>
                    <a:pt x="3768852" y="278891"/>
                  </a:lnTo>
                  <a:lnTo>
                    <a:pt x="3773424" y="277367"/>
                  </a:lnTo>
                  <a:lnTo>
                    <a:pt x="3776472" y="275843"/>
                  </a:lnTo>
                  <a:lnTo>
                    <a:pt x="3781044" y="274319"/>
                  </a:lnTo>
                  <a:lnTo>
                    <a:pt x="3787013" y="271335"/>
                  </a:lnTo>
                  <a:lnTo>
                    <a:pt x="3787013" y="271144"/>
                  </a:lnTo>
                  <a:lnTo>
                    <a:pt x="3785616" y="269747"/>
                  </a:lnTo>
                  <a:lnTo>
                    <a:pt x="3782568" y="268223"/>
                  </a:lnTo>
                  <a:lnTo>
                    <a:pt x="3781044" y="266699"/>
                  </a:lnTo>
                  <a:lnTo>
                    <a:pt x="3774948" y="263651"/>
                  </a:lnTo>
                  <a:lnTo>
                    <a:pt x="3773424" y="262127"/>
                  </a:lnTo>
                  <a:lnTo>
                    <a:pt x="3767328" y="259079"/>
                  </a:lnTo>
                  <a:lnTo>
                    <a:pt x="3765804" y="257555"/>
                  </a:lnTo>
                  <a:lnTo>
                    <a:pt x="3759708" y="254380"/>
                  </a:lnTo>
                  <a:lnTo>
                    <a:pt x="3758184" y="252983"/>
                  </a:lnTo>
                  <a:lnTo>
                    <a:pt x="3752088" y="249935"/>
                  </a:lnTo>
                  <a:lnTo>
                    <a:pt x="3750564" y="248411"/>
                  </a:lnTo>
                  <a:lnTo>
                    <a:pt x="3744468" y="245363"/>
                  </a:lnTo>
                  <a:lnTo>
                    <a:pt x="3742944" y="243839"/>
                  </a:lnTo>
                  <a:lnTo>
                    <a:pt x="3736848" y="240791"/>
                  </a:lnTo>
                  <a:lnTo>
                    <a:pt x="3735324" y="239267"/>
                  </a:lnTo>
                  <a:lnTo>
                    <a:pt x="3729228" y="236219"/>
                  </a:lnTo>
                  <a:lnTo>
                    <a:pt x="3727704" y="234695"/>
                  </a:lnTo>
                  <a:lnTo>
                    <a:pt x="3721608" y="231647"/>
                  </a:lnTo>
                  <a:lnTo>
                    <a:pt x="3720084" y="230123"/>
                  </a:lnTo>
                  <a:lnTo>
                    <a:pt x="3717036" y="228599"/>
                  </a:lnTo>
                  <a:lnTo>
                    <a:pt x="3713988" y="228599"/>
                  </a:lnTo>
                  <a:lnTo>
                    <a:pt x="3712464" y="246887"/>
                  </a:lnTo>
                  <a:lnTo>
                    <a:pt x="3712464" y="262127"/>
                  </a:lnTo>
                  <a:lnTo>
                    <a:pt x="3703320" y="260603"/>
                  </a:lnTo>
                  <a:lnTo>
                    <a:pt x="3575304" y="251459"/>
                  </a:lnTo>
                  <a:lnTo>
                    <a:pt x="3552444" y="249935"/>
                  </a:lnTo>
                  <a:lnTo>
                    <a:pt x="3403092" y="239267"/>
                  </a:lnTo>
                  <a:lnTo>
                    <a:pt x="3380231" y="237743"/>
                  </a:lnTo>
                  <a:lnTo>
                    <a:pt x="3230880" y="227075"/>
                  </a:lnTo>
                  <a:lnTo>
                    <a:pt x="3208020" y="225551"/>
                  </a:lnTo>
                  <a:lnTo>
                    <a:pt x="3058668" y="214883"/>
                  </a:lnTo>
                  <a:lnTo>
                    <a:pt x="3035808" y="213359"/>
                  </a:lnTo>
                  <a:lnTo>
                    <a:pt x="2886456" y="202691"/>
                  </a:lnTo>
                  <a:lnTo>
                    <a:pt x="2863596" y="201167"/>
                  </a:lnTo>
                  <a:lnTo>
                    <a:pt x="2714244" y="190499"/>
                  </a:lnTo>
                  <a:lnTo>
                    <a:pt x="2691384" y="188975"/>
                  </a:lnTo>
                  <a:lnTo>
                    <a:pt x="2542032" y="178180"/>
                  </a:lnTo>
                  <a:lnTo>
                    <a:pt x="2519172" y="176783"/>
                  </a:lnTo>
                  <a:lnTo>
                    <a:pt x="2391156" y="167639"/>
                  </a:lnTo>
                  <a:lnTo>
                    <a:pt x="2368296" y="166115"/>
                  </a:lnTo>
                  <a:lnTo>
                    <a:pt x="2218944" y="155447"/>
                  </a:lnTo>
                  <a:lnTo>
                    <a:pt x="2196084" y="153923"/>
                  </a:lnTo>
                  <a:lnTo>
                    <a:pt x="2046732" y="143255"/>
                  </a:lnTo>
                  <a:lnTo>
                    <a:pt x="2023871" y="141731"/>
                  </a:lnTo>
                  <a:lnTo>
                    <a:pt x="1874520" y="131063"/>
                  </a:lnTo>
                  <a:lnTo>
                    <a:pt x="1851660" y="129539"/>
                  </a:lnTo>
                  <a:lnTo>
                    <a:pt x="1702308" y="118871"/>
                  </a:lnTo>
                  <a:lnTo>
                    <a:pt x="1679448" y="117347"/>
                  </a:lnTo>
                  <a:lnTo>
                    <a:pt x="1530095" y="106679"/>
                  </a:lnTo>
                  <a:lnTo>
                    <a:pt x="1507236" y="105155"/>
                  </a:lnTo>
                  <a:lnTo>
                    <a:pt x="1357883" y="94487"/>
                  </a:lnTo>
                  <a:lnTo>
                    <a:pt x="1335024" y="92963"/>
                  </a:lnTo>
                  <a:lnTo>
                    <a:pt x="1207008" y="83819"/>
                  </a:lnTo>
                  <a:lnTo>
                    <a:pt x="1184148" y="82295"/>
                  </a:lnTo>
                  <a:lnTo>
                    <a:pt x="1034795" y="71627"/>
                  </a:lnTo>
                  <a:lnTo>
                    <a:pt x="1011936" y="70103"/>
                  </a:lnTo>
                  <a:lnTo>
                    <a:pt x="862583" y="59435"/>
                  </a:lnTo>
                  <a:lnTo>
                    <a:pt x="839724" y="57911"/>
                  </a:lnTo>
                  <a:lnTo>
                    <a:pt x="690371" y="47243"/>
                  </a:lnTo>
                  <a:lnTo>
                    <a:pt x="667512" y="45719"/>
                  </a:lnTo>
                  <a:lnTo>
                    <a:pt x="518160" y="35051"/>
                  </a:lnTo>
                  <a:lnTo>
                    <a:pt x="495300" y="33527"/>
                  </a:lnTo>
                  <a:lnTo>
                    <a:pt x="345948" y="22859"/>
                  </a:lnTo>
                  <a:lnTo>
                    <a:pt x="323088" y="21335"/>
                  </a:lnTo>
                  <a:lnTo>
                    <a:pt x="173736" y="10667"/>
                  </a:lnTo>
                  <a:lnTo>
                    <a:pt x="150876" y="9143"/>
                  </a:lnTo>
                  <a:lnTo>
                    <a:pt x="22860" y="0"/>
                  </a:lnTo>
                  <a:lnTo>
                    <a:pt x="0" y="0"/>
                  </a:lnTo>
                  <a:lnTo>
                    <a:pt x="0" y="9143"/>
                  </a:lnTo>
                  <a:lnTo>
                    <a:pt x="22860" y="9143"/>
                  </a:lnTo>
                  <a:lnTo>
                    <a:pt x="172212" y="19811"/>
                  </a:lnTo>
                  <a:lnTo>
                    <a:pt x="195072" y="21335"/>
                  </a:lnTo>
                  <a:lnTo>
                    <a:pt x="344424" y="32003"/>
                  </a:lnTo>
                  <a:lnTo>
                    <a:pt x="367283" y="33527"/>
                  </a:lnTo>
                  <a:lnTo>
                    <a:pt x="516636" y="44195"/>
                  </a:lnTo>
                  <a:lnTo>
                    <a:pt x="539495" y="45719"/>
                  </a:lnTo>
                  <a:lnTo>
                    <a:pt x="688848" y="56387"/>
                  </a:lnTo>
                  <a:lnTo>
                    <a:pt x="711707" y="57911"/>
                  </a:lnTo>
                  <a:lnTo>
                    <a:pt x="882395" y="70103"/>
                  </a:lnTo>
                  <a:lnTo>
                    <a:pt x="905256" y="71627"/>
                  </a:lnTo>
                  <a:lnTo>
                    <a:pt x="1054608" y="82295"/>
                  </a:lnTo>
                  <a:lnTo>
                    <a:pt x="1077468" y="83819"/>
                  </a:lnTo>
                  <a:lnTo>
                    <a:pt x="1226820" y="94487"/>
                  </a:lnTo>
                  <a:lnTo>
                    <a:pt x="1249680" y="96011"/>
                  </a:lnTo>
                  <a:lnTo>
                    <a:pt x="1399032" y="106679"/>
                  </a:lnTo>
                  <a:lnTo>
                    <a:pt x="1421892" y="108203"/>
                  </a:lnTo>
                  <a:lnTo>
                    <a:pt x="1592580" y="120395"/>
                  </a:lnTo>
                  <a:lnTo>
                    <a:pt x="1615440" y="121919"/>
                  </a:lnTo>
                  <a:lnTo>
                    <a:pt x="1764792" y="132587"/>
                  </a:lnTo>
                  <a:lnTo>
                    <a:pt x="1787652" y="134111"/>
                  </a:lnTo>
                  <a:lnTo>
                    <a:pt x="1937004" y="144779"/>
                  </a:lnTo>
                  <a:lnTo>
                    <a:pt x="1959864" y="146303"/>
                  </a:lnTo>
                  <a:lnTo>
                    <a:pt x="2109216" y="156971"/>
                  </a:lnTo>
                  <a:lnTo>
                    <a:pt x="2132076" y="158495"/>
                  </a:lnTo>
                  <a:lnTo>
                    <a:pt x="2302764" y="170687"/>
                  </a:lnTo>
                  <a:lnTo>
                    <a:pt x="2325624" y="172211"/>
                  </a:lnTo>
                  <a:lnTo>
                    <a:pt x="2474976" y="182879"/>
                  </a:lnTo>
                  <a:lnTo>
                    <a:pt x="2497836" y="184403"/>
                  </a:lnTo>
                  <a:lnTo>
                    <a:pt x="2647188" y="195071"/>
                  </a:lnTo>
                  <a:lnTo>
                    <a:pt x="2670048" y="196595"/>
                  </a:lnTo>
                  <a:lnTo>
                    <a:pt x="2819400" y="207263"/>
                  </a:lnTo>
                  <a:lnTo>
                    <a:pt x="2842260" y="208787"/>
                  </a:lnTo>
                  <a:lnTo>
                    <a:pt x="3012948" y="220979"/>
                  </a:lnTo>
                  <a:lnTo>
                    <a:pt x="3035808" y="222503"/>
                  </a:lnTo>
                  <a:lnTo>
                    <a:pt x="3185160" y="233171"/>
                  </a:lnTo>
                  <a:lnTo>
                    <a:pt x="3208020" y="234695"/>
                  </a:lnTo>
                  <a:lnTo>
                    <a:pt x="3357372" y="245363"/>
                  </a:lnTo>
                  <a:lnTo>
                    <a:pt x="3380231" y="246887"/>
                  </a:lnTo>
                  <a:lnTo>
                    <a:pt x="3529584" y="257555"/>
                  </a:lnTo>
                  <a:lnTo>
                    <a:pt x="3552444" y="259079"/>
                  </a:lnTo>
                  <a:lnTo>
                    <a:pt x="3701796" y="269747"/>
                  </a:lnTo>
                  <a:lnTo>
                    <a:pt x="3710940" y="271271"/>
                  </a:lnTo>
                  <a:lnTo>
                    <a:pt x="3709416" y="284987"/>
                  </a:lnTo>
                  <a:lnTo>
                    <a:pt x="3709416" y="303275"/>
                  </a:lnTo>
                  <a:lnTo>
                    <a:pt x="3715512" y="300227"/>
                  </a:lnTo>
                  <a:close/>
                </a:path>
              </a:pathLst>
            </a:custGeom>
            <a:solidFill>
              <a:srgbClr val="000000"/>
            </a:solidFill>
          </p:spPr>
          <p:txBody>
            <a:bodyPr wrap="square" lIns="0" tIns="0" rIns="0" bIns="0" rtlCol="0">
              <a:noAutofit/>
            </a:bodyPr>
            <a:lstStyle/>
            <a:p>
              <a:endParaRPr/>
            </a:p>
          </p:txBody>
        </p:sp>
        <p:sp>
          <p:nvSpPr>
            <p:cNvPr id="61" name="object 50">
              <a:extLst>
                <a:ext uri="{FF2B5EF4-FFF2-40B4-BE49-F238E27FC236}">
                  <a16:creationId xmlns:a16="http://schemas.microsoft.com/office/drawing/2014/main" id="{1A44B6E4-1C26-4539-8E7D-B15DDA5E7017}"/>
                </a:ext>
              </a:extLst>
            </p:cNvPr>
            <p:cNvSpPr/>
            <p:nvPr/>
          </p:nvSpPr>
          <p:spPr>
            <a:xfrm>
              <a:off x="1531817" y="4919682"/>
              <a:ext cx="1839424" cy="501989"/>
            </a:xfrm>
            <a:custGeom>
              <a:avLst/>
              <a:gdLst/>
              <a:ahLst/>
              <a:cxnLst/>
              <a:rect l="l" t="t" r="r" b="b"/>
              <a:pathLst>
                <a:path w="1693164" h="420624">
                  <a:moveTo>
                    <a:pt x="0" y="70103"/>
                  </a:moveTo>
                  <a:lnTo>
                    <a:pt x="0" y="350519"/>
                  </a:lnTo>
                  <a:lnTo>
                    <a:pt x="1190" y="363571"/>
                  </a:lnTo>
                  <a:lnTo>
                    <a:pt x="20424" y="399910"/>
                  </a:lnTo>
                  <a:lnTo>
                    <a:pt x="56981" y="419199"/>
                  </a:lnTo>
                  <a:lnTo>
                    <a:pt x="71628" y="420623"/>
                  </a:lnTo>
                  <a:lnTo>
                    <a:pt x="1623059" y="420623"/>
                  </a:lnTo>
                  <a:lnTo>
                    <a:pt x="1661258" y="409797"/>
                  </a:lnTo>
                  <a:lnTo>
                    <a:pt x="1687520" y="378815"/>
                  </a:lnTo>
                  <a:lnTo>
                    <a:pt x="1693164" y="350519"/>
                  </a:lnTo>
                  <a:lnTo>
                    <a:pt x="1693164" y="70103"/>
                  </a:lnTo>
                  <a:lnTo>
                    <a:pt x="1682337" y="31905"/>
                  </a:lnTo>
                  <a:lnTo>
                    <a:pt x="1651355" y="5643"/>
                  </a:lnTo>
                  <a:lnTo>
                    <a:pt x="1623059" y="0"/>
                  </a:lnTo>
                  <a:lnTo>
                    <a:pt x="71628" y="0"/>
                  </a:lnTo>
                  <a:lnTo>
                    <a:pt x="32339" y="11227"/>
                  </a:lnTo>
                  <a:lnTo>
                    <a:pt x="5769" y="42087"/>
                  </a:lnTo>
                  <a:lnTo>
                    <a:pt x="0" y="70103"/>
                  </a:lnTo>
                  <a:close/>
                </a:path>
              </a:pathLst>
            </a:custGeom>
            <a:solidFill>
              <a:srgbClr val="6D3500"/>
            </a:solidFill>
          </p:spPr>
          <p:txBody>
            <a:bodyPr wrap="square" lIns="0" tIns="0" rIns="0" bIns="0" rtlCol="0">
              <a:noAutofit/>
            </a:bodyPr>
            <a:lstStyle/>
            <a:p>
              <a:endParaRPr/>
            </a:p>
          </p:txBody>
        </p:sp>
        <p:sp>
          <p:nvSpPr>
            <p:cNvPr id="62" name="object 51">
              <a:extLst>
                <a:ext uri="{FF2B5EF4-FFF2-40B4-BE49-F238E27FC236}">
                  <a16:creationId xmlns:a16="http://schemas.microsoft.com/office/drawing/2014/main" id="{07690928-2C1A-4ADC-9CE6-1D4804C2C09F}"/>
                </a:ext>
              </a:extLst>
            </p:cNvPr>
            <p:cNvSpPr/>
            <p:nvPr/>
          </p:nvSpPr>
          <p:spPr>
            <a:xfrm>
              <a:off x="1530162" y="4917863"/>
              <a:ext cx="1842598" cy="505475"/>
            </a:xfrm>
            <a:custGeom>
              <a:avLst/>
              <a:gdLst/>
              <a:ahLst/>
              <a:cxnLst/>
              <a:rect l="l" t="t" r="r" b="b"/>
              <a:pathLst>
                <a:path w="1696085" h="423544">
                  <a:moveTo>
                    <a:pt x="57912" y="0"/>
                  </a:moveTo>
                  <a:lnTo>
                    <a:pt x="54864" y="1524"/>
                  </a:lnTo>
                  <a:lnTo>
                    <a:pt x="51815" y="3047"/>
                  </a:lnTo>
                  <a:lnTo>
                    <a:pt x="1645920" y="3047"/>
                  </a:lnTo>
                  <a:lnTo>
                    <a:pt x="1642872" y="1524"/>
                  </a:lnTo>
                  <a:lnTo>
                    <a:pt x="1639824" y="0"/>
                  </a:lnTo>
                  <a:lnTo>
                    <a:pt x="57912" y="0"/>
                  </a:lnTo>
                  <a:close/>
                </a:path>
                <a:path w="1696085" h="423544">
                  <a:moveTo>
                    <a:pt x="51815" y="3047"/>
                  </a:moveTo>
                  <a:lnTo>
                    <a:pt x="44196" y="4571"/>
                  </a:lnTo>
                  <a:lnTo>
                    <a:pt x="41148" y="6095"/>
                  </a:lnTo>
                  <a:lnTo>
                    <a:pt x="38100" y="7619"/>
                  </a:lnTo>
                  <a:lnTo>
                    <a:pt x="35052" y="10668"/>
                  </a:lnTo>
                  <a:lnTo>
                    <a:pt x="32003" y="12191"/>
                  </a:lnTo>
                  <a:lnTo>
                    <a:pt x="30606" y="13588"/>
                  </a:lnTo>
                  <a:lnTo>
                    <a:pt x="28956" y="15239"/>
                  </a:lnTo>
                  <a:lnTo>
                    <a:pt x="25908" y="16763"/>
                  </a:lnTo>
                  <a:lnTo>
                    <a:pt x="24384" y="18287"/>
                  </a:lnTo>
                  <a:lnTo>
                    <a:pt x="21336" y="19812"/>
                  </a:lnTo>
                  <a:lnTo>
                    <a:pt x="20573" y="21336"/>
                  </a:lnTo>
                  <a:lnTo>
                    <a:pt x="19812" y="22859"/>
                  </a:lnTo>
                  <a:lnTo>
                    <a:pt x="12192" y="30480"/>
                  </a:lnTo>
                  <a:lnTo>
                    <a:pt x="11430" y="32003"/>
                  </a:lnTo>
                  <a:lnTo>
                    <a:pt x="6096" y="42671"/>
                  </a:lnTo>
                  <a:lnTo>
                    <a:pt x="5791" y="44195"/>
                  </a:lnTo>
                  <a:lnTo>
                    <a:pt x="4571" y="50291"/>
                  </a:lnTo>
                  <a:lnTo>
                    <a:pt x="2286" y="54863"/>
                  </a:lnTo>
                  <a:lnTo>
                    <a:pt x="1524" y="56387"/>
                  </a:lnTo>
                  <a:lnTo>
                    <a:pt x="1371" y="57912"/>
                  </a:lnTo>
                  <a:lnTo>
                    <a:pt x="0" y="71627"/>
                  </a:lnTo>
                  <a:lnTo>
                    <a:pt x="0" y="353567"/>
                  </a:lnTo>
                  <a:lnTo>
                    <a:pt x="4571" y="353567"/>
                  </a:lnTo>
                  <a:lnTo>
                    <a:pt x="4571" y="71627"/>
                  </a:lnTo>
                  <a:lnTo>
                    <a:pt x="4571" y="57912"/>
                  </a:lnTo>
                  <a:lnTo>
                    <a:pt x="5334" y="56387"/>
                  </a:lnTo>
                  <a:lnTo>
                    <a:pt x="6096" y="54863"/>
                  </a:lnTo>
                  <a:lnTo>
                    <a:pt x="7619" y="50291"/>
                  </a:lnTo>
                  <a:lnTo>
                    <a:pt x="9143" y="44195"/>
                  </a:lnTo>
                  <a:lnTo>
                    <a:pt x="9906" y="42671"/>
                  </a:lnTo>
                  <a:lnTo>
                    <a:pt x="15240" y="32003"/>
                  </a:lnTo>
                  <a:lnTo>
                    <a:pt x="16763" y="30480"/>
                  </a:lnTo>
                  <a:lnTo>
                    <a:pt x="24384" y="22859"/>
                  </a:lnTo>
                  <a:lnTo>
                    <a:pt x="27431" y="21336"/>
                  </a:lnTo>
                  <a:lnTo>
                    <a:pt x="28931" y="19812"/>
                  </a:lnTo>
                  <a:lnTo>
                    <a:pt x="30430" y="18287"/>
                  </a:lnTo>
                  <a:lnTo>
                    <a:pt x="31929" y="16763"/>
                  </a:lnTo>
                  <a:lnTo>
                    <a:pt x="33428" y="15239"/>
                  </a:lnTo>
                  <a:lnTo>
                    <a:pt x="35052" y="13588"/>
                  </a:lnTo>
                  <a:lnTo>
                    <a:pt x="38100" y="12191"/>
                  </a:lnTo>
                  <a:lnTo>
                    <a:pt x="39624" y="10668"/>
                  </a:lnTo>
                  <a:lnTo>
                    <a:pt x="45719" y="7619"/>
                  </a:lnTo>
                  <a:lnTo>
                    <a:pt x="51815" y="6095"/>
                  </a:lnTo>
                  <a:lnTo>
                    <a:pt x="56387" y="4571"/>
                  </a:lnTo>
                  <a:lnTo>
                    <a:pt x="59436" y="3047"/>
                  </a:lnTo>
                </a:path>
                <a:path w="1696085" h="423544">
                  <a:moveTo>
                    <a:pt x="1632204" y="3047"/>
                  </a:moveTo>
                  <a:lnTo>
                    <a:pt x="1638300" y="4571"/>
                  </a:lnTo>
                  <a:lnTo>
                    <a:pt x="1645920" y="6095"/>
                  </a:lnTo>
                  <a:lnTo>
                    <a:pt x="1652016" y="7619"/>
                  </a:lnTo>
                  <a:lnTo>
                    <a:pt x="1655064" y="9143"/>
                  </a:lnTo>
                  <a:lnTo>
                    <a:pt x="1661160" y="12191"/>
                  </a:lnTo>
                  <a:lnTo>
                    <a:pt x="1662683" y="13588"/>
                  </a:lnTo>
                  <a:lnTo>
                    <a:pt x="1665732" y="15239"/>
                  </a:lnTo>
                  <a:lnTo>
                    <a:pt x="1668780" y="18287"/>
                  </a:lnTo>
                  <a:lnTo>
                    <a:pt x="1670304" y="19812"/>
                  </a:lnTo>
                  <a:lnTo>
                    <a:pt x="1674876" y="24383"/>
                  </a:lnTo>
                  <a:lnTo>
                    <a:pt x="1677924" y="27431"/>
                  </a:lnTo>
                  <a:lnTo>
                    <a:pt x="1679448" y="28956"/>
                  </a:lnTo>
                  <a:lnTo>
                    <a:pt x="1682495" y="32003"/>
                  </a:lnTo>
                  <a:lnTo>
                    <a:pt x="1684020" y="32003"/>
                  </a:lnTo>
                  <a:lnTo>
                    <a:pt x="1684020" y="28956"/>
                  </a:lnTo>
                  <a:lnTo>
                    <a:pt x="1680972" y="27431"/>
                  </a:lnTo>
                  <a:lnTo>
                    <a:pt x="1680972" y="24383"/>
                  </a:lnTo>
                  <a:lnTo>
                    <a:pt x="1676400" y="19812"/>
                  </a:lnTo>
                  <a:lnTo>
                    <a:pt x="1673352" y="18287"/>
                  </a:lnTo>
                  <a:lnTo>
                    <a:pt x="1670386" y="15239"/>
                  </a:lnTo>
                  <a:lnTo>
                    <a:pt x="1668780" y="13588"/>
                  </a:lnTo>
                  <a:lnTo>
                    <a:pt x="1665732" y="12191"/>
                  </a:lnTo>
                  <a:lnTo>
                    <a:pt x="1662683" y="9143"/>
                  </a:lnTo>
                  <a:lnTo>
                    <a:pt x="1659635" y="7619"/>
                  </a:lnTo>
                  <a:lnTo>
                    <a:pt x="1656588" y="6095"/>
                  </a:lnTo>
                  <a:lnTo>
                    <a:pt x="1652016" y="4571"/>
                  </a:lnTo>
                  <a:lnTo>
                    <a:pt x="1645920" y="3047"/>
                  </a:lnTo>
                </a:path>
                <a:path w="1696085" h="423544">
                  <a:moveTo>
                    <a:pt x="1682495" y="32003"/>
                  </a:moveTo>
                  <a:lnTo>
                    <a:pt x="1682495" y="35051"/>
                  </a:lnTo>
                  <a:lnTo>
                    <a:pt x="1685544" y="36575"/>
                  </a:lnTo>
                  <a:lnTo>
                    <a:pt x="1685544" y="38100"/>
                  </a:lnTo>
                  <a:lnTo>
                    <a:pt x="1688592" y="38100"/>
                  </a:lnTo>
                  <a:lnTo>
                    <a:pt x="1688592" y="36575"/>
                  </a:lnTo>
                  <a:lnTo>
                    <a:pt x="1688592" y="35051"/>
                  </a:lnTo>
                  <a:lnTo>
                    <a:pt x="1685544" y="32003"/>
                  </a:lnTo>
                </a:path>
                <a:path w="1696085" h="423544">
                  <a:moveTo>
                    <a:pt x="1685544" y="38100"/>
                  </a:moveTo>
                  <a:lnTo>
                    <a:pt x="1685544" y="39624"/>
                  </a:lnTo>
                  <a:lnTo>
                    <a:pt x="1690116" y="39624"/>
                  </a:lnTo>
                  <a:lnTo>
                    <a:pt x="1690116" y="38100"/>
                  </a:lnTo>
                </a:path>
                <a:path w="1696085" h="423544">
                  <a:moveTo>
                    <a:pt x="1687068" y="39624"/>
                  </a:moveTo>
                  <a:lnTo>
                    <a:pt x="1687068" y="41147"/>
                  </a:lnTo>
                  <a:lnTo>
                    <a:pt x="1690116" y="41147"/>
                  </a:lnTo>
                  <a:lnTo>
                    <a:pt x="1690116" y="39624"/>
                  </a:lnTo>
                </a:path>
                <a:path w="1696085" h="423544">
                  <a:moveTo>
                    <a:pt x="1687068" y="41147"/>
                  </a:moveTo>
                  <a:lnTo>
                    <a:pt x="1687068" y="42671"/>
                  </a:lnTo>
                  <a:lnTo>
                    <a:pt x="1691639" y="42671"/>
                  </a:lnTo>
                  <a:lnTo>
                    <a:pt x="1691639" y="41147"/>
                  </a:lnTo>
                </a:path>
                <a:path w="1696085" h="423544">
                  <a:moveTo>
                    <a:pt x="1688592" y="42671"/>
                  </a:moveTo>
                  <a:lnTo>
                    <a:pt x="1688592" y="44195"/>
                  </a:lnTo>
                  <a:lnTo>
                    <a:pt x="1691639" y="44195"/>
                  </a:lnTo>
                  <a:lnTo>
                    <a:pt x="1691639" y="42671"/>
                  </a:lnTo>
                </a:path>
                <a:path w="1696085" h="423544">
                  <a:moveTo>
                    <a:pt x="1688592" y="44195"/>
                  </a:moveTo>
                  <a:lnTo>
                    <a:pt x="1688592" y="45719"/>
                  </a:lnTo>
                  <a:lnTo>
                    <a:pt x="1693164" y="45719"/>
                  </a:lnTo>
                  <a:lnTo>
                    <a:pt x="1693164" y="44195"/>
                  </a:lnTo>
                </a:path>
                <a:path w="1696085" h="423544">
                  <a:moveTo>
                    <a:pt x="1690116" y="45719"/>
                  </a:moveTo>
                  <a:lnTo>
                    <a:pt x="1690116" y="51688"/>
                  </a:lnTo>
                  <a:lnTo>
                    <a:pt x="1693164" y="51688"/>
                  </a:lnTo>
                  <a:lnTo>
                    <a:pt x="1693164" y="45719"/>
                  </a:lnTo>
                </a:path>
                <a:path w="1696085" h="423544">
                  <a:moveTo>
                    <a:pt x="1691639" y="51688"/>
                  </a:moveTo>
                  <a:lnTo>
                    <a:pt x="1691639" y="57912"/>
                  </a:lnTo>
                  <a:lnTo>
                    <a:pt x="1694688" y="57912"/>
                  </a:lnTo>
                  <a:lnTo>
                    <a:pt x="1694688" y="51688"/>
                  </a:lnTo>
                </a:path>
                <a:path w="1696085" h="423544">
                  <a:moveTo>
                    <a:pt x="1691639" y="57912"/>
                  </a:moveTo>
                  <a:lnTo>
                    <a:pt x="1691639" y="59436"/>
                  </a:lnTo>
                  <a:lnTo>
                    <a:pt x="1696085" y="59436"/>
                  </a:lnTo>
                  <a:lnTo>
                    <a:pt x="1696085" y="57912"/>
                  </a:lnTo>
                </a:path>
                <a:path w="1696085" h="423544">
                  <a:moveTo>
                    <a:pt x="1693164" y="59436"/>
                  </a:moveTo>
                  <a:lnTo>
                    <a:pt x="1693043" y="83692"/>
                  </a:lnTo>
                  <a:lnTo>
                    <a:pt x="1691639" y="365759"/>
                  </a:lnTo>
                  <a:lnTo>
                    <a:pt x="1691335" y="367283"/>
                  </a:lnTo>
                  <a:lnTo>
                    <a:pt x="1690116" y="373379"/>
                  </a:lnTo>
                  <a:lnTo>
                    <a:pt x="1688592" y="379475"/>
                  </a:lnTo>
                  <a:lnTo>
                    <a:pt x="1686306" y="384047"/>
                  </a:lnTo>
                  <a:lnTo>
                    <a:pt x="1684782" y="387095"/>
                  </a:lnTo>
                  <a:lnTo>
                    <a:pt x="1684020" y="388619"/>
                  </a:lnTo>
                  <a:lnTo>
                    <a:pt x="1682495" y="390144"/>
                  </a:lnTo>
                  <a:lnTo>
                    <a:pt x="1681734" y="391667"/>
                  </a:lnTo>
                  <a:lnTo>
                    <a:pt x="1680972" y="393191"/>
                  </a:lnTo>
                  <a:lnTo>
                    <a:pt x="1677924" y="396239"/>
                  </a:lnTo>
                  <a:lnTo>
                    <a:pt x="1665732" y="408431"/>
                  </a:lnTo>
                  <a:lnTo>
                    <a:pt x="1661160" y="409955"/>
                  </a:lnTo>
                  <a:lnTo>
                    <a:pt x="1659636" y="411479"/>
                  </a:lnTo>
                  <a:lnTo>
                    <a:pt x="1658112" y="413003"/>
                  </a:lnTo>
                  <a:lnTo>
                    <a:pt x="1655064" y="414527"/>
                  </a:lnTo>
                  <a:lnTo>
                    <a:pt x="1652016" y="416051"/>
                  </a:lnTo>
                  <a:lnTo>
                    <a:pt x="1645920" y="417575"/>
                  </a:lnTo>
                  <a:lnTo>
                    <a:pt x="1638300" y="419100"/>
                  </a:lnTo>
                  <a:lnTo>
                    <a:pt x="1638300" y="420623"/>
                  </a:lnTo>
                  <a:lnTo>
                    <a:pt x="1645920" y="420623"/>
                  </a:lnTo>
                  <a:lnTo>
                    <a:pt x="1653539" y="419100"/>
                  </a:lnTo>
                  <a:lnTo>
                    <a:pt x="1656588" y="417575"/>
                  </a:lnTo>
                  <a:lnTo>
                    <a:pt x="1659635" y="416051"/>
                  </a:lnTo>
                  <a:lnTo>
                    <a:pt x="1662683" y="414527"/>
                  </a:lnTo>
                  <a:lnTo>
                    <a:pt x="1664208" y="413003"/>
                  </a:lnTo>
                  <a:lnTo>
                    <a:pt x="1665732" y="411479"/>
                  </a:lnTo>
                  <a:lnTo>
                    <a:pt x="1668780" y="409955"/>
                  </a:lnTo>
                  <a:lnTo>
                    <a:pt x="1670303" y="408431"/>
                  </a:lnTo>
                  <a:lnTo>
                    <a:pt x="1682495" y="396239"/>
                  </a:lnTo>
                  <a:lnTo>
                    <a:pt x="1683512" y="393191"/>
                  </a:lnTo>
                  <a:lnTo>
                    <a:pt x="1684020" y="391667"/>
                  </a:lnTo>
                  <a:lnTo>
                    <a:pt x="1685544" y="390144"/>
                  </a:lnTo>
                  <a:lnTo>
                    <a:pt x="1687068" y="388619"/>
                  </a:lnTo>
                  <a:lnTo>
                    <a:pt x="1688592" y="387095"/>
                  </a:lnTo>
                  <a:lnTo>
                    <a:pt x="1690116" y="384047"/>
                  </a:lnTo>
                  <a:lnTo>
                    <a:pt x="1691639" y="379475"/>
                  </a:lnTo>
                  <a:lnTo>
                    <a:pt x="1693164" y="373379"/>
                  </a:lnTo>
                  <a:lnTo>
                    <a:pt x="1694688" y="367283"/>
                  </a:lnTo>
                  <a:lnTo>
                    <a:pt x="1694695" y="365759"/>
                  </a:lnTo>
                  <a:lnTo>
                    <a:pt x="1696085" y="83692"/>
                  </a:lnTo>
                  <a:lnTo>
                    <a:pt x="1696085" y="59436"/>
                  </a:lnTo>
                </a:path>
                <a:path w="1696085" h="423544">
                  <a:moveTo>
                    <a:pt x="1524" y="353567"/>
                  </a:moveTo>
                  <a:lnTo>
                    <a:pt x="1524" y="367283"/>
                  </a:lnTo>
                  <a:lnTo>
                    <a:pt x="4571" y="367283"/>
                  </a:lnTo>
                  <a:lnTo>
                    <a:pt x="4571" y="353567"/>
                  </a:lnTo>
                </a:path>
                <a:path w="1696085" h="423544">
                  <a:moveTo>
                    <a:pt x="1524" y="367283"/>
                  </a:moveTo>
                  <a:lnTo>
                    <a:pt x="1524" y="368807"/>
                  </a:lnTo>
                  <a:lnTo>
                    <a:pt x="6096" y="368807"/>
                  </a:lnTo>
                  <a:lnTo>
                    <a:pt x="6096" y="367283"/>
                  </a:lnTo>
                </a:path>
                <a:path w="1696085" h="423544">
                  <a:moveTo>
                    <a:pt x="3047" y="368807"/>
                  </a:moveTo>
                  <a:lnTo>
                    <a:pt x="3047" y="370331"/>
                  </a:lnTo>
                  <a:lnTo>
                    <a:pt x="6096" y="370331"/>
                  </a:lnTo>
                  <a:lnTo>
                    <a:pt x="6096" y="368807"/>
                  </a:lnTo>
                </a:path>
                <a:path w="1696085" h="423544">
                  <a:moveTo>
                    <a:pt x="3047" y="370331"/>
                  </a:moveTo>
                  <a:lnTo>
                    <a:pt x="3047" y="371855"/>
                  </a:lnTo>
                  <a:lnTo>
                    <a:pt x="7619" y="371855"/>
                  </a:lnTo>
                  <a:lnTo>
                    <a:pt x="7619" y="370331"/>
                  </a:lnTo>
                </a:path>
                <a:path w="1696085" h="423544">
                  <a:moveTo>
                    <a:pt x="4571" y="371855"/>
                  </a:moveTo>
                  <a:lnTo>
                    <a:pt x="4571" y="373379"/>
                  </a:lnTo>
                  <a:lnTo>
                    <a:pt x="7619" y="373379"/>
                  </a:lnTo>
                  <a:lnTo>
                    <a:pt x="7619" y="371855"/>
                  </a:lnTo>
                </a:path>
                <a:path w="1696085" h="423544">
                  <a:moveTo>
                    <a:pt x="4571" y="373379"/>
                  </a:moveTo>
                  <a:lnTo>
                    <a:pt x="4571" y="374903"/>
                  </a:lnTo>
                  <a:lnTo>
                    <a:pt x="9143" y="374903"/>
                  </a:lnTo>
                  <a:lnTo>
                    <a:pt x="9143" y="373379"/>
                  </a:lnTo>
                </a:path>
                <a:path w="1696085" h="423544">
                  <a:moveTo>
                    <a:pt x="6096" y="374903"/>
                  </a:moveTo>
                  <a:lnTo>
                    <a:pt x="6096" y="381000"/>
                  </a:lnTo>
                  <a:lnTo>
                    <a:pt x="9143" y="381000"/>
                  </a:lnTo>
                  <a:lnTo>
                    <a:pt x="9143" y="374903"/>
                  </a:lnTo>
                </a:path>
                <a:path w="1696085" h="423544">
                  <a:moveTo>
                    <a:pt x="6096" y="381000"/>
                  </a:moveTo>
                  <a:lnTo>
                    <a:pt x="6096" y="382523"/>
                  </a:lnTo>
                  <a:lnTo>
                    <a:pt x="10668" y="382523"/>
                  </a:lnTo>
                  <a:lnTo>
                    <a:pt x="10668" y="381000"/>
                  </a:lnTo>
                </a:path>
                <a:path w="1696085" h="423544">
                  <a:moveTo>
                    <a:pt x="7619" y="382523"/>
                  </a:moveTo>
                  <a:lnTo>
                    <a:pt x="7619" y="384047"/>
                  </a:lnTo>
                  <a:lnTo>
                    <a:pt x="10668" y="384047"/>
                  </a:lnTo>
                  <a:lnTo>
                    <a:pt x="10668" y="382523"/>
                  </a:lnTo>
                </a:path>
                <a:path w="1696085" h="423544">
                  <a:moveTo>
                    <a:pt x="7619" y="384047"/>
                  </a:moveTo>
                  <a:lnTo>
                    <a:pt x="7619" y="385572"/>
                  </a:lnTo>
                  <a:lnTo>
                    <a:pt x="12192" y="385572"/>
                  </a:lnTo>
                  <a:lnTo>
                    <a:pt x="12192" y="384047"/>
                  </a:lnTo>
                </a:path>
                <a:path w="1696085" h="423544">
                  <a:moveTo>
                    <a:pt x="9143" y="385572"/>
                  </a:moveTo>
                  <a:lnTo>
                    <a:pt x="9143" y="387095"/>
                  </a:lnTo>
                  <a:lnTo>
                    <a:pt x="9143" y="388619"/>
                  </a:lnTo>
                  <a:lnTo>
                    <a:pt x="12192" y="390144"/>
                  </a:lnTo>
                  <a:lnTo>
                    <a:pt x="12192" y="391667"/>
                  </a:lnTo>
                  <a:lnTo>
                    <a:pt x="15240" y="391667"/>
                  </a:lnTo>
                  <a:lnTo>
                    <a:pt x="15240" y="390144"/>
                  </a:lnTo>
                  <a:lnTo>
                    <a:pt x="15240" y="388619"/>
                  </a:lnTo>
                  <a:lnTo>
                    <a:pt x="12192" y="387095"/>
                  </a:lnTo>
                  <a:lnTo>
                    <a:pt x="12192" y="385572"/>
                  </a:lnTo>
                </a:path>
                <a:path w="1696085" h="423544">
                  <a:moveTo>
                    <a:pt x="12192" y="391667"/>
                  </a:moveTo>
                  <a:lnTo>
                    <a:pt x="12192" y="393191"/>
                  </a:lnTo>
                  <a:lnTo>
                    <a:pt x="18288" y="393191"/>
                  </a:lnTo>
                  <a:lnTo>
                    <a:pt x="16764" y="391667"/>
                  </a:lnTo>
                </a:path>
                <a:path w="1696085" h="423544">
                  <a:moveTo>
                    <a:pt x="13715" y="393191"/>
                  </a:moveTo>
                  <a:lnTo>
                    <a:pt x="19812" y="399288"/>
                  </a:lnTo>
                  <a:lnTo>
                    <a:pt x="21336" y="400811"/>
                  </a:lnTo>
                  <a:lnTo>
                    <a:pt x="21336" y="402335"/>
                  </a:lnTo>
                  <a:lnTo>
                    <a:pt x="24384" y="402335"/>
                  </a:lnTo>
                  <a:lnTo>
                    <a:pt x="24384" y="400811"/>
                  </a:lnTo>
                  <a:lnTo>
                    <a:pt x="24384" y="399288"/>
                  </a:lnTo>
                  <a:lnTo>
                    <a:pt x="18288" y="393191"/>
                  </a:lnTo>
                </a:path>
                <a:path w="1696085" h="423544">
                  <a:moveTo>
                    <a:pt x="21336" y="402335"/>
                  </a:moveTo>
                  <a:lnTo>
                    <a:pt x="21336" y="405383"/>
                  </a:lnTo>
                  <a:lnTo>
                    <a:pt x="30479" y="405383"/>
                  </a:lnTo>
                  <a:lnTo>
                    <a:pt x="27431" y="402335"/>
                  </a:lnTo>
                </a:path>
                <a:path w="1696085" h="423544">
                  <a:moveTo>
                    <a:pt x="24384" y="405383"/>
                  </a:moveTo>
                  <a:lnTo>
                    <a:pt x="25908" y="406907"/>
                  </a:lnTo>
                  <a:lnTo>
                    <a:pt x="28956" y="408431"/>
                  </a:lnTo>
                  <a:lnTo>
                    <a:pt x="30479" y="409955"/>
                  </a:lnTo>
                  <a:lnTo>
                    <a:pt x="32003" y="411479"/>
                  </a:lnTo>
                  <a:lnTo>
                    <a:pt x="35052" y="413003"/>
                  </a:lnTo>
                  <a:lnTo>
                    <a:pt x="38100" y="416051"/>
                  </a:lnTo>
                  <a:lnTo>
                    <a:pt x="44196" y="419100"/>
                  </a:lnTo>
                  <a:lnTo>
                    <a:pt x="51815" y="420623"/>
                  </a:lnTo>
                  <a:lnTo>
                    <a:pt x="1638300" y="420623"/>
                  </a:lnTo>
                  <a:lnTo>
                    <a:pt x="57912" y="419100"/>
                  </a:lnTo>
                  <a:lnTo>
                    <a:pt x="45719" y="416051"/>
                  </a:lnTo>
                  <a:lnTo>
                    <a:pt x="39624" y="413003"/>
                  </a:lnTo>
                  <a:lnTo>
                    <a:pt x="38100" y="411479"/>
                  </a:lnTo>
                  <a:lnTo>
                    <a:pt x="36575" y="409955"/>
                  </a:lnTo>
                  <a:lnTo>
                    <a:pt x="33528" y="408431"/>
                  </a:lnTo>
                  <a:lnTo>
                    <a:pt x="32003" y="406907"/>
                  </a:lnTo>
                  <a:lnTo>
                    <a:pt x="30479" y="405383"/>
                  </a:lnTo>
                </a:path>
                <a:path w="1696085" h="423544">
                  <a:moveTo>
                    <a:pt x="51815" y="420623"/>
                  </a:moveTo>
                  <a:lnTo>
                    <a:pt x="57912" y="422147"/>
                  </a:lnTo>
                  <a:lnTo>
                    <a:pt x="1507997" y="423544"/>
                  </a:lnTo>
                  <a:lnTo>
                    <a:pt x="1639824" y="423544"/>
                  </a:lnTo>
                  <a:lnTo>
                    <a:pt x="1639824" y="422147"/>
                  </a:lnTo>
                  <a:lnTo>
                    <a:pt x="1645920" y="420623"/>
                  </a:lnTo>
                </a:path>
              </a:pathLst>
            </a:custGeom>
            <a:solidFill>
              <a:srgbClr val="DB6800"/>
            </a:solidFill>
          </p:spPr>
          <p:txBody>
            <a:bodyPr wrap="square" lIns="0" tIns="0" rIns="0" bIns="0" rtlCol="0">
              <a:noAutofit/>
            </a:bodyPr>
            <a:lstStyle/>
            <a:p>
              <a:endParaRPr/>
            </a:p>
          </p:txBody>
        </p:sp>
        <p:sp>
          <p:nvSpPr>
            <p:cNvPr id="63" name="object 52">
              <a:extLst>
                <a:ext uri="{FF2B5EF4-FFF2-40B4-BE49-F238E27FC236}">
                  <a16:creationId xmlns:a16="http://schemas.microsoft.com/office/drawing/2014/main" id="{DF2C2DBF-4E6C-4869-B1B6-C2695716A600}"/>
                </a:ext>
              </a:extLst>
            </p:cNvPr>
            <p:cNvSpPr/>
            <p:nvPr/>
          </p:nvSpPr>
          <p:spPr>
            <a:xfrm>
              <a:off x="3371242" y="4781453"/>
              <a:ext cx="4110973" cy="394529"/>
            </a:xfrm>
            <a:custGeom>
              <a:avLst/>
              <a:gdLst/>
              <a:ahLst/>
              <a:cxnLst/>
              <a:rect l="l" t="t" r="r" b="b"/>
              <a:pathLst>
                <a:path w="3784092" h="330581">
                  <a:moveTo>
                    <a:pt x="79248" y="324611"/>
                  </a:moveTo>
                  <a:lnTo>
                    <a:pt x="97536" y="323088"/>
                  </a:lnTo>
                  <a:lnTo>
                    <a:pt x="176784" y="316991"/>
                  </a:lnTo>
                  <a:lnTo>
                    <a:pt x="195072" y="315467"/>
                  </a:lnTo>
                  <a:lnTo>
                    <a:pt x="254507" y="310895"/>
                  </a:lnTo>
                  <a:lnTo>
                    <a:pt x="272795" y="309372"/>
                  </a:lnTo>
                  <a:lnTo>
                    <a:pt x="352044" y="303275"/>
                  </a:lnTo>
                  <a:lnTo>
                    <a:pt x="370331" y="301751"/>
                  </a:lnTo>
                  <a:lnTo>
                    <a:pt x="449580" y="295655"/>
                  </a:lnTo>
                  <a:lnTo>
                    <a:pt x="467868" y="294131"/>
                  </a:lnTo>
                  <a:lnTo>
                    <a:pt x="527304" y="289559"/>
                  </a:lnTo>
                  <a:lnTo>
                    <a:pt x="545592" y="288035"/>
                  </a:lnTo>
                  <a:lnTo>
                    <a:pt x="624840" y="281939"/>
                  </a:lnTo>
                  <a:lnTo>
                    <a:pt x="643128" y="280288"/>
                  </a:lnTo>
                  <a:lnTo>
                    <a:pt x="722376" y="274319"/>
                  </a:lnTo>
                  <a:lnTo>
                    <a:pt x="740664" y="272795"/>
                  </a:lnTo>
                  <a:lnTo>
                    <a:pt x="800100" y="268223"/>
                  </a:lnTo>
                  <a:lnTo>
                    <a:pt x="818388" y="266700"/>
                  </a:lnTo>
                  <a:lnTo>
                    <a:pt x="897635" y="260603"/>
                  </a:lnTo>
                  <a:lnTo>
                    <a:pt x="915923" y="259080"/>
                  </a:lnTo>
                  <a:lnTo>
                    <a:pt x="995171" y="252983"/>
                  </a:lnTo>
                  <a:lnTo>
                    <a:pt x="1013459" y="251459"/>
                  </a:lnTo>
                  <a:lnTo>
                    <a:pt x="1072895" y="246887"/>
                  </a:lnTo>
                  <a:lnTo>
                    <a:pt x="1091183" y="245363"/>
                  </a:lnTo>
                  <a:lnTo>
                    <a:pt x="1170432" y="239268"/>
                  </a:lnTo>
                  <a:lnTo>
                    <a:pt x="1188720" y="237744"/>
                  </a:lnTo>
                  <a:lnTo>
                    <a:pt x="1267968" y="231647"/>
                  </a:lnTo>
                  <a:lnTo>
                    <a:pt x="1286256" y="230124"/>
                  </a:lnTo>
                  <a:lnTo>
                    <a:pt x="1345692" y="225551"/>
                  </a:lnTo>
                  <a:lnTo>
                    <a:pt x="1363980" y="224027"/>
                  </a:lnTo>
                  <a:lnTo>
                    <a:pt x="1443228" y="217931"/>
                  </a:lnTo>
                  <a:lnTo>
                    <a:pt x="1461516" y="216407"/>
                  </a:lnTo>
                  <a:lnTo>
                    <a:pt x="1540764" y="210312"/>
                  </a:lnTo>
                  <a:lnTo>
                    <a:pt x="1559052" y="208787"/>
                  </a:lnTo>
                  <a:lnTo>
                    <a:pt x="1618488" y="204088"/>
                  </a:lnTo>
                  <a:lnTo>
                    <a:pt x="1636776" y="202691"/>
                  </a:lnTo>
                  <a:lnTo>
                    <a:pt x="1716023" y="196595"/>
                  </a:lnTo>
                  <a:lnTo>
                    <a:pt x="1734312" y="195071"/>
                  </a:lnTo>
                  <a:lnTo>
                    <a:pt x="1813559" y="188975"/>
                  </a:lnTo>
                  <a:lnTo>
                    <a:pt x="1831847" y="187451"/>
                  </a:lnTo>
                  <a:lnTo>
                    <a:pt x="1891283" y="182880"/>
                  </a:lnTo>
                  <a:lnTo>
                    <a:pt x="1909571" y="181356"/>
                  </a:lnTo>
                  <a:lnTo>
                    <a:pt x="1988820" y="175259"/>
                  </a:lnTo>
                  <a:lnTo>
                    <a:pt x="2007108" y="173736"/>
                  </a:lnTo>
                  <a:lnTo>
                    <a:pt x="2086356" y="167639"/>
                  </a:lnTo>
                  <a:lnTo>
                    <a:pt x="2104644" y="165988"/>
                  </a:lnTo>
                  <a:lnTo>
                    <a:pt x="2164080" y="161544"/>
                  </a:lnTo>
                  <a:lnTo>
                    <a:pt x="2182368" y="160019"/>
                  </a:lnTo>
                  <a:lnTo>
                    <a:pt x="2261616" y="153924"/>
                  </a:lnTo>
                  <a:lnTo>
                    <a:pt x="2279904" y="152400"/>
                  </a:lnTo>
                  <a:lnTo>
                    <a:pt x="2359152" y="146303"/>
                  </a:lnTo>
                  <a:lnTo>
                    <a:pt x="2377440" y="144780"/>
                  </a:lnTo>
                  <a:lnTo>
                    <a:pt x="2436876" y="140207"/>
                  </a:lnTo>
                  <a:lnTo>
                    <a:pt x="2455164" y="138683"/>
                  </a:lnTo>
                  <a:lnTo>
                    <a:pt x="2534412" y="132587"/>
                  </a:lnTo>
                  <a:lnTo>
                    <a:pt x="2552700" y="131063"/>
                  </a:lnTo>
                  <a:lnTo>
                    <a:pt x="2631947" y="124968"/>
                  </a:lnTo>
                  <a:lnTo>
                    <a:pt x="2650235" y="123443"/>
                  </a:lnTo>
                  <a:lnTo>
                    <a:pt x="2709672" y="118871"/>
                  </a:lnTo>
                  <a:lnTo>
                    <a:pt x="2727960" y="117347"/>
                  </a:lnTo>
                  <a:lnTo>
                    <a:pt x="2807208" y="111251"/>
                  </a:lnTo>
                  <a:lnTo>
                    <a:pt x="2825496" y="109727"/>
                  </a:lnTo>
                  <a:lnTo>
                    <a:pt x="2904744" y="103631"/>
                  </a:lnTo>
                  <a:lnTo>
                    <a:pt x="2923032" y="102107"/>
                  </a:lnTo>
                  <a:lnTo>
                    <a:pt x="2982468" y="97536"/>
                  </a:lnTo>
                  <a:lnTo>
                    <a:pt x="3000756" y="96012"/>
                  </a:lnTo>
                  <a:lnTo>
                    <a:pt x="3080004" y="89788"/>
                  </a:lnTo>
                  <a:lnTo>
                    <a:pt x="3098292" y="88391"/>
                  </a:lnTo>
                  <a:lnTo>
                    <a:pt x="3177540" y="82295"/>
                  </a:lnTo>
                  <a:lnTo>
                    <a:pt x="3195828" y="80771"/>
                  </a:lnTo>
                  <a:lnTo>
                    <a:pt x="3255264" y="76200"/>
                  </a:lnTo>
                  <a:lnTo>
                    <a:pt x="3273552" y="74675"/>
                  </a:lnTo>
                  <a:lnTo>
                    <a:pt x="3352800" y="68580"/>
                  </a:lnTo>
                  <a:lnTo>
                    <a:pt x="3371088" y="67056"/>
                  </a:lnTo>
                  <a:lnTo>
                    <a:pt x="3450335" y="60959"/>
                  </a:lnTo>
                  <a:lnTo>
                    <a:pt x="3468624" y="59436"/>
                  </a:lnTo>
                  <a:lnTo>
                    <a:pt x="3528060" y="54863"/>
                  </a:lnTo>
                  <a:lnTo>
                    <a:pt x="3546348" y="53339"/>
                  </a:lnTo>
                  <a:lnTo>
                    <a:pt x="3625596" y="47243"/>
                  </a:lnTo>
                  <a:lnTo>
                    <a:pt x="3643884" y="45719"/>
                  </a:lnTo>
                  <a:lnTo>
                    <a:pt x="3703320" y="41147"/>
                  </a:lnTo>
                  <a:lnTo>
                    <a:pt x="3709416" y="41147"/>
                  </a:lnTo>
                  <a:lnTo>
                    <a:pt x="3709416" y="56387"/>
                  </a:lnTo>
                  <a:lnTo>
                    <a:pt x="3710940" y="56387"/>
                  </a:lnTo>
                  <a:lnTo>
                    <a:pt x="3710940" y="74675"/>
                  </a:lnTo>
                  <a:lnTo>
                    <a:pt x="3717036" y="71627"/>
                  </a:lnTo>
                  <a:lnTo>
                    <a:pt x="3718560" y="70103"/>
                  </a:lnTo>
                  <a:lnTo>
                    <a:pt x="3724656" y="67056"/>
                  </a:lnTo>
                  <a:lnTo>
                    <a:pt x="3726179" y="65531"/>
                  </a:lnTo>
                  <a:lnTo>
                    <a:pt x="3732276" y="62483"/>
                  </a:lnTo>
                  <a:lnTo>
                    <a:pt x="3733800" y="60959"/>
                  </a:lnTo>
                  <a:lnTo>
                    <a:pt x="3739896" y="57912"/>
                  </a:lnTo>
                  <a:lnTo>
                    <a:pt x="3741420" y="56387"/>
                  </a:lnTo>
                  <a:lnTo>
                    <a:pt x="3747516" y="53339"/>
                  </a:lnTo>
                  <a:lnTo>
                    <a:pt x="3749040" y="51688"/>
                  </a:lnTo>
                  <a:lnTo>
                    <a:pt x="3755136" y="48768"/>
                  </a:lnTo>
                  <a:lnTo>
                    <a:pt x="3756660" y="47243"/>
                  </a:lnTo>
                  <a:lnTo>
                    <a:pt x="3762756" y="44195"/>
                  </a:lnTo>
                  <a:lnTo>
                    <a:pt x="3764279" y="42671"/>
                  </a:lnTo>
                  <a:lnTo>
                    <a:pt x="3770376" y="39624"/>
                  </a:lnTo>
                  <a:lnTo>
                    <a:pt x="3771900" y="38100"/>
                  </a:lnTo>
                  <a:lnTo>
                    <a:pt x="3777996" y="35051"/>
                  </a:lnTo>
                  <a:lnTo>
                    <a:pt x="3779520" y="33527"/>
                  </a:lnTo>
                  <a:lnTo>
                    <a:pt x="3782568" y="32003"/>
                  </a:lnTo>
                  <a:lnTo>
                    <a:pt x="3784092" y="30480"/>
                  </a:lnTo>
                  <a:lnTo>
                    <a:pt x="3777996" y="27431"/>
                  </a:lnTo>
                  <a:lnTo>
                    <a:pt x="3773424" y="25907"/>
                  </a:lnTo>
                  <a:lnTo>
                    <a:pt x="3770376" y="24383"/>
                  </a:lnTo>
                  <a:lnTo>
                    <a:pt x="3765804" y="22859"/>
                  </a:lnTo>
                  <a:lnTo>
                    <a:pt x="3762756" y="21336"/>
                  </a:lnTo>
                  <a:lnTo>
                    <a:pt x="3758184" y="19812"/>
                  </a:lnTo>
                  <a:lnTo>
                    <a:pt x="3755136" y="18287"/>
                  </a:lnTo>
                  <a:lnTo>
                    <a:pt x="3750564" y="16763"/>
                  </a:lnTo>
                  <a:lnTo>
                    <a:pt x="3747516" y="15239"/>
                  </a:lnTo>
                  <a:lnTo>
                    <a:pt x="3742944" y="13588"/>
                  </a:lnTo>
                  <a:lnTo>
                    <a:pt x="3739896" y="12191"/>
                  </a:lnTo>
                  <a:lnTo>
                    <a:pt x="3735324" y="10668"/>
                  </a:lnTo>
                  <a:lnTo>
                    <a:pt x="3732276" y="9143"/>
                  </a:lnTo>
                  <a:lnTo>
                    <a:pt x="3727704" y="7619"/>
                  </a:lnTo>
                  <a:lnTo>
                    <a:pt x="3724656" y="6095"/>
                  </a:lnTo>
                  <a:lnTo>
                    <a:pt x="3720084" y="4571"/>
                  </a:lnTo>
                  <a:lnTo>
                    <a:pt x="3717036" y="3047"/>
                  </a:lnTo>
                  <a:lnTo>
                    <a:pt x="3712464" y="1524"/>
                  </a:lnTo>
                  <a:lnTo>
                    <a:pt x="3709416" y="0"/>
                  </a:lnTo>
                  <a:lnTo>
                    <a:pt x="3706368" y="0"/>
                  </a:lnTo>
                  <a:lnTo>
                    <a:pt x="3706368" y="18287"/>
                  </a:lnTo>
                  <a:lnTo>
                    <a:pt x="3707892" y="18287"/>
                  </a:lnTo>
                  <a:lnTo>
                    <a:pt x="3707892" y="32003"/>
                  </a:lnTo>
                  <a:lnTo>
                    <a:pt x="3701796" y="32003"/>
                  </a:lnTo>
                  <a:lnTo>
                    <a:pt x="3642360" y="36575"/>
                  </a:lnTo>
                  <a:lnTo>
                    <a:pt x="3624072" y="38100"/>
                  </a:lnTo>
                  <a:lnTo>
                    <a:pt x="3544824" y="44195"/>
                  </a:lnTo>
                  <a:lnTo>
                    <a:pt x="3526536" y="45719"/>
                  </a:lnTo>
                  <a:lnTo>
                    <a:pt x="3467100" y="50291"/>
                  </a:lnTo>
                  <a:lnTo>
                    <a:pt x="3448812" y="51688"/>
                  </a:lnTo>
                  <a:lnTo>
                    <a:pt x="3369564" y="57912"/>
                  </a:lnTo>
                  <a:lnTo>
                    <a:pt x="3351276" y="59436"/>
                  </a:lnTo>
                  <a:lnTo>
                    <a:pt x="3291840" y="64007"/>
                  </a:lnTo>
                  <a:lnTo>
                    <a:pt x="3273552" y="65531"/>
                  </a:lnTo>
                  <a:lnTo>
                    <a:pt x="3194304" y="71627"/>
                  </a:lnTo>
                  <a:lnTo>
                    <a:pt x="3176016" y="73151"/>
                  </a:lnTo>
                  <a:lnTo>
                    <a:pt x="3116580" y="77724"/>
                  </a:lnTo>
                  <a:lnTo>
                    <a:pt x="3098292" y="79247"/>
                  </a:lnTo>
                  <a:lnTo>
                    <a:pt x="3019044" y="85343"/>
                  </a:lnTo>
                  <a:lnTo>
                    <a:pt x="3000756" y="86868"/>
                  </a:lnTo>
                  <a:lnTo>
                    <a:pt x="2941320" y="91439"/>
                  </a:lnTo>
                  <a:lnTo>
                    <a:pt x="2923032" y="92963"/>
                  </a:lnTo>
                  <a:lnTo>
                    <a:pt x="2843784" y="99059"/>
                  </a:lnTo>
                  <a:lnTo>
                    <a:pt x="2825496" y="100583"/>
                  </a:lnTo>
                  <a:lnTo>
                    <a:pt x="2746247" y="106680"/>
                  </a:lnTo>
                  <a:lnTo>
                    <a:pt x="2727960" y="108203"/>
                  </a:lnTo>
                  <a:lnTo>
                    <a:pt x="2668523" y="112775"/>
                  </a:lnTo>
                  <a:lnTo>
                    <a:pt x="2650235" y="114300"/>
                  </a:lnTo>
                  <a:lnTo>
                    <a:pt x="2570988" y="120395"/>
                  </a:lnTo>
                  <a:lnTo>
                    <a:pt x="2552700" y="121919"/>
                  </a:lnTo>
                  <a:lnTo>
                    <a:pt x="2493264" y="126491"/>
                  </a:lnTo>
                  <a:lnTo>
                    <a:pt x="2474976" y="127888"/>
                  </a:lnTo>
                  <a:lnTo>
                    <a:pt x="2395728" y="134112"/>
                  </a:lnTo>
                  <a:lnTo>
                    <a:pt x="2377440" y="135636"/>
                  </a:lnTo>
                  <a:lnTo>
                    <a:pt x="2318004" y="140207"/>
                  </a:lnTo>
                  <a:lnTo>
                    <a:pt x="2299716" y="141731"/>
                  </a:lnTo>
                  <a:lnTo>
                    <a:pt x="2220468" y="147827"/>
                  </a:lnTo>
                  <a:lnTo>
                    <a:pt x="2202180" y="149351"/>
                  </a:lnTo>
                  <a:lnTo>
                    <a:pt x="2142744" y="153924"/>
                  </a:lnTo>
                  <a:lnTo>
                    <a:pt x="2124456" y="155447"/>
                  </a:lnTo>
                  <a:lnTo>
                    <a:pt x="2045208" y="161544"/>
                  </a:lnTo>
                  <a:lnTo>
                    <a:pt x="2026920" y="163068"/>
                  </a:lnTo>
                  <a:lnTo>
                    <a:pt x="1967483" y="167639"/>
                  </a:lnTo>
                  <a:lnTo>
                    <a:pt x="1949195" y="169163"/>
                  </a:lnTo>
                  <a:lnTo>
                    <a:pt x="1869947" y="175259"/>
                  </a:lnTo>
                  <a:lnTo>
                    <a:pt x="1851659" y="176783"/>
                  </a:lnTo>
                  <a:lnTo>
                    <a:pt x="1772412" y="182880"/>
                  </a:lnTo>
                  <a:lnTo>
                    <a:pt x="1754123" y="184403"/>
                  </a:lnTo>
                  <a:lnTo>
                    <a:pt x="1694688" y="188975"/>
                  </a:lnTo>
                  <a:lnTo>
                    <a:pt x="1676400" y="190500"/>
                  </a:lnTo>
                  <a:lnTo>
                    <a:pt x="1597152" y="196595"/>
                  </a:lnTo>
                  <a:lnTo>
                    <a:pt x="1578864" y="198119"/>
                  </a:lnTo>
                  <a:lnTo>
                    <a:pt x="1519428" y="202691"/>
                  </a:lnTo>
                  <a:lnTo>
                    <a:pt x="1501140" y="204088"/>
                  </a:lnTo>
                  <a:lnTo>
                    <a:pt x="1421892" y="210312"/>
                  </a:lnTo>
                  <a:lnTo>
                    <a:pt x="1403604" y="211836"/>
                  </a:lnTo>
                  <a:lnTo>
                    <a:pt x="1344168" y="216407"/>
                  </a:lnTo>
                  <a:lnTo>
                    <a:pt x="1325880" y="217931"/>
                  </a:lnTo>
                  <a:lnTo>
                    <a:pt x="1246632" y="224027"/>
                  </a:lnTo>
                  <a:lnTo>
                    <a:pt x="1228344" y="225551"/>
                  </a:lnTo>
                  <a:lnTo>
                    <a:pt x="1168908" y="230124"/>
                  </a:lnTo>
                  <a:lnTo>
                    <a:pt x="1150620" y="231647"/>
                  </a:lnTo>
                  <a:lnTo>
                    <a:pt x="1071371" y="237744"/>
                  </a:lnTo>
                  <a:lnTo>
                    <a:pt x="1053083" y="239268"/>
                  </a:lnTo>
                  <a:lnTo>
                    <a:pt x="993647" y="243839"/>
                  </a:lnTo>
                  <a:lnTo>
                    <a:pt x="975359" y="245363"/>
                  </a:lnTo>
                  <a:lnTo>
                    <a:pt x="896112" y="251459"/>
                  </a:lnTo>
                  <a:lnTo>
                    <a:pt x="877823" y="252983"/>
                  </a:lnTo>
                  <a:lnTo>
                    <a:pt x="798576" y="259080"/>
                  </a:lnTo>
                  <a:lnTo>
                    <a:pt x="780288" y="260603"/>
                  </a:lnTo>
                  <a:lnTo>
                    <a:pt x="720852" y="265175"/>
                  </a:lnTo>
                  <a:lnTo>
                    <a:pt x="702564" y="266700"/>
                  </a:lnTo>
                  <a:lnTo>
                    <a:pt x="623316" y="272795"/>
                  </a:lnTo>
                  <a:lnTo>
                    <a:pt x="605028" y="274319"/>
                  </a:lnTo>
                  <a:lnTo>
                    <a:pt x="545592" y="278891"/>
                  </a:lnTo>
                  <a:lnTo>
                    <a:pt x="527304" y="280288"/>
                  </a:lnTo>
                  <a:lnTo>
                    <a:pt x="448056" y="286511"/>
                  </a:lnTo>
                  <a:lnTo>
                    <a:pt x="429768" y="288035"/>
                  </a:lnTo>
                  <a:lnTo>
                    <a:pt x="370331" y="292607"/>
                  </a:lnTo>
                  <a:lnTo>
                    <a:pt x="352044" y="294131"/>
                  </a:lnTo>
                  <a:lnTo>
                    <a:pt x="272795" y="300227"/>
                  </a:lnTo>
                  <a:lnTo>
                    <a:pt x="254507" y="301751"/>
                  </a:lnTo>
                  <a:lnTo>
                    <a:pt x="195072" y="306323"/>
                  </a:lnTo>
                  <a:lnTo>
                    <a:pt x="176784" y="307847"/>
                  </a:lnTo>
                  <a:lnTo>
                    <a:pt x="97536" y="313944"/>
                  </a:lnTo>
                  <a:lnTo>
                    <a:pt x="79248" y="315467"/>
                  </a:lnTo>
                  <a:lnTo>
                    <a:pt x="0" y="321563"/>
                  </a:lnTo>
                  <a:lnTo>
                    <a:pt x="0" y="330581"/>
                  </a:lnTo>
                  <a:lnTo>
                    <a:pt x="1650" y="330581"/>
                  </a:lnTo>
                  <a:lnTo>
                    <a:pt x="79248" y="324611"/>
                  </a:lnTo>
                  <a:close/>
                </a:path>
              </a:pathLst>
            </a:custGeom>
            <a:solidFill>
              <a:srgbClr val="000000"/>
            </a:solidFill>
          </p:spPr>
          <p:txBody>
            <a:bodyPr wrap="square" lIns="0" tIns="0" rIns="0" bIns="0" rtlCol="0">
              <a:noAutofit/>
            </a:bodyPr>
            <a:lstStyle/>
            <a:p>
              <a:endParaRPr/>
            </a:p>
          </p:txBody>
        </p:sp>
        <p:sp>
          <p:nvSpPr>
            <p:cNvPr id="69" name="object 39">
              <a:extLst>
                <a:ext uri="{FF2B5EF4-FFF2-40B4-BE49-F238E27FC236}">
                  <a16:creationId xmlns:a16="http://schemas.microsoft.com/office/drawing/2014/main" id="{19D3FA9C-DE18-4AD9-BAE1-F5316BD390BD}"/>
                </a:ext>
              </a:extLst>
            </p:cNvPr>
            <p:cNvSpPr txBox="1"/>
            <p:nvPr/>
          </p:nvSpPr>
          <p:spPr>
            <a:xfrm>
              <a:off x="1283470" y="1939442"/>
              <a:ext cx="2743639" cy="214206"/>
            </a:xfrm>
            <a:prstGeom prst="rect">
              <a:avLst/>
            </a:prstGeom>
          </p:spPr>
          <p:txBody>
            <a:bodyPr wrap="square" lIns="0" tIns="0" rIns="0" bIns="0" rtlCol="0">
              <a:noAutofit/>
            </a:bodyPr>
            <a:lstStyle/>
            <a:p>
              <a:pPr marL="12700">
                <a:lnSpc>
                  <a:spcPts val="1540"/>
                </a:lnSpc>
                <a:spcBef>
                  <a:spcPts val="77"/>
                </a:spcBef>
              </a:pPr>
              <a:r>
                <a:rPr b="1" i="1" spc="-4">
                  <a:cs typeface="Georgia"/>
                </a:rPr>
                <a:t>S</a:t>
              </a:r>
              <a:r>
                <a:rPr b="1" i="1" spc="0">
                  <a:cs typeface="Georgia"/>
                </a:rPr>
                <a:t>h</a:t>
              </a:r>
              <a:r>
                <a:rPr b="1" i="1" spc="-4">
                  <a:cs typeface="Georgia"/>
                </a:rPr>
                <a:t>or</a:t>
              </a:r>
              <a:r>
                <a:rPr b="1" i="1" spc="0">
                  <a:cs typeface="Georgia"/>
                </a:rPr>
                <a:t>t</a:t>
              </a:r>
              <a:r>
                <a:rPr b="1" i="1" spc="9">
                  <a:cs typeface="Georgia"/>
                </a:rPr>
                <a:t> </a:t>
              </a:r>
              <a:r>
                <a:rPr b="1" i="1" spc="4">
                  <a:cs typeface="Georgia"/>
                </a:rPr>
                <a:t>t</a:t>
              </a:r>
              <a:r>
                <a:rPr b="1" i="1" spc="0">
                  <a:cs typeface="Georgia"/>
                </a:rPr>
                <a:t>e</a:t>
              </a:r>
              <a:r>
                <a:rPr b="1" i="1" spc="-4">
                  <a:cs typeface="Georgia"/>
                </a:rPr>
                <a:t>r</a:t>
              </a:r>
              <a:r>
                <a:rPr b="1" i="1" spc="0">
                  <a:cs typeface="Georgia"/>
                </a:rPr>
                <a:t>m</a:t>
              </a:r>
              <a:r>
                <a:rPr b="1" i="1" spc="-9">
                  <a:cs typeface="Georgia"/>
                </a:rPr>
                <a:t> </a:t>
              </a:r>
              <a:r>
                <a:rPr b="1" i="1" spc="4">
                  <a:cs typeface="Georgia"/>
                </a:rPr>
                <a:t>v</a:t>
              </a:r>
              <a:r>
                <a:rPr b="1" i="1" spc="0">
                  <a:cs typeface="Georgia"/>
                </a:rPr>
                <a:t>s</a:t>
              </a:r>
              <a:r>
                <a:rPr b="1" i="1" spc="-9">
                  <a:cs typeface="Georgia"/>
                </a:rPr>
                <a:t> </a:t>
              </a:r>
              <a:r>
                <a:rPr b="1" i="1" spc="0">
                  <a:cs typeface="Georgia"/>
                </a:rPr>
                <a:t>L</a:t>
              </a:r>
              <a:r>
                <a:rPr b="1" i="1" spc="-4">
                  <a:cs typeface="Georgia"/>
                </a:rPr>
                <a:t>o</a:t>
              </a:r>
              <a:r>
                <a:rPr b="1" i="1" spc="4">
                  <a:cs typeface="Georgia"/>
                </a:rPr>
                <a:t>n</a:t>
              </a:r>
              <a:r>
                <a:rPr b="1" i="1" spc="0">
                  <a:cs typeface="Georgia"/>
                </a:rPr>
                <a:t>g</a:t>
              </a:r>
              <a:r>
                <a:rPr b="1" i="1" spc="-4">
                  <a:cs typeface="Georgia"/>
                </a:rPr>
                <a:t> </a:t>
              </a:r>
              <a:r>
                <a:rPr b="1" i="1" spc="4">
                  <a:cs typeface="Georgia"/>
                </a:rPr>
                <a:t>t</a:t>
              </a:r>
              <a:r>
                <a:rPr b="1" i="1" spc="0">
                  <a:cs typeface="Georgia"/>
                </a:rPr>
                <a:t>e</a:t>
              </a:r>
              <a:r>
                <a:rPr b="1" i="1" spc="-4">
                  <a:cs typeface="Georgia"/>
                </a:rPr>
                <a:t>r</a:t>
              </a:r>
              <a:r>
                <a:rPr b="1" i="1" spc="0">
                  <a:cs typeface="Georgia"/>
                </a:rPr>
                <a:t>m</a:t>
              </a:r>
              <a:endParaRPr>
                <a:cs typeface="Georgia"/>
              </a:endParaRPr>
            </a:p>
          </p:txBody>
        </p:sp>
        <p:sp>
          <p:nvSpPr>
            <p:cNvPr id="70" name="object 38">
              <a:extLst>
                <a:ext uri="{FF2B5EF4-FFF2-40B4-BE49-F238E27FC236}">
                  <a16:creationId xmlns:a16="http://schemas.microsoft.com/office/drawing/2014/main" id="{BF4F3D50-E72F-458A-AA0F-114FFA2AFA9C}"/>
                </a:ext>
              </a:extLst>
            </p:cNvPr>
            <p:cNvSpPr txBox="1"/>
            <p:nvPr/>
          </p:nvSpPr>
          <p:spPr>
            <a:xfrm>
              <a:off x="1283470" y="3916111"/>
              <a:ext cx="2669703" cy="245977"/>
            </a:xfrm>
            <a:prstGeom prst="rect">
              <a:avLst/>
            </a:prstGeom>
          </p:spPr>
          <p:txBody>
            <a:bodyPr wrap="square" lIns="0" tIns="0" rIns="0" bIns="0" rtlCol="0">
              <a:noAutofit/>
            </a:bodyPr>
            <a:lstStyle/>
            <a:p>
              <a:pPr marL="12700">
                <a:lnSpc>
                  <a:spcPts val="1540"/>
                </a:lnSpc>
                <a:spcBef>
                  <a:spcPts val="77"/>
                </a:spcBef>
              </a:pPr>
              <a:r>
                <a:rPr b="1" i="1" spc="4">
                  <a:cs typeface="Georgia"/>
                </a:rPr>
                <a:t>C</a:t>
              </a:r>
              <a:r>
                <a:rPr b="1" i="1" spc="-4">
                  <a:cs typeface="Georgia"/>
                </a:rPr>
                <a:t>arr</a:t>
              </a:r>
              <a:r>
                <a:rPr b="1" i="1" spc="0">
                  <a:cs typeface="Georgia"/>
                </a:rPr>
                <a:t>y </a:t>
              </a:r>
              <a:r>
                <a:rPr b="1" i="1" spc="4">
                  <a:cs typeface="Georgia"/>
                </a:rPr>
                <a:t>f</a:t>
              </a:r>
              <a:r>
                <a:rPr b="1" i="1" spc="-4">
                  <a:cs typeface="Georgia"/>
                </a:rPr>
                <a:t>orwar</a:t>
              </a:r>
              <a:r>
                <a:rPr b="1" i="1" spc="0">
                  <a:cs typeface="Georgia"/>
                </a:rPr>
                <a:t>d </a:t>
              </a:r>
              <a:r>
                <a:rPr b="1" i="1" spc="-4">
                  <a:cs typeface="Georgia"/>
                </a:rPr>
                <a:t>o</a:t>
              </a:r>
              <a:r>
                <a:rPr b="1" i="1" spc="0">
                  <a:cs typeface="Georgia"/>
                </a:rPr>
                <a:t>f </a:t>
              </a:r>
              <a:r>
                <a:rPr b="1" i="1" spc="-4">
                  <a:cs typeface="Georgia"/>
                </a:rPr>
                <a:t>loss</a:t>
              </a:r>
              <a:r>
                <a:rPr b="1" i="1" spc="0">
                  <a:cs typeface="Georgia"/>
                </a:rPr>
                <a:t>es</a:t>
              </a:r>
              <a:endParaRPr>
                <a:cs typeface="Georgia"/>
              </a:endParaRPr>
            </a:p>
          </p:txBody>
        </p:sp>
        <p:sp>
          <p:nvSpPr>
            <p:cNvPr id="71" name="object 37">
              <a:extLst>
                <a:ext uri="{FF2B5EF4-FFF2-40B4-BE49-F238E27FC236}">
                  <a16:creationId xmlns:a16="http://schemas.microsoft.com/office/drawing/2014/main" id="{5ED1C376-E378-46D1-8123-59990AC3F341}"/>
                </a:ext>
              </a:extLst>
            </p:cNvPr>
            <p:cNvSpPr txBox="1"/>
            <p:nvPr/>
          </p:nvSpPr>
          <p:spPr>
            <a:xfrm>
              <a:off x="7976701" y="4579976"/>
              <a:ext cx="868336" cy="242962"/>
            </a:xfrm>
            <a:prstGeom prst="rect">
              <a:avLst/>
            </a:prstGeom>
          </p:spPr>
          <p:txBody>
            <a:bodyPr wrap="square" lIns="0" tIns="0" rIns="0" bIns="0" rtlCol="0">
              <a:noAutofit/>
            </a:bodyPr>
            <a:lstStyle/>
            <a:p>
              <a:pPr marL="12700">
                <a:lnSpc>
                  <a:spcPts val="1540"/>
                </a:lnSpc>
                <a:spcBef>
                  <a:spcPts val="77"/>
                </a:spcBef>
              </a:pPr>
              <a:r>
                <a:rPr b="1" spc="0">
                  <a:solidFill>
                    <a:srgbClr val="FFFFFF"/>
                  </a:solidFill>
                  <a:cs typeface="Georgia"/>
                </a:rPr>
                <a:t>f</a:t>
              </a:r>
              <a:r>
                <a:rPr b="1" spc="-4">
                  <a:solidFill>
                    <a:srgbClr val="FFFFFF"/>
                  </a:solidFill>
                  <a:cs typeface="Georgia"/>
                </a:rPr>
                <a:t>o</a:t>
              </a:r>
              <a:r>
                <a:rPr b="1" spc="0">
                  <a:solidFill>
                    <a:srgbClr val="FFFFFF"/>
                  </a:solidFill>
                  <a:cs typeface="Georgia"/>
                </a:rPr>
                <a:t>rw</a:t>
              </a:r>
              <a:r>
                <a:rPr b="1" spc="4">
                  <a:solidFill>
                    <a:srgbClr val="FFFFFF"/>
                  </a:solidFill>
                  <a:cs typeface="Georgia"/>
                </a:rPr>
                <a:t>a</a:t>
              </a:r>
              <a:r>
                <a:rPr b="1" spc="0">
                  <a:solidFill>
                    <a:srgbClr val="FFFFFF"/>
                  </a:solidFill>
                  <a:cs typeface="Georgia"/>
                </a:rPr>
                <a:t>rd</a:t>
              </a:r>
              <a:endParaRPr>
                <a:cs typeface="Georgia"/>
              </a:endParaRPr>
            </a:p>
          </p:txBody>
        </p:sp>
        <p:sp>
          <p:nvSpPr>
            <p:cNvPr id="72" name="object 35">
              <a:extLst>
                <a:ext uri="{FF2B5EF4-FFF2-40B4-BE49-F238E27FC236}">
                  <a16:creationId xmlns:a16="http://schemas.microsoft.com/office/drawing/2014/main" id="{05454B3B-C24F-48A0-A9C3-7724A9C07B34}"/>
                </a:ext>
              </a:extLst>
            </p:cNvPr>
            <p:cNvSpPr txBox="1"/>
            <p:nvPr/>
          </p:nvSpPr>
          <p:spPr>
            <a:xfrm>
              <a:off x="1526850" y="4244905"/>
              <a:ext cx="1841908" cy="505476"/>
            </a:xfrm>
            <a:prstGeom prst="rect">
              <a:avLst/>
            </a:prstGeom>
            <a:solidFill>
              <a:srgbClr val="A4DEAE"/>
            </a:solidFill>
          </p:spPr>
          <p:txBody>
            <a:bodyPr wrap="square" lIns="0" tIns="0" rIns="0" bIns="0" rtlCol="0">
              <a:noAutofit/>
            </a:bodyPr>
            <a:lstStyle/>
            <a:p>
              <a:pPr>
                <a:lnSpc>
                  <a:spcPts val="850"/>
                </a:lnSpc>
                <a:spcBef>
                  <a:spcPts val="49"/>
                </a:spcBef>
              </a:pPr>
              <a:endParaRPr/>
            </a:p>
            <a:p>
              <a:pPr marL="577440" marR="578210" algn="ctr">
                <a:lnSpc>
                  <a:spcPct val="94685"/>
                </a:lnSpc>
              </a:pPr>
              <a:r>
                <a:rPr b="1" spc="0">
                  <a:solidFill>
                    <a:srgbClr val="FFFFFF"/>
                  </a:solidFill>
                  <a:cs typeface="Georgia"/>
                </a:rPr>
                <a:t>ST</a:t>
              </a:r>
              <a:r>
                <a:rPr b="1" spc="4">
                  <a:solidFill>
                    <a:srgbClr val="FFFFFF"/>
                  </a:solidFill>
                  <a:cs typeface="Georgia"/>
                </a:rPr>
                <a:t>C</a:t>
              </a:r>
              <a:r>
                <a:rPr b="1" spc="0">
                  <a:solidFill>
                    <a:srgbClr val="FFFFFF"/>
                  </a:solidFill>
                  <a:cs typeface="Georgia"/>
                </a:rPr>
                <a:t>L</a:t>
              </a:r>
              <a:endParaRPr>
                <a:cs typeface="Georgia"/>
              </a:endParaRPr>
            </a:p>
          </p:txBody>
        </p:sp>
        <p:sp>
          <p:nvSpPr>
            <p:cNvPr id="73" name="object 34">
              <a:extLst>
                <a:ext uri="{FF2B5EF4-FFF2-40B4-BE49-F238E27FC236}">
                  <a16:creationId xmlns:a16="http://schemas.microsoft.com/office/drawing/2014/main" id="{BFB4F468-9774-4E97-874A-30C11B62F9FE}"/>
                </a:ext>
              </a:extLst>
            </p:cNvPr>
            <p:cNvSpPr txBox="1"/>
            <p:nvPr/>
          </p:nvSpPr>
          <p:spPr>
            <a:xfrm>
              <a:off x="3367930" y="4228536"/>
              <a:ext cx="4112629" cy="265546"/>
            </a:xfrm>
            <a:prstGeom prst="rect">
              <a:avLst/>
            </a:prstGeom>
          </p:spPr>
          <p:txBody>
            <a:bodyPr wrap="square" lIns="0" tIns="0" rIns="0" bIns="0" rtlCol="0">
              <a:noAutofit/>
            </a:bodyPr>
            <a:lstStyle/>
            <a:p>
              <a:pPr marL="25400">
                <a:lnSpc>
                  <a:spcPts val="1000"/>
                </a:lnSpc>
              </a:pPr>
              <a:endParaRPr/>
            </a:p>
          </p:txBody>
        </p:sp>
        <p:sp>
          <p:nvSpPr>
            <p:cNvPr id="74" name="object 33">
              <a:extLst>
                <a:ext uri="{FF2B5EF4-FFF2-40B4-BE49-F238E27FC236}">
                  <a16:creationId xmlns:a16="http://schemas.microsoft.com/office/drawing/2014/main" id="{247E2190-2848-4679-AE7C-74B13932CD09}"/>
                </a:ext>
              </a:extLst>
            </p:cNvPr>
            <p:cNvSpPr txBox="1"/>
            <p:nvPr/>
          </p:nvSpPr>
          <p:spPr>
            <a:xfrm>
              <a:off x="7480559" y="4228536"/>
              <a:ext cx="1836113" cy="1178584"/>
            </a:xfrm>
            <a:prstGeom prst="flowChartTerminator">
              <a:avLst/>
            </a:prstGeom>
            <a:solidFill>
              <a:srgbClr val="668871"/>
            </a:solidFill>
            <a:effectLst>
              <a:outerShdw blurRad="50800" dist="38100" dir="2700000" algn="tl" rotWithShape="0">
                <a:prstClr val="black">
                  <a:alpha val="40000"/>
                </a:prstClr>
              </a:outerShdw>
            </a:effectLst>
          </p:spPr>
          <p:txBody>
            <a:bodyPr wrap="square" lIns="0" tIns="0" rIns="0" bIns="0" rtlCol="0">
              <a:noAutofit/>
            </a:bodyPr>
            <a:lstStyle/>
            <a:p>
              <a:pPr>
                <a:lnSpc>
                  <a:spcPts val="550"/>
                </a:lnSpc>
                <a:spcBef>
                  <a:spcPts val="37"/>
                </a:spcBef>
              </a:pPr>
              <a:endParaRPr/>
            </a:p>
          </p:txBody>
        </p:sp>
        <p:sp>
          <p:nvSpPr>
            <p:cNvPr id="75" name="object 32">
              <a:extLst>
                <a:ext uri="{FF2B5EF4-FFF2-40B4-BE49-F238E27FC236}">
                  <a16:creationId xmlns:a16="http://schemas.microsoft.com/office/drawing/2014/main" id="{8CB465CF-BC06-427B-9F6B-2CD3086C4E92}"/>
                </a:ext>
              </a:extLst>
            </p:cNvPr>
            <p:cNvSpPr txBox="1"/>
            <p:nvPr/>
          </p:nvSpPr>
          <p:spPr>
            <a:xfrm>
              <a:off x="3368758" y="4494081"/>
              <a:ext cx="4111801" cy="681900"/>
            </a:xfrm>
            <a:prstGeom prst="rect">
              <a:avLst/>
            </a:prstGeom>
          </p:spPr>
          <p:txBody>
            <a:bodyPr wrap="square" lIns="0" tIns="0" rIns="0" bIns="0" rtlCol="0">
              <a:noAutofit/>
            </a:bodyPr>
            <a:lstStyle/>
            <a:p>
              <a:pPr marL="25400">
                <a:lnSpc>
                  <a:spcPts val="1000"/>
                </a:lnSpc>
              </a:pPr>
              <a:endParaRPr/>
            </a:p>
          </p:txBody>
        </p:sp>
        <p:sp>
          <p:nvSpPr>
            <p:cNvPr id="76" name="object 30">
              <a:extLst>
                <a:ext uri="{FF2B5EF4-FFF2-40B4-BE49-F238E27FC236}">
                  <a16:creationId xmlns:a16="http://schemas.microsoft.com/office/drawing/2014/main" id="{601619E8-C9C9-44B3-A835-68F6852BD91D}"/>
                </a:ext>
              </a:extLst>
            </p:cNvPr>
            <p:cNvSpPr txBox="1"/>
            <p:nvPr/>
          </p:nvSpPr>
          <p:spPr>
            <a:xfrm>
              <a:off x="1530161" y="4917863"/>
              <a:ext cx="1838597" cy="505475"/>
            </a:xfrm>
            <a:prstGeom prst="rect">
              <a:avLst/>
            </a:prstGeom>
            <a:solidFill>
              <a:srgbClr val="A4DEAE"/>
            </a:solidFill>
          </p:spPr>
          <p:txBody>
            <a:bodyPr wrap="square" lIns="0" tIns="0" rIns="0" bIns="0" rtlCol="0">
              <a:noAutofit/>
            </a:bodyPr>
            <a:lstStyle/>
            <a:p>
              <a:pPr>
                <a:lnSpc>
                  <a:spcPts val="850"/>
                </a:lnSpc>
                <a:spcBef>
                  <a:spcPts val="37"/>
                </a:spcBef>
              </a:pPr>
              <a:endParaRPr/>
            </a:p>
            <a:p>
              <a:pPr marL="574087" marR="568746" algn="ctr">
                <a:lnSpc>
                  <a:spcPct val="94685"/>
                </a:lnSpc>
              </a:pPr>
              <a:r>
                <a:rPr b="1" spc="0">
                  <a:solidFill>
                    <a:srgbClr val="FFFFFF"/>
                  </a:solidFill>
                  <a:cs typeface="Georgia"/>
                </a:rPr>
                <a:t>LT</a:t>
              </a:r>
              <a:r>
                <a:rPr b="1" spc="4">
                  <a:solidFill>
                    <a:srgbClr val="FFFFFF"/>
                  </a:solidFill>
                  <a:cs typeface="Georgia"/>
                </a:rPr>
                <a:t>C</a:t>
              </a:r>
              <a:r>
                <a:rPr b="1" spc="0">
                  <a:solidFill>
                    <a:srgbClr val="FFFFFF"/>
                  </a:solidFill>
                  <a:cs typeface="Georgia"/>
                </a:rPr>
                <a:t>L</a:t>
              </a:r>
              <a:endParaRPr>
                <a:cs typeface="Georgia"/>
              </a:endParaRPr>
            </a:p>
          </p:txBody>
        </p:sp>
        <p:sp>
          <p:nvSpPr>
            <p:cNvPr id="77" name="object 29">
              <a:extLst>
                <a:ext uri="{FF2B5EF4-FFF2-40B4-BE49-F238E27FC236}">
                  <a16:creationId xmlns:a16="http://schemas.microsoft.com/office/drawing/2014/main" id="{93584218-D2D6-42B1-849A-01E8719F1477}"/>
                </a:ext>
              </a:extLst>
            </p:cNvPr>
            <p:cNvSpPr txBox="1"/>
            <p:nvPr/>
          </p:nvSpPr>
          <p:spPr>
            <a:xfrm>
              <a:off x="3368758" y="5175982"/>
              <a:ext cx="4111801" cy="247356"/>
            </a:xfrm>
            <a:prstGeom prst="rect">
              <a:avLst/>
            </a:prstGeom>
          </p:spPr>
          <p:txBody>
            <a:bodyPr wrap="square" lIns="0" tIns="0" rIns="0" bIns="0" rtlCol="0">
              <a:noAutofit/>
            </a:bodyPr>
            <a:lstStyle/>
            <a:p>
              <a:pPr marL="25400">
                <a:lnSpc>
                  <a:spcPts val="1000"/>
                </a:lnSpc>
              </a:pPr>
              <a:endParaRPr/>
            </a:p>
          </p:txBody>
        </p:sp>
        <p:sp>
          <p:nvSpPr>
            <p:cNvPr id="78" name="object 28">
              <a:extLst>
                <a:ext uri="{FF2B5EF4-FFF2-40B4-BE49-F238E27FC236}">
                  <a16:creationId xmlns:a16="http://schemas.microsoft.com/office/drawing/2014/main" id="{C5188734-65C3-42F1-903D-30D59051DAE6}"/>
                </a:ext>
              </a:extLst>
            </p:cNvPr>
            <p:cNvSpPr txBox="1"/>
            <p:nvPr/>
          </p:nvSpPr>
          <p:spPr>
            <a:xfrm>
              <a:off x="1072061" y="2219125"/>
              <a:ext cx="2515711" cy="505476"/>
            </a:xfrm>
            <a:prstGeom prst="rect">
              <a:avLst/>
            </a:prstGeom>
          </p:spPr>
          <p:txBody>
            <a:bodyPr wrap="square" lIns="0" tIns="0" rIns="0" bIns="0" rtlCol="0">
              <a:noAutofit/>
            </a:bodyPr>
            <a:lstStyle/>
            <a:p>
              <a:pPr>
                <a:lnSpc>
                  <a:spcPts val="850"/>
                </a:lnSpc>
                <a:spcBef>
                  <a:spcPts val="49"/>
                </a:spcBef>
              </a:pPr>
              <a:endParaRPr/>
            </a:p>
            <a:p>
              <a:pPr marL="577440" marR="577384" algn="ctr">
                <a:lnSpc>
                  <a:spcPct val="94685"/>
                </a:lnSpc>
              </a:pPr>
              <a:r>
                <a:rPr b="1" spc="0">
                  <a:solidFill>
                    <a:srgbClr val="FFFFFF"/>
                  </a:solidFill>
                  <a:cs typeface="Georgia"/>
                </a:rPr>
                <a:t>ST</a:t>
              </a:r>
              <a:r>
                <a:rPr b="1" spc="4">
                  <a:solidFill>
                    <a:srgbClr val="FFFFFF"/>
                  </a:solidFill>
                  <a:cs typeface="Georgia"/>
                </a:rPr>
                <a:t>C</a:t>
              </a:r>
              <a:r>
                <a:rPr b="1" spc="0">
                  <a:solidFill>
                    <a:srgbClr val="FFFFFF"/>
                  </a:solidFill>
                  <a:cs typeface="Georgia"/>
                </a:rPr>
                <a:t>L</a:t>
              </a:r>
              <a:endParaRPr>
                <a:cs typeface="Georgia"/>
              </a:endParaRPr>
            </a:p>
          </p:txBody>
        </p:sp>
        <p:sp>
          <p:nvSpPr>
            <p:cNvPr id="80" name="object 26">
              <a:extLst>
                <a:ext uri="{FF2B5EF4-FFF2-40B4-BE49-F238E27FC236}">
                  <a16:creationId xmlns:a16="http://schemas.microsoft.com/office/drawing/2014/main" id="{97710402-7EE3-4333-82C7-9BDF1D2D50A6}"/>
                </a:ext>
              </a:extLst>
            </p:cNvPr>
            <p:cNvSpPr txBox="1"/>
            <p:nvPr/>
          </p:nvSpPr>
          <p:spPr>
            <a:xfrm>
              <a:off x="7272177" y="2215488"/>
              <a:ext cx="2611089" cy="507447"/>
            </a:xfrm>
            <a:prstGeom prst="rect">
              <a:avLst/>
            </a:prstGeom>
          </p:spPr>
          <p:txBody>
            <a:bodyPr wrap="square" lIns="0" tIns="0" rIns="0" bIns="0" rtlCol="0">
              <a:noAutofit/>
            </a:bodyPr>
            <a:lstStyle/>
            <a:p>
              <a:pPr>
                <a:lnSpc>
                  <a:spcPts val="850"/>
                </a:lnSpc>
                <a:spcBef>
                  <a:spcPts val="49"/>
                </a:spcBef>
              </a:pPr>
              <a:endParaRPr/>
            </a:p>
            <a:p>
              <a:pPr marL="558072" marR="559975" algn="ctr">
                <a:lnSpc>
                  <a:spcPct val="94685"/>
                </a:lnSpc>
              </a:pPr>
              <a:r>
                <a:rPr b="1" spc="0">
                  <a:solidFill>
                    <a:srgbClr val="FFFFFF"/>
                  </a:solidFill>
                  <a:cs typeface="Georgia"/>
                </a:rPr>
                <a:t>ST</a:t>
              </a:r>
              <a:r>
                <a:rPr b="1" spc="4">
                  <a:solidFill>
                    <a:srgbClr val="FFFFFF"/>
                  </a:solidFill>
                  <a:cs typeface="Georgia"/>
                </a:rPr>
                <a:t>C</a:t>
              </a:r>
              <a:r>
                <a:rPr b="1" spc="0">
                  <a:solidFill>
                    <a:srgbClr val="FFFFFF"/>
                  </a:solidFill>
                  <a:cs typeface="Georgia"/>
                </a:rPr>
                <a:t>G</a:t>
              </a:r>
              <a:r>
                <a:rPr lang="en-US" b="1" spc="0">
                  <a:solidFill>
                    <a:srgbClr val="FFFFFF"/>
                  </a:solidFill>
                  <a:cs typeface="Georgia"/>
                </a:rPr>
                <a:t> (15%)</a:t>
              </a:r>
              <a:endParaRPr>
                <a:cs typeface="Georgia"/>
              </a:endParaRPr>
            </a:p>
          </p:txBody>
        </p:sp>
        <p:sp>
          <p:nvSpPr>
            <p:cNvPr id="81" name="object 25">
              <a:extLst>
                <a:ext uri="{FF2B5EF4-FFF2-40B4-BE49-F238E27FC236}">
                  <a16:creationId xmlns:a16="http://schemas.microsoft.com/office/drawing/2014/main" id="{2130D98C-64D3-497B-B5C4-8F09F93E4271}"/>
                </a:ext>
              </a:extLst>
            </p:cNvPr>
            <p:cNvSpPr txBox="1"/>
            <p:nvPr/>
          </p:nvSpPr>
          <p:spPr>
            <a:xfrm>
              <a:off x="3364550" y="2424652"/>
              <a:ext cx="4123390" cy="762078"/>
            </a:xfrm>
            <a:prstGeom prst="rect">
              <a:avLst/>
            </a:prstGeom>
          </p:spPr>
          <p:txBody>
            <a:bodyPr wrap="square" lIns="0" tIns="0" rIns="0" bIns="0" rtlCol="0">
              <a:noAutofit/>
            </a:bodyPr>
            <a:lstStyle/>
            <a:p>
              <a:pPr marL="25400">
                <a:lnSpc>
                  <a:spcPts val="1000"/>
                </a:lnSpc>
              </a:pPr>
              <a:endParaRPr/>
            </a:p>
          </p:txBody>
        </p:sp>
        <p:sp>
          <p:nvSpPr>
            <p:cNvPr id="82" name="object 24">
              <a:extLst>
                <a:ext uri="{FF2B5EF4-FFF2-40B4-BE49-F238E27FC236}">
                  <a16:creationId xmlns:a16="http://schemas.microsoft.com/office/drawing/2014/main" id="{FADBCC74-EC5A-4789-8B45-42FE539F0E18}"/>
                </a:ext>
              </a:extLst>
            </p:cNvPr>
            <p:cNvSpPr txBox="1"/>
            <p:nvPr/>
          </p:nvSpPr>
          <p:spPr>
            <a:xfrm>
              <a:off x="7487940" y="2722936"/>
              <a:ext cx="1841976" cy="163692"/>
            </a:xfrm>
            <a:prstGeom prst="rect">
              <a:avLst/>
            </a:prstGeom>
          </p:spPr>
          <p:txBody>
            <a:bodyPr wrap="square" lIns="0" tIns="0" rIns="0" bIns="0" rtlCol="0">
              <a:noAutofit/>
            </a:bodyPr>
            <a:lstStyle/>
            <a:p>
              <a:pPr marL="25400">
                <a:lnSpc>
                  <a:spcPts val="1000"/>
                </a:lnSpc>
              </a:pPr>
              <a:endParaRPr/>
            </a:p>
          </p:txBody>
        </p:sp>
        <p:sp>
          <p:nvSpPr>
            <p:cNvPr id="87" name="object 22">
              <a:extLst>
                <a:ext uri="{FF2B5EF4-FFF2-40B4-BE49-F238E27FC236}">
                  <a16:creationId xmlns:a16="http://schemas.microsoft.com/office/drawing/2014/main" id="{14FCA60E-4944-41D3-A3CA-9AEFB92CD8A5}"/>
                </a:ext>
              </a:extLst>
            </p:cNvPr>
            <p:cNvSpPr txBox="1"/>
            <p:nvPr/>
          </p:nvSpPr>
          <p:spPr>
            <a:xfrm>
              <a:off x="1072061" y="2891863"/>
              <a:ext cx="2515710" cy="505476"/>
            </a:xfrm>
            <a:prstGeom prst="rect">
              <a:avLst/>
            </a:prstGeom>
          </p:spPr>
          <p:txBody>
            <a:bodyPr wrap="square" lIns="0" tIns="0" rIns="0" bIns="0" rtlCol="0">
              <a:noAutofit/>
            </a:bodyPr>
            <a:lstStyle/>
            <a:p>
              <a:pPr>
                <a:lnSpc>
                  <a:spcPts val="850"/>
                </a:lnSpc>
                <a:spcBef>
                  <a:spcPts val="37"/>
                </a:spcBef>
              </a:pPr>
              <a:endParaRPr/>
            </a:p>
            <a:p>
              <a:pPr marL="575916" marR="569749" algn="ctr">
                <a:lnSpc>
                  <a:spcPct val="94685"/>
                </a:lnSpc>
              </a:pPr>
              <a:r>
                <a:rPr b="1" spc="0">
                  <a:solidFill>
                    <a:srgbClr val="FFFFFF"/>
                  </a:solidFill>
                  <a:cs typeface="Georgia"/>
                </a:rPr>
                <a:t>LT</a:t>
              </a:r>
              <a:r>
                <a:rPr b="1" spc="4">
                  <a:solidFill>
                    <a:srgbClr val="FFFFFF"/>
                  </a:solidFill>
                  <a:cs typeface="Georgia"/>
                </a:rPr>
                <a:t>C</a:t>
              </a:r>
              <a:r>
                <a:rPr b="1" spc="0">
                  <a:solidFill>
                    <a:srgbClr val="FFFFFF"/>
                  </a:solidFill>
                  <a:cs typeface="Georgia"/>
                </a:rPr>
                <a:t>L</a:t>
              </a:r>
              <a:endParaRPr>
                <a:cs typeface="Georgia"/>
              </a:endParaRPr>
            </a:p>
          </p:txBody>
        </p:sp>
        <p:sp>
          <p:nvSpPr>
            <p:cNvPr id="88" name="object 21">
              <a:extLst>
                <a:ext uri="{FF2B5EF4-FFF2-40B4-BE49-F238E27FC236}">
                  <a16:creationId xmlns:a16="http://schemas.microsoft.com/office/drawing/2014/main" id="{9A4BAC5B-EBA6-4118-884B-18529AE4CF73}"/>
                </a:ext>
              </a:extLst>
            </p:cNvPr>
            <p:cNvSpPr txBox="1"/>
            <p:nvPr/>
          </p:nvSpPr>
          <p:spPr>
            <a:xfrm>
              <a:off x="7272177" y="2886628"/>
              <a:ext cx="2507423" cy="507447"/>
            </a:xfrm>
            <a:prstGeom prst="rect">
              <a:avLst/>
            </a:prstGeom>
          </p:spPr>
          <p:txBody>
            <a:bodyPr wrap="square" lIns="0" tIns="0" rIns="0" bIns="0" rtlCol="0">
              <a:noAutofit/>
            </a:bodyPr>
            <a:lstStyle/>
            <a:p>
              <a:pPr>
                <a:lnSpc>
                  <a:spcPts val="850"/>
                </a:lnSpc>
                <a:spcBef>
                  <a:spcPts val="49"/>
                </a:spcBef>
              </a:pPr>
              <a:endParaRPr/>
            </a:p>
            <a:p>
              <a:pPr marL="562797" marR="564684" algn="ctr">
                <a:lnSpc>
                  <a:spcPct val="94685"/>
                </a:lnSpc>
              </a:pPr>
              <a:r>
                <a:rPr b="1" spc="0">
                  <a:solidFill>
                    <a:srgbClr val="FFFFFF"/>
                  </a:solidFill>
                  <a:cs typeface="Georgia"/>
                </a:rPr>
                <a:t>LT</a:t>
              </a:r>
              <a:r>
                <a:rPr b="1" spc="4">
                  <a:solidFill>
                    <a:srgbClr val="FFFFFF"/>
                  </a:solidFill>
                  <a:cs typeface="Georgia"/>
                </a:rPr>
                <a:t>C</a:t>
              </a:r>
              <a:r>
                <a:rPr b="1" spc="0">
                  <a:solidFill>
                    <a:srgbClr val="FFFFFF"/>
                  </a:solidFill>
                  <a:cs typeface="Georgia"/>
                </a:rPr>
                <a:t>G</a:t>
              </a:r>
              <a:r>
                <a:rPr lang="en-US" b="1" spc="0">
                  <a:solidFill>
                    <a:srgbClr val="FFFFFF"/>
                  </a:solidFill>
                  <a:cs typeface="Georgia"/>
                </a:rPr>
                <a:t> (10%)</a:t>
              </a:r>
              <a:endParaRPr>
                <a:cs typeface="Georgia"/>
              </a:endParaRPr>
            </a:p>
          </p:txBody>
        </p:sp>
        <p:sp>
          <p:nvSpPr>
            <p:cNvPr id="5" name="TextBox 4">
              <a:extLst>
                <a:ext uri="{FF2B5EF4-FFF2-40B4-BE49-F238E27FC236}">
                  <a16:creationId xmlns:a16="http://schemas.microsoft.com/office/drawing/2014/main" id="{970E5B98-3040-405A-91C6-D26908665B63}"/>
                </a:ext>
              </a:extLst>
            </p:cNvPr>
            <p:cNvSpPr txBox="1"/>
            <p:nvPr/>
          </p:nvSpPr>
          <p:spPr>
            <a:xfrm>
              <a:off x="3953173" y="2153639"/>
              <a:ext cx="2765655" cy="369332"/>
            </a:xfrm>
            <a:prstGeom prst="rect">
              <a:avLst/>
            </a:prstGeom>
            <a:noFill/>
          </p:spPr>
          <p:txBody>
            <a:bodyPr wrap="square" rtlCol="0">
              <a:spAutoFit/>
            </a:bodyPr>
            <a:lstStyle/>
            <a:p>
              <a:pPr algn="ctr"/>
              <a:r>
                <a:rPr lang="en-US"/>
                <a:t>Set-off possible </a:t>
              </a:r>
              <a:endParaRPr lang="en-IN"/>
            </a:p>
          </p:txBody>
        </p:sp>
        <p:sp>
          <p:nvSpPr>
            <p:cNvPr id="84" name="TextBox 83">
              <a:extLst>
                <a:ext uri="{FF2B5EF4-FFF2-40B4-BE49-F238E27FC236}">
                  <a16:creationId xmlns:a16="http://schemas.microsoft.com/office/drawing/2014/main" id="{721BC6F8-4E3B-4AA6-9FCA-78C52FAC1B68}"/>
                </a:ext>
              </a:extLst>
            </p:cNvPr>
            <p:cNvSpPr txBox="1"/>
            <p:nvPr/>
          </p:nvSpPr>
          <p:spPr>
            <a:xfrm>
              <a:off x="3953172" y="3110095"/>
              <a:ext cx="2765655" cy="369332"/>
            </a:xfrm>
            <a:prstGeom prst="rect">
              <a:avLst/>
            </a:prstGeom>
            <a:noFill/>
          </p:spPr>
          <p:txBody>
            <a:bodyPr wrap="square" rtlCol="0">
              <a:spAutoFit/>
            </a:bodyPr>
            <a:lstStyle/>
            <a:p>
              <a:pPr algn="ctr"/>
              <a:r>
                <a:rPr lang="en-US"/>
                <a:t>Set-off possible </a:t>
              </a:r>
              <a:endParaRPr lang="en-IN"/>
            </a:p>
          </p:txBody>
        </p:sp>
        <p:sp>
          <p:nvSpPr>
            <p:cNvPr id="85" name="TextBox 84">
              <a:extLst>
                <a:ext uri="{FF2B5EF4-FFF2-40B4-BE49-F238E27FC236}">
                  <a16:creationId xmlns:a16="http://schemas.microsoft.com/office/drawing/2014/main" id="{502AD98B-AB8F-4C31-855A-C475640F1F89}"/>
                </a:ext>
              </a:extLst>
            </p:cNvPr>
            <p:cNvSpPr txBox="1"/>
            <p:nvPr/>
          </p:nvSpPr>
          <p:spPr>
            <a:xfrm rot="566041">
              <a:off x="3489217" y="2638269"/>
              <a:ext cx="2765655" cy="369332"/>
            </a:xfrm>
            <a:prstGeom prst="rect">
              <a:avLst/>
            </a:prstGeom>
            <a:noFill/>
          </p:spPr>
          <p:txBody>
            <a:bodyPr wrap="square" rtlCol="0">
              <a:spAutoFit/>
            </a:bodyPr>
            <a:lstStyle/>
            <a:p>
              <a:pPr algn="ctr"/>
              <a:r>
                <a:rPr lang="en-US"/>
                <a:t>Set-off possible </a:t>
              </a:r>
              <a:endParaRPr lang="en-IN"/>
            </a:p>
          </p:txBody>
        </p:sp>
      </p:grpSp>
      <p:pic>
        <p:nvPicPr>
          <p:cNvPr id="7" name="Graphic 6" descr="Arrow: Straight with solid fill">
            <a:extLst>
              <a:ext uri="{FF2B5EF4-FFF2-40B4-BE49-F238E27FC236}">
                <a16:creationId xmlns:a16="http://schemas.microsoft.com/office/drawing/2014/main" id="{BE7284E0-7CF4-46E3-A731-9FF7ABA649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150" y="1612254"/>
            <a:ext cx="1440746" cy="1440746"/>
          </a:xfrm>
          <a:prstGeom prst="rect">
            <a:avLst/>
          </a:prstGeom>
          <a:effectLst>
            <a:outerShdw blurRad="50800" dist="38100" dir="2700000" algn="tl" rotWithShape="0">
              <a:prstClr val="black">
                <a:alpha val="40000"/>
              </a:prstClr>
            </a:outerShdw>
          </a:effectLst>
        </p:spPr>
      </p:pic>
      <p:pic>
        <p:nvPicPr>
          <p:cNvPr id="66" name="Graphic 65" descr="Arrow: Straight with solid fill">
            <a:extLst>
              <a:ext uri="{FF2B5EF4-FFF2-40B4-BE49-F238E27FC236}">
                <a16:creationId xmlns:a16="http://schemas.microsoft.com/office/drawing/2014/main" id="{C3D07A54-1112-425B-B047-7098235034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64393" y="2332627"/>
            <a:ext cx="1440745" cy="1440745"/>
          </a:xfrm>
          <a:prstGeom prst="rect">
            <a:avLst/>
          </a:prstGeom>
          <a:effectLst>
            <a:outerShdw blurRad="50800" dist="38100" dir="2700000" algn="tl" rotWithShape="0">
              <a:prstClr val="black">
                <a:alpha val="40000"/>
              </a:prstClr>
            </a:outerShdw>
          </a:effectLst>
        </p:spPr>
      </p:pic>
      <p:sp>
        <p:nvSpPr>
          <p:cNvPr id="67" name="TextBox 66">
            <a:extLst>
              <a:ext uri="{FF2B5EF4-FFF2-40B4-BE49-F238E27FC236}">
                <a16:creationId xmlns:a16="http://schemas.microsoft.com/office/drawing/2014/main" id="{FF39CD11-E2E2-4EB2-9FB3-37FF67C829F0}"/>
              </a:ext>
            </a:extLst>
          </p:cNvPr>
          <p:cNvSpPr txBox="1"/>
          <p:nvPr/>
        </p:nvSpPr>
        <p:spPr>
          <a:xfrm>
            <a:off x="8860097" y="4371426"/>
            <a:ext cx="2576023" cy="646331"/>
          </a:xfrm>
          <a:prstGeom prst="rect">
            <a:avLst/>
          </a:prstGeom>
          <a:noFill/>
        </p:spPr>
        <p:txBody>
          <a:bodyPr wrap="square">
            <a:spAutoFit/>
          </a:bodyPr>
          <a:lstStyle/>
          <a:p>
            <a:pPr marL="552103" marR="557415" algn="ctr"/>
            <a:r>
              <a:rPr lang="en-IN" b="1" spc="4">
                <a:solidFill>
                  <a:schemeClr val="bg1"/>
                </a:solidFill>
                <a:cs typeface="Georgia"/>
              </a:rPr>
              <a:t>Ca</a:t>
            </a:r>
            <a:r>
              <a:rPr lang="en-IN" b="1" spc="0">
                <a:solidFill>
                  <a:schemeClr val="bg1"/>
                </a:solidFill>
                <a:cs typeface="Georgia"/>
              </a:rPr>
              <a:t>rry</a:t>
            </a:r>
            <a:endParaRPr lang="en-IN">
              <a:solidFill>
                <a:schemeClr val="bg1"/>
              </a:solidFill>
              <a:cs typeface="Georgia"/>
            </a:endParaRPr>
          </a:p>
          <a:p>
            <a:pPr marL="439000" marR="443290" algn="ctr"/>
            <a:r>
              <a:rPr lang="en-IN" b="1" spc="0">
                <a:solidFill>
                  <a:schemeClr val="bg1"/>
                </a:solidFill>
                <a:cs typeface="Georgia"/>
              </a:rPr>
              <a:t>f</a:t>
            </a:r>
            <a:r>
              <a:rPr lang="en-IN" b="1" spc="-4">
                <a:solidFill>
                  <a:schemeClr val="bg1"/>
                </a:solidFill>
                <a:cs typeface="Georgia"/>
              </a:rPr>
              <a:t>o</a:t>
            </a:r>
            <a:r>
              <a:rPr lang="en-IN" b="1" spc="0">
                <a:solidFill>
                  <a:schemeClr val="bg1"/>
                </a:solidFill>
                <a:cs typeface="Georgia"/>
              </a:rPr>
              <a:t>r</a:t>
            </a:r>
            <a:r>
              <a:rPr lang="en-IN" b="1" spc="-14">
                <a:solidFill>
                  <a:schemeClr val="bg1"/>
                </a:solidFill>
                <a:cs typeface="Georgia"/>
              </a:rPr>
              <a:t> </a:t>
            </a:r>
            <a:r>
              <a:rPr lang="en-IN" b="1" spc="0">
                <a:solidFill>
                  <a:schemeClr val="bg1"/>
                </a:solidFill>
                <a:cs typeface="Georgia"/>
              </a:rPr>
              <a:t>e</a:t>
            </a:r>
            <a:r>
              <a:rPr lang="en-IN" b="1" spc="-4">
                <a:solidFill>
                  <a:schemeClr val="bg1"/>
                </a:solidFill>
                <a:cs typeface="Georgia"/>
              </a:rPr>
              <a:t>ig</a:t>
            </a:r>
            <a:r>
              <a:rPr lang="en-IN" b="1" spc="4">
                <a:solidFill>
                  <a:schemeClr val="bg1"/>
                </a:solidFill>
                <a:cs typeface="Georgia"/>
              </a:rPr>
              <a:t>h</a:t>
            </a:r>
            <a:r>
              <a:rPr lang="en-IN" b="1" spc="0">
                <a:solidFill>
                  <a:schemeClr val="bg1"/>
                </a:solidFill>
                <a:cs typeface="Georgia"/>
              </a:rPr>
              <a:t>t </a:t>
            </a:r>
            <a:r>
              <a:rPr lang="en-IN" b="1" spc="4">
                <a:solidFill>
                  <a:schemeClr val="bg1"/>
                </a:solidFill>
                <a:cs typeface="Georgia"/>
              </a:rPr>
              <a:t>y</a:t>
            </a:r>
            <a:r>
              <a:rPr lang="en-IN" b="1" spc="0">
                <a:solidFill>
                  <a:schemeClr val="bg1"/>
                </a:solidFill>
                <a:cs typeface="Georgia"/>
              </a:rPr>
              <a:t>e</a:t>
            </a:r>
            <a:r>
              <a:rPr lang="en-IN" b="1" spc="4">
                <a:solidFill>
                  <a:schemeClr val="bg1"/>
                </a:solidFill>
                <a:cs typeface="Georgia"/>
              </a:rPr>
              <a:t>a</a:t>
            </a:r>
            <a:r>
              <a:rPr lang="en-IN" b="1" spc="0">
                <a:solidFill>
                  <a:schemeClr val="bg1"/>
                </a:solidFill>
                <a:cs typeface="Georgia"/>
              </a:rPr>
              <a:t>rs</a:t>
            </a:r>
            <a:endParaRPr lang="en-IN">
              <a:solidFill>
                <a:schemeClr val="bg1"/>
              </a:solidFill>
              <a:cs typeface="Georgia"/>
            </a:endParaRPr>
          </a:p>
        </p:txBody>
      </p:sp>
      <p:pic>
        <p:nvPicPr>
          <p:cNvPr id="68" name="Graphic 67">
            <a:extLst>
              <a:ext uri="{FF2B5EF4-FFF2-40B4-BE49-F238E27FC236}">
                <a16:creationId xmlns:a16="http://schemas.microsoft.com/office/drawing/2014/main" id="{DA9D7810-CB79-4324-8C79-0132D2F30A5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82646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504FDA-A40E-4472-86C0-F07C5B1C5502}"/>
              </a:ext>
            </a:extLst>
          </p:cNvPr>
          <p:cNvSpPr>
            <a:spLocks noGrp="1"/>
          </p:cNvSpPr>
          <p:nvPr>
            <p:ph type="sldNum" sz="quarter" idx="12"/>
          </p:nvPr>
        </p:nvSpPr>
        <p:spPr/>
        <p:txBody>
          <a:bodyPr/>
          <a:lstStyle/>
          <a:p>
            <a:fld id="{035080D5-0642-4AB8-8B9E-BEF3CDA0A2A1}" type="slidenum">
              <a:rPr lang="en-IN" smtClean="0"/>
              <a:t>28</a:t>
            </a:fld>
            <a:endParaRPr lang="en-IN"/>
          </a:p>
        </p:txBody>
      </p:sp>
      <p:pic>
        <p:nvPicPr>
          <p:cNvPr id="10" name="Graphic 9" descr="Transfer1 with solid fill">
            <a:extLst>
              <a:ext uri="{FF2B5EF4-FFF2-40B4-BE49-F238E27FC236}">
                <a16:creationId xmlns:a16="http://schemas.microsoft.com/office/drawing/2014/main" id="{8B2E4B90-943A-47E3-B9CD-5C270390EC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52624" y="2626500"/>
            <a:ext cx="1605000" cy="1605000"/>
          </a:xfrm>
          <a:prstGeom prst="rect">
            <a:avLst/>
          </a:prstGeom>
          <a:effectLst>
            <a:outerShdw blurRad="50800" dist="38100" dir="2700000" algn="tl" rotWithShape="0">
              <a:prstClr val="black">
                <a:alpha val="40000"/>
              </a:prstClr>
            </a:outerShdw>
          </a:effectLst>
        </p:spPr>
      </p:pic>
      <p:pic>
        <p:nvPicPr>
          <p:cNvPr id="12" name="Graphic 11" descr="Share with solid fill">
            <a:extLst>
              <a:ext uri="{FF2B5EF4-FFF2-40B4-BE49-F238E27FC236}">
                <a16:creationId xmlns:a16="http://schemas.microsoft.com/office/drawing/2014/main" id="{9B3F6DF5-9518-4FCE-8683-5CD1F180C0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2511" y="2837315"/>
            <a:ext cx="1604998" cy="1604998"/>
          </a:xfrm>
          <a:prstGeom prst="rect">
            <a:avLst/>
          </a:prstGeom>
          <a:effectLst>
            <a:outerShdw blurRad="50800" dist="38100" dir="2700000" algn="tl" rotWithShape="0">
              <a:prstClr val="black">
                <a:alpha val="40000"/>
              </a:prstClr>
            </a:outerShdw>
          </a:effectLst>
        </p:spPr>
      </p:pic>
      <p:sp>
        <p:nvSpPr>
          <p:cNvPr id="13" name="Title 1">
            <a:extLst>
              <a:ext uri="{FF2B5EF4-FFF2-40B4-BE49-F238E27FC236}">
                <a16:creationId xmlns:a16="http://schemas.microsoft.com/office/drawing/2014/main" id="{DEFE1E7B-FA30-4362-B396-0BA98B55773E}"/>
              </a:ext>
            </a:extLst>
          </p:cNvPr>
          <p:cNvSpPr txBox="1">
            <a:spLocks/>
          </p:cNvSpPr>
          <p:nvPr/>
        </p:nvSpPr>
        <p:spPr>
          <a:xfrm>
            <a:off x="6110514" y="3942774"/>
            <a:ext cx="6145158" cy="131112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a:t>INDIRECT TRANSFER PROVISIONS</a:t>
            </a:r>
          </a:p>
        </p:txBody>
      </p:sp>
      <p:sp>
        <p:nvSpPr>
          <p:cNvPr id="14" name="Rectangle 13">
            <a:extLst>
              <a:ext uri="{FF2B5EF4-FFF2-40B4-BE49-F238E27FC236}">
                <a16:creationId xmlns:a16="http://schemas.microsoft.com/office/drawing/2014/main" id="{3FC3A350-4528-406C-8690-5DBDF88E7AF7}"/>
              </a:ext>
            </a:extLst>
          </p:cNvPr>
          <p:cNvSpPr/>
          <p:nvPr/>
        </p:nvSpPr>
        <p:spPr>
          <a:xfrm>
            <a:off x="6110514" y="2959100"/>
            <a:ext cx="6096000" cy="939800"/>
          </a:xfrm>
          <a:prstGeom prst="rect">
            <a:avLst/>
          </a:prstGeom>
          <a:solidFill>
            <a:srgbClr val="6688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Graphic 7">
            <a:extLst>
              <a:ext uri="{FF2B5EF4-FFF2-40B4-BE49-F238E27FC236}">
                <a16:creationId xmlns:a16="http://schemas.microsoft.com/office/drawing/2014/main" id="{2A618FB3-C9DA-4168-B35B-B45CE74D70F2}"/>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74358"/>
          <a:stretch/>
        </p:blipFill>
        <p:spPr>
          <a:xfrm>
            <a:off x="8779709" y="1741433"/>
            <a:ext cx="806767" cy="696680"/>
          </a:xfrm>
          <a:prstGeom prst="rect">
            <a:avLst/>
          </a:prstGeom>
          <a:effectLst>
            <a:outerShdw blurRad="50800" dist="38100" dir="2700000" algn="tl" rotWithShape="0">
              <a:prstClr val="black">
                <a:alpha val="40000"/>
              </a:prstClr>
            </a:outerShdw>
          </a:effectLst>
        </p:spPr>
      </p:pic>
      <p:pic>
        <p:nvPicPr>
          <p:cNvPr id="9" name="Graphic 8">
            <a:extLst>
              <a:ext uri="{FF2B5EF4-FFF2-40B4-BE49-F238E27FC236}">
                <a16:creationId xmlns:a16="http://schemas.microsoft.com/office/drawing/2014/main" id="{620F8296-E852-46BA-8DA9-9BA4D9A04E8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8016"/>
          <a:stretch/>
        </p:blipFill>
        <p:spPr>
          <a:xfrm>
            <a:off x="8474149" y="2521229"/>
            <a:ext cx="1280840" cy="393997"/>
          </a:xfrm>
          <a:prstGeom prst="rect">
            <a:avLst/>
          </a:prstGeom>
        </p:spPr>
      </p:pic>
    </p:spTree>
    <p:extLst>
      <p:ext uri="{BB962C8B-B14F-4D97-AF65-F5344CB8AC3E}">
        <p14:creationId xmlns:p14="http://schemas.microsoft.com/office/powerpoint/2010/main" val="4093571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a:xfrm>
            <a:off x="8701283" y="6366975"/>
            <a:ext cx="2743200" cy="365125"/>
          </a:xfrm>
        </p:spPr>
        <p:txBody>
          <a:bodyPr/>
          <a:lstStyle/>
          <a:p>
            <a:fld id="{035080D5-0642-4AB8-8B9E-BEF3CDA0A2A1}" type="slidenum">
              <a:rPr lang="en-IN" smtClean="0"/>
              <a:t>29</a:t>
            </a:fld>
            <a:endParaRPr lang="en-IN"/>
          </a:p>
        </p:txBody>
      </p:sp>
      <p:sp>
        <p:nvSpPr>
          <p:cNvPr id="113" name="object 28"/>
          <p:cNvSpPr txBox="1"/>
          <p:nvPr/>
        </p:nvSpPr>
        <p:spPr>
          <a:xfrm>
            <a:off x="6690412" y="1225168"/>
            <a:ext cx="3586075" cy="228092"/>
          </a:xfrm>
          <a:prstGeom prst="rect">
            <a:avLst/>
          </a:prstGeom>
        </p:spPr>
        <p:txBody>
          <a:bodyPr wrap="square" lIns="0" tIns="0" rIns="0" bIns="0" rtlCol="0">
            <a:noAutofit/>
          </a:bodyPr>
          <a:lstStyle/>
          <a:p>
            <a:pPr marL="12700">
              <a:lnSpc>
                <a:spcPts val="1725"/>
              </a:lnSpc>
              <a:spcBef>
                <a:spcPts val="86"/>
              </a:spcBef>
            </a:pPr>
            <a:r>
              <a:rPr sz="2400" b="1" spc="0" baseline="3413">
                <a:cs typeface="Calibri"/>
              </a:rPr>
              <a:t>B</a:t>
            </a:r>
            <a:r>
              <a:rPr sz="2400" b="1" spc="9" baseline="3413">
                <a:cs typeface="Calibri"/>
              </a:rPr>
              <a:t>a</a:t>
            </a:r>
            <a:r>
              <a:rPr sz="2400" b="1" spc="0" baseline="3413">
                <a:cs typeface="Calibri"/>
              </a:rPr>
              <a:t>ckg</a:t>
            </a:r>
            <a:r>
              <a:rPr sz="2400" b="1" spc="-25" baseline="3413">
                <a:cs typeface="Calibri"/>
              </a:rPr>
              <a:t>r</a:t>
            </a:r>
            <a:r>
              <a:rPr sz="2400" b="1" spc="4" baseline="3413">
                <a:cs typeface="Calibri"/>
              </a:rPr>
              <a:t>o</a:t>
            </a:r>
            <a:r>
              <a:rPr sz="2400" b="1" spc="-4" baseline="3413">
                <a:cs typeface="Calibri"/>
              </a:rPr>
              <a:t>un</a:t>
            </a:r>
            <a:r>
              <a:rPr sz="2400" b="1" spc="0" baseline="3413">
                <a:cs typeface="Calibri"/>
              </a:rPr>
              <a:t>d</a:t>
            </a:r>
            <a:r>
              <a:rPr sz="2400" b="1" spc="-38" baseline="3413">
                <a:cs typeface="Calibri"/>
              </a:rPr>
              <a:t> </a:t>
            </a:r>
            <a:r>
              <a:rPr sz="2400" b="1" spc="4" baseline="3413">
                <a:cs typeface="Calibri"/>
              </a:rPr>
              <a:t>o</a:t>
            </a:r>
            <a:r>
              <a:rPr sz="2400" b="1" spc="0" baseline="3413">
                <a:cs typeface="Calibri"/>
              </a:rPr>
              <a:t>f</a:t>
            </a:r>
            <a:r>
              <a:rPr sz="2400" b="1" spc="-3" baseline="3413">
                <a:cs typeface="Calibri"/>
              </a:rPr>
              <a:t> </a:t>
            </a:r>
            <a:r>
              <a:rPr sz="2400" b="1" spc="0" baseline="3413">
                <a:cs typeface="Calibri"/>
              </a:rPr>
              <a:t>in</a:t>
            </a:r>
            <a:r>
              <a:rPr sz="2400" b="1" spc="-4" baseline="3413">
                <a:cs typeface="Calibri"/>
              </a:rPr>
              <a:t>d</a:t>
            </a:r>
            <a:r>
              <a:rPr sz="2400" b="1" spc="0" baseline="3413">
                <a:cs typeface="Calibri"/>
              </a:rPr>
              <a:t>i</a:t>
            </a:r>
            <a:r>
              <a:rPr sz="2400" b="1" spc="-9" baseline="3413">
                <a:cs typeface="Calibri"/>
              </a:rPr>
              <a:t>r</a:t>
            </a:r>
            <a:r>
              <a:rPr sz="2400" b="1" spc="0" baseline="3413">
                <a:cs typeface="Calibri"/>
              </a:rPr>
              <a:t>e</a:t>
            </a:r>
            <a:r>
              <a:rPr sz="2400" b="1" spc="4" baseline="3413">
                <a:cs typeface="Calibri"/>
              </a:rPr>
              <a:t>c</a:t>
            </a:r>
            <a:r>
              <a:rPr sz="2400" b="1" spc="0" baseline="3413">
                <a:cs typeface="Calibri"/>
              </a:rPr>
              <a:t>t</a:t>
            </a:r>
            <a:r>
              <a:rPr sz="2400" b="1" spc="-50" baseline="3413">
                <a:cs typeface="Calibri"/>
              </a:rPr>
              <a:t> </a:t>
            </a:r>
            <a:r>
              <a:rPr sz="2400" b="1" spc="0" baseline="3413">
                <a:cs typeface="Calibri"/>
              </a:rPr>
              <a:t>t</a:t>
            </a:r>
            <a:r>
              <a:rPr sz="2400" b="1" spc="-44" baseline="3413">
                <a:cs typeface="Calibri"/>
              </a:rPr>
              <a:t>r</a:t>
            </a:r>
            <a:r>
              <a:rPr sz="2400" b="1" spc="0" baseline="3413">
                <a:cs typeface="Calibri"/>
              </a:rPr>
              <a:t>an</a:t>
            </a:r>
            <a:r>
              <a:rPr sz="2400" b="1" spc="-14" baseline="3413">
                <a:cs typeface="Calibri"/>
              </a:rPr>
              <a:t>s</a:t>
            </a:r>
            <a:r>
              <a:rPr sz="2400" b="1" spc="-25" baseline="3413">
                <a:cs typeface="Calibri"/>
              </a:rPr>
              <a:t>f</a:t>
            </a:r>
            <a:r>
              <a:rPr sz="2400" b="1" spc="0" baseline="3413">
                <a:cs typeface="Calibri"/>
              </a:rPr>
              <a:t>er</a:t>
            </a:r>
            <a:r>
              <a:rPr sz="2400" b="1" spc="-22" baseline="3413">
                <a:cs typeface="Calibri"/>
              </a:rPr>
              <a:t> </a:t>
            </a:r>
            <a:r>
              <a:rPr sz="2400" b="1" spc="-4" baseline="3413">
                <a:cs typeface="Calibri"/>
              </a:rPr>
              <a:t>p</a:t>
            </a:r>
            <a:r>
              <a:rPr sz="2400" b="1" spc="-29" baseline="3413">
                <a:cs typeface="Calibri"/>
              </a:rPr>
              <a:t>r</a:t>
            </a:r>
            <a:r>
              <a:rPr sz="2400" b="1" spc="4" baseline="3413">
                <a:cs typeface="Calibri"/>
              </a:rPr>
              <a:t>o</a:t>
            </a:r>
            <a:r>
              <a:rPr sz="2400" b="1" spc="0" baseline="3413">
                <a:cs typeface="Calibri"/>
              </a:rPr>
              <a:t>vis</a:t>
            </a:r>
            <a:r>
              <a:rPr sz="2400" b="1" spc="4" baseline="3413">
                <a:cs typeface="Calibri"/>
              </a:rPr>
              <a:t>io</a:t>
            </a:r>
            <a:r>
              <a:rPr sz="2400" b="1" spc="-4" baseline="3413">
                <a:cs typeface="Calibri"/>
              </a:rPr>
              <a:t>n</a:t>
            </a:r>
            <a:r>
              <a:rPr sz="2400" b="1" spc="0" baseline="3413">
                <a:cs typeface="Calibri"/>
              </a:rPr>
              <a:t>s</a:t>
            </a:r>
            <a:endParaRPr sz="1600">
              <a:cs typeface="Calibri"/>
            </a:endParaRPr>
          </a:p>
        </p:txBody>
      </p:sp>
      <p:sp>
        <p:nvSpPr>
          <p:cNvPr id="114" name="object 27"/>
          <p:cNvSpPr txBox="1"/>
          <p:nvPr/>
        </p:nvSpPr>
        <p:spPr>
          <a:xfrm>
            <a:off x="6690412" y="1700376"/>
            <a:ext cx="126898" cy="228396"/>
          </a:xfrm>
          <a:prstGeom prst="rect">
            <a:avLst/>
          </a:prstGeom>
        </p:spPr>
        <p:txBody>
          <a:bodyPr wrap="square" lIns="0" tIns="0" rIns="0" bIns="0" rtlCol="0">
            <a:noAutofit/>
          </a:bodyPr>
          <a:lstStyle/>
          <a:p>
            <a:pPr marL="12700" algn="just">
              <a:lnSpc>
                <a:spcPts val="1735"/>
              </a:lnSpc>
              <a:spcBef>
                <a:spcPts val="86"/>
              </a:spcBef>
            </a:pPr>
            <a:r>
              <a:rPr spc="0">
                <a:cs typeface="Arial"/>
              </a:rPr>
              <a:t>•</a:t>
            </a:r>
            <a:endParaRPr>
              <a:cs typeface="Arial"/>
            </a:endParaRPr>
          </a:p>
        </p:txBody>
      </p:sp>
      <p:sp>
        <p:nvSpPr>
          <p:cNvPr id="115" name="object 26"/>
          <p:cNvSpPr txBox="1"/>
          <p:nvPr/>
        </p:nvSpPr>
        <p:spPr>
          <a:xfrm>
            <a:off x="6976924" y="1712620"/>
            <a:ext cx="4658861" cy="472414"/>
          </a:xfrm>
          <a:prstGeom prst="rect">
            <a:avLst/>
          </a:prstGeom>
        </p:spPr>
        <p:txBody>
          <a:bodyPr wrap="square" lIns="0" tIns="0" rIns="0" bIns="0" rtlCol="0">
            <a:noAutofit/>
          </a:bodyPr>
          <a:lstStyle/>
          <a:p>
            <a:pPr marL="12700" algn="just">
              <a:lnSpc>
                <a:spcPts val="1730"/>
              </a:lnSpc>
              <a:spcBef>
                <a:spcPts val="86"/>
              </a:spcBef>
            </a:pPr>
            <a:r>
              <a:rPr spc="0" baseline="3413">
                <a:cs typeface="Calibri"/>
              </a:rPr>
              <a:t>P</a:t>
            </a:r>
            <a:r>
              <a:rPr spc="-29" baseline="3413">
                <a:cs typeface="Calibri"/>
              </a:rPr>
              <a:t>r</a:t>
            </a:r>
            <a:r>
              <a:rPr spc="-14" baseline="3413">
                <a:cs typeface="Calibri"/>
              </a:rPr>
              <a:t>o</a:t>
            </a:r>
            <a:r>
              <a:rPr spc="0" baseline="3413">
                <a:cs typeface="Calibri"/>
              </a:rPr>
              <a:t>vis</a:t>
            </a:r>
            <a:r>
              <a:rPr spc="4" baseline="3413">
                <a:cs typeface="Calibri"/>
              </a:rPr>
              <a:t>i</a:t>
            </a:r>
            <a:r>
              <a:rPr spc="0" baseline="3413">
                <a:cs typeface="Calibri"/>
              </a:rPr>
              <a:t>ons</a:t>
            </a:r>
            <a:r>
              <a:rPr spc="-16" baseline="3413">
                <a:cs typeface="Calibri"/>
              </a:rPr>
              <a:t> </a:t>
            </a:r>
            <a:r>
              <a:rPr spc="0" baseline="3413">
                <a:cs typeface="Calibri"/>
              </a:rPr>
              <a:t>i</a:t>
            </a:r>
            <a:r>
              <a:rPr spc="-4" baseline="3413">
                <a:cs typeface="Calibri"/>
              </a:rPr>
              <a:t>n</a:t>
            </a:r>
            <a:r>
              <a:rPr spc="0" baseline="3413">
                <a:cs typeface="Calibri"/>
              </a:rPr>
              <a:t>t</a:t>
            </a:r>
            <a:r>
              <a:rPr spc="-25" baseline="3413">
                <a:cs typeface="Calibri"/>
              </a:rPr>
              <a:t>r</a:t>
            </a:r>
            <a:r>
              <a:rPr spc="0" baseline="3413">
                <a:cs typeface="Calibri"/>
              </a:rPr>
              <a:t>odu</a:t>
            </a:r>
            <a:r>
              <a:rPr spc="-4" baseline="3413">
                <a:cs typeface="Calibri"/>
              </a:rPr>
              <a:t>c</a:t>
            </a:r>
            <a:r>
              <a:rPr spc="0" baseline="3413">
                <a:cs typeface="Calibri"/>
              </a:rPr>
              <a:t>ed</a:t>
            </a:r>
            <a:r>
              <a:rPr spc="-48" baseline="3413">
                <a:cs typeface="Calibri"/>
              </a:rPr>
              <a:t> </a:t>
            </a:r>
            <a:r>
              <a:rPr spc="0" baseline="3413">
                <a:cs typeface="Calibri"/>
              </a:rPr>
              <a:t>in</a:t>
            </a:r>
            <a:r>
              <a:rPr spc="-14" baseline="3413">
                <a:cs typeface="Calibri"/>
              </a:rPr>
              <a:t> </a:t>
            </a:r>
            <a:r>
              <a:rPr spc="-4" baseline="3413">
                <a:cs typeface="Calibri"/>
              </a:rPr>
              <a:t>201</a:t>
            </a:r>
            <a:r>
              <a:rPr spc="0" baseline="3413">
                <a:cs typeface="Calibri"/>
              </a:rPr>
              <a:t>2</a:t>
            </a:r>
            <a:r>
              <a:rPr spc="25" baseline="3413">
                <a:cs typeface="Calibri"/>
              </a:rPr>
              <a:t> </a:t>
            </a:r>
            <a:r>
              <a:rPr spc="-9" baseline="3413">
                <a:cs typeface="Calibri"/>
              </a:rPr>
              <a:t>a</a:t>
            </a:r>
            <a:r>
              <a:rPr spc="0" baseline="3413">
                <a:cs typeface="Calibri"/>
              </a:rPr>
              <a:t>ft</a:t>
            </a:r>
            <a:r>
              <a:rPr spc="-4" baseline="3413">
                <a:cs typeface="Calibri"/>
              </a:rPr>
              <a:t>e</a:t>
            </a:r>
            <a:r>
              <a:rPr spc="0" baseline="3413">
                <a:cs typeface="Calibri"/>
              </a:rPr>
              <a:t>r</a:t>
            </a:r>
            <a:r>
              <a:rPr spc="-7" baseline="3413">
                <a:cs typeface="Calibri"/>
              </a:rPr>
              <a:t> </a:t>
            </a:r>
            <a:r>
              <a:rPr spc="0" baseline="3413">
                <a:cs typeface="Calibri"/>
              </a:rPr>
              <a:t>G</a:t>
            </a:r>
            <a:r>
              <a:rPr spc="-14" baseline="3413">
                <a:cs typeface="Calibri"/>
              </a:rPr>
              <a:t>ov</a:t>
            </a:r>
            <a:r>
              <a:rPr spc="0" baseline="3413">
                <a:cs typeface="Calibri"/>
              </a:rPr>
              <a:t>e</a:t>
            </a:r>
            <a:r>
              <a:rPr spc="-9" baseline="3413">
                <a:cs typeface="Calibri"/>
              </a:rPr>
              <a:t>r</a:t>
            </a:r>
            <a:r>
              <a:rPr spc="0" baseline="3413">
                <a:cs typeface="Calibri"/>
              </a:rPr>
              <a:t>nm</a:t>
            </a:r>
            <a:r>
              <a:rPr spc="-9" baseline="3413">
                <a:cs typeface="Calibri"/>
              </a:rPr>
              <a:t>en</a:t>
            </a:r>
            <a:r>
              <a:rPr spc="0" baseline="3413">
                <a:cs typeface="Calibri"/>
              </a:rPr>
              <a:t>t</a:t>
            </a:r>
            <a:r>
              <a:rPr spc="2" baseline="3413">
                <a:cs typeface="Calibri"/>
              </a:rPr>
              <a:t> </a:t>
            </a:r>
            <a:r>
              <a:rPr spc="0" baseline="3413">
                <a:cs typeface="Calibri"/>
              </a:rPr>
              <a:t>lo</a:t>
            </a:r>
            <a:r>
              <a:rPr spc="-9" baseline="3413">
                <a:cs typeface="Calibri"/>
              </a:rPr>
              <a:t>s</a:t>
            </a:r>
            <a:r>
              <a:rPr spc="0" baseline="3413">
                <a:cs typeface="Calibri"/>
              </a:rPr>
              <a:t>t</a:t>
            </a:r>
            <a:r>
              <a:rPr spc="-18" baseline="3413">
                <a:cs typeface="Calibri"/>
              </a:rPr>
              <a:t> </a:t>
            </a:r>
            <a:r>
              <a:rPr spc="4" baseline="3413">
                <a:cs typeface="Calibri"/>
              </a:rPr>
              <a:t>t</a:t>
            </a:r>
            <a:r>
              <a:rPr spc="0" baseline="3413">
                <a:cs typeface="Calibri"/>
              </a:rPr>
              <a:t>he</a:t>
            </a:r>
            <a:r>
              <a:rPr spc="-11" baseline="3413">
                <a:cs typeface="Calibri"/>
              </a:rPr>
              <a:t> </a:t>
            </a:r>
            <a:r>
              <a:rPr spc="-19" baseline="3413">
                <a:cs typeface="Calibri"/>
              </a:rPr>
              <a:t>t</a:t>
            </a:r>
            <a:r>
              <a:rPr spc="-9" baseline="3413">
                <a:cs typeface="Calibri"/>
              </a:rPr>
              <a:t>a</a:t>
            </a:r>
            <a:r>
              <a:rPr spc="0" baseline="3413">
                <a:cs typeface="Calibri"/>
              </a:rPr>
              <a:t>x</a:t>
            </a:r>
            <a:r>
              <a:rPr spc="-34" baseline="3413">
                <a:cs typeface="Calibri"/>
              </a:rPr>
              <a:t> </a:t>
            </a:r>
            <a:r>
              <a:rPr spc="-14" baseline="3413">
                <a:cs typeface="Calibri"/>
              </a:rPr>
              <a:t>c</a:t>
            </a:r>
            <a:r>
              <a:rPr spc="0" baseline="3413">
                <a:cs typeface="Calibri"/>
              </a:rPr>
              <a:t>ase</a:t>
            </a:r>
            <a:r>
              <a:rPr lang="en-US">
                <a:cs typeface="Calibri"/>
              </a:rPr>
              <a:t> </a:t>
            </a:r>
            <a:r>
              <a:rPr spc="0" baseline="1706">
                <a:cs typeface="Calibri"/>
              </a:rPr>
              <a:t>a</a:t>
            </a:r>
            <a:r>
              <a:rPr spc="-14" baseline="1706">
                <a:cs typeface="Calibri"/>
              </a:rPr>
              <a:t>g</a:t>
            </a:r>
            <a:r>
              <a:rPr spc="0" baseline="1706">
                <a:cs typeface="Calibri"/>
              </a:rPr>
              <a:t>a</a:t>
            </a:r>
            <a:r>
              <a:rPr spc="4" baseline="1706">
                <a:cs typeface="Calibri"/>
              </a:rPr>
              <a:t>i</a:t>
            </a:r>
            <a:r>
              <a:rPr spc="0" baseline="1706">
                <a:cs typeface="Calibri"/>
              </a:rPr>
              <a:t>n</a:t>
            </a:r>
            <a:r>
              <a:rPr spc="-9" baseline="1706">
                <a:cs typeface="Calibri"/>
              </a:rPr>
              <a:t>s</a:t>
            </a:r>
            <a:r>
              <a:rPr spc="0" baseline="1706">
                <a:cs typeface="Calibri"/>
              </a:rPr>
              <a:t>t</a:t>
            </a:r>
            <a:r>
              <a:rPr spc="-46" baseline="1706">
                <a:cs typeface="Calibri"/>
              </a:rPr>
              <a:t> </a:t>
            </a:r>
            <a:r>
              <a:rPr spc="-79" baseline="1706">
                <a:cs typeface="Calibri"/>
              </a:rPr>
              <a:t>V</a:t>
            </a:r>
            <a:r>
              <a:rPr spc="0" baseline="1706">
                <a:cs typeface="Calibri"/>
              </a:rPr>
              <a:t>od</a:t>
            </a:r>
            <a:r>
              <a:rPr spc="-9" baseline="1706">
                <a:cs typeface="Calibri"/>
              </a:rPr>
              <a:t>a</a:t>
            </a:r>
            <a:r>
              <a:rPr spc="-29" baseline="1706">
                <a:cs typeface="Calibri"/>
              </a:rPr>
              <a:t>f</a:t>
            </a:r>
            <a:r>
              <a:rPr spc="0" baseline="1706">
                <a:cs typeface="Calibri"/>
              </a:rPr>
              <a:t>one</a:t>
            </a:r>
            <a:r>
              <a:rPr spc="-58" baseline="1706">
                <a:cs typeface="Calibri"/>
              </a:rPr>
              <a:t> </a:t>
            </a:r>
            <a:r>
              <a:rPr spc="4" baseline="1706">
                <a:cs typeface="Calibri"/>
              </a:rPr>
              <a:t>i</a:t>
            </a:r>
            <a:r>
              <a:rPr spc="0" baseline="1706">
                <a:cs typeface="Calibri"/>
              </a:rPr>
              <a:t>n</a:t>
            </a:r>
            <a:r>
              <a:rPr spc="-26" baseline="1706">
                <a:cs typeface="Calibri"/>
              </a:rPr>
              <a:t> </a:t>
            </a:r>
            <a:r>
              <a:rPr spc="4" baseline="1706">
                <a:cs typeface="Calibri"/>
              </a:rPr>
              <a:t>t</a:t>
            </a:r>
            <a:r>
              <a:rPr spc="0" baseline="1706">
                <a:cs typeface="Calibri"/>
              </a:rPr>
              <a:t>he</a:t>
            </a:r>
            <a:r>
              <a:rPr spc="-6" baseline="1706">
                <a:cs typeface="Calibri"/>
              </a:rPr>
              <a:t> </a:t>
            </a:r>
            <a:r>
              <a:rPr spc="0" baseline="1706">
                <a:cs typeface="Calibri"/>
              </a:rPr>
              <a:t>Sup</a:t>
            </a:r>
            <a:r>
              <a:rPr spc="-25" baseline="1706">
                <a:cs typeface="Calibri"/>
              </a:rPr>
              <a:t>r</a:t>
            </a:r>
            <a:r>
              <a:rPr spc="0" baseline="1706">
                <a:cs typeface="Calibri"/>
              </a:rPr>
              <a:t>e</a:t>
            </a:r>
            <a:r>
              <a:rPr spc="-4" baseline="1706">
                <a:cs typeface="Calibri"/>
              </a:rPr>
              <a:t>m</a:t>
            </a:r>
            <a:r>
              <a:rPr spc="0" baseline="1706">
                <a:cs typeface="Calibri"/>
              </a:rPr>
              <a:t>e</a:t>
            </a:r>
            <a:r>
              <a:rPr spc="-28" baseline="1706">
                <a:cs typeface="Calibri"/>
              </a:rPr>
              <a:t> </a:t>
            </a:r>
            <a:r>
              <a:rPr spc="0" baseline="1706">
                <a:cs typeface="Calibri"/>
              </a:rPr>
              <a:t>Court</a:t>
            </a:r>
            <a:endParaRPr>
              <a:cs typeface="Calibri"/>
            </a:endParaRPr>
          </a:p>
        </p:txBody>
      </p:sp>
      <p:sp>
        <p:nvSpPr>
          <p:cNvPr id="116" name="object 25"/>
          <p:cNvSpPr txBox="1"/>
          <p:nvPr/>
        </p:nvSpPr>
        <p:spPr>
          <a:xfrm>
            <a:off x="6690412" y="2292697"/>
            <a:ext cx="126746" cy="228091"/>
          </a:xfrm>
          <a:prstGeom prst="rect">
            <a:avLst/>
          </a:prstGeom>
        </p:spPr>
        <p:txBody>
          <a:bodyPr wrap="square" lIns="0" tIns="0" rIns="0" bIns="0" rtlCol="0">
            <a:noAutofit/>
          </a:bodyPr>
          <a:lstStyle/>
          <a:p>
            <a:pPr marL="12700" algn="just">
              <a:lnSpc>
                <a:spcPts val="1730"/>
              </a:lnSpc>
              <a:spcBef>
                <a:spcPts val="86"/>
              </a:spcBef>
            </a:pPr>
            <a:r>
              <a:rPr spc="0">
                <a:cs typeface="Arial"/>
              </a:rPr>
              <a:t>•</a:t>
            </a:r>
            <a:endParaRPr>
              <a:cs typeface="Arial"/>
            </a:endParaRPr>
          </a:p>
        </p:txBody>
      </p:sp>
      <p:sp>
        <p:nvSpPr>
          <p:cNvPr id="117" name="object 24"/>
          <p:cNvSpPr txBox="1"/>
          <p:nvPr/>
        </p:nvSpPr>
        <p:spPr>
          <a:xfrm>
            <a:off x="6976924" y="2305589"/>
            <a:ext cx="5065776" cy="471932"/>
          </a:xfrm>
          <a:prstGeom prst="rect">
            <a:avLst/>
          </a:prstGeom>
        </p:spPr>
        <p:txBody>
          <a:bodyPr wrap="square" lIns="0" tIns="0" rIns="0" bIns="0" rtlCol="0">
            <a:noAutofit/>
          </a:bodyPr>
          <a:lstStyle/>
          <a:p>
            <a:pPr marL="12700" algn="just">
              <a:lnSpc>
                <a:spcPts val="1725"/>
              </a:lnSpc>
              <a:spcBef>
                <a:spcPts val="86"/>
              </a:spcBef>
            </a:pPr>
            <a:r>
              <a:rPr spc="0" baseline="3413">
                <a:cs typeface="Calibri"/>
              </a:rPr>
              <a:t>A</a:t>
            </a:r>
            <a:r>
              <a:rPr spc="4" baseline="3413">
                <a:cs typeface="Calibri"/>
              </a:rPr>
              <a:t>lt</a:t>
            </a:r>
            <a:r>
              <a:rPr spc="0" baseline="3413">
                <a:cs typeface="Calibri"/>
              </a:rPr>
              <a:t>hou</a:t>
            </a:r>
            <a:r>
              <a:rPr spc="4" baseline="3413">
                <a:cs typeface="Calibri"/>
              </a:rPr>
              <a:t>g</a:t>
            </a:r>
            <a:r>
              <a:rPr spc="0" baseline="3413">
                <a:cs typeface="Calibri"/>
              </a:rPr>
              <a:t>h</a:t>
            </a:r>
            <a:r>
              <a:rPr spc="-68" baseline="3413">
                <a:cs typeface="Calibri"/>
              </a:rPr>
              <a:t> </a:t>
            </a:r>
            <a:r>
              <a:rPr spc="4" baseline="3413">
                <a:cs typeface="Calibri"/>
              </a:rPr>
              <a:t>i</a:t>
            </a:r>
            <a:r>
              <a:rPr spc="-9" baseline="3413">
                <a:cs typeface="Calibri"/>
              </a:rPr>
              <a:t>n</a:t>
            </a:r>
            <a:r>
              <a:rPr spc="4" baseline="3413">
                <a:cs typeface="Calibri"/>
              </a:rPr>
              <a:t>t</a:t>
            </a:r>
            <a:r>
              <a:rPr spc="-29" baseline="3413">
                <a:cs typeface="Calibri"/>
              </a:rPr>
              <a:t>r</a:t>
            </a:r>
            <a:r>
              <a:rPr spc="0" baseline="3413">
                <a:cs typeface="Calibri"/>
              </a:rPr>
              <a:t>oduced</a:t>
            </a:r>
            <a:r>
              <a:rPr spc="-60" baseline="3413">
                <a:cs typeface="Calibri"/>
              </a:rPr>
              <a:t> </a:t>
            </a:r>
            <a:r>
              <a:rPr spc="4" baseline="3413">
                <a:cs typeface="Calibri"/>
              </a:rPr>
              <a:t>i</a:t>
            </a:r>
            <a:r>
              <a:rPr spc="0" baseline="3413">
                <a:cs typeface="Calibri"/>
              </a:rPr>
              <a:t>n</a:t>
            </a:r>
            <a:r>
              <a:rPr spc="-26" baseline="3413">
                <a:cs typeface="Calibri"/>
              </a:rPr>
              <a:t> </a:t>
            </a:r>
            <a:r>
              <a:rPr spc="-4" baseline="3413">
                <a:cs typeface="Calibri"/>
              </a:rPr>
              <a:t>2012</a:t>
            </a:r>
            <a:r>
              <a:rPr spc="0" baseline="3413">
                <a:cs typeface="Calibri"/>
              </a:rPr>
              <a:t>,</a:t>
            </a:r>
            <a:r>
              <a:rPr spc="-6" baseline="3413">
                <a:cs typeface="Calibri"/>
              </a:rPr>
              <a:t> </a:t>
            </a:r>
            <a:r>
              <a:rPr spc="0" baseline="3413">
                <a:cs typeface="Calibri"/>
              </a:rPr>
              <a:t>a</a:t>
            </a:r>
            <a:r>
              <a:rPr spc="4" baseline="3413">
                <a:cs typeface="Calibri"/>
              </a:rPr>
              <a:t>p</a:t>
            </a:r>
            <a:r>
              <a:rPr spc="0" baseline="3413">
                <a:cs typeface="Calibri"/>
              </a:rPr>
              <a:t>p</a:t>
            </a:r>
            <a:r>
              <a:rPr spc="4" baseline="3413">
                <a:cs typeface="Calibri"/>
              </a:rPr>
              <a:t>li</a:t>
            </a:r>
            <a:r>
              <a:rPr spc="-14" baseline="3413">
                <a:cs typeface="Calibri"/>
              </a:rPr>
              <a:t>c</a:t>
            </a:r>
            <a:r>
              <a:rPr spc="0" baseline="3413">
                <a:cs typeface="Calibri"/>
              </a:rPr>
              <a:t>a</a:t>
            </a:r>
            <a:r>
              <a:rPr spc="4" baseline="3413">
                <a:cs typeface="Calibri"/>
              </a:rPr>
              <a:t>b</a:t>
            </a:r>
            <a:r>
              <a:rPr spc="-4" baseline="3413">
                <a:cs typeface="Calibri"/>
              </a:rPr>
              <a:t>l</a:t>
            </a:r>
            <a:r>
              <a:rPr spc="0" baseline="3413">
                <a:cs typeface="Calibri"/>
              </a:rPr>
              <a:t>e</a:t>
            </a:r>
            <a:r>
              <a:rPr spc="-91" baseline="3413">
                <a:cs typeface="Calibri"/>
              </a:rPr>
              <a:t> </a:t>
            </a:r>
            <a:r>
              <a:rPr spc="-29" baseline="3413">
                <a:cs typeface="Calibri"/>
              </a:rPr>
              <a:t>r</a:t>
            </a:r>
            <a:r>
              <a:rPr spc="-14" baseline="3413">
                <a:cs typeface="Calibri"/>
              </a:rPr>
              <a:t>e</a:t>
            </a:r>
            <a:r>
              <a:rPr spc="4" baseline="3413">
                <a:cs typeface="Calibri"/>
              </a:rPr>
              <a:t>t</a:t>
            </a:r>
            <a:r>
              <a:rPr spc="-29" baseline="3413">
                <a:cs typeface="Calibri"/>
              </a:rPr>
              <a:t>r</a:t>
            </a:r>
            <a:r>
              <a:rPr spc="0" baseline="3413">
                <a:cs typeface="Calibri"/>
              </a:rPr>
              <a:t>ospe</a:t>
            </a:r>
            <a:r>
              <a:rPr spc="-4" baseline="3413">
                <a:cs typeface="Calibri"/>
              </a:rPr>
              <a:t>c</a:t>
            </a:r>
            <a:r>
              <a:rPr spc="4" baseline="3413">
                <a:cs typeface="Calibri"/>
              </a:rPr>
              <a:t>ti</a:t>
            </a:r>
            <a:r>
              <a:rPr spc="-9" baseline="3413">
                <a:cs typeface="Calibri"/>
              </a:rPr>
              <a:t>v</a:t>
            </a:r>
            <a:r>
              <a:rPr spc="0" baseline="3413">
                <a:cs typeface="Calibri"/>
              </a:rPr>
              <a:t>ely</a:t>
            </a:r>
            <a:r>
              <a:rPr spc="-41" baseline="3413">
                <a:cs typeface="Calibri"/>
              </a:rPr>
              <a:t> </a:t>
            </a:r>
            <a:r>
              <a:rPr spc="4" baseline="3413">
                <a:cs typeface="Calibri"/>
              </a:rPr>
              <a:t>f</a:t>
            </a:r>
            <a:r>
              <a:rPr spc="-29" baseline="3413">
                <a:cs typeface="Calibri"/>
              </a:rPr>
              <a:t>r</a:t>
            </a:r>
            <a:r>
              <a:rPr spc="0" baseline="3413">
                <a:cs typeface="Calibri"/>
              </a:rPr>
              <a:t>om</a:t>
            </a:r>
            <a:r>
              <a:rPr lang="en-US">
                <a:cs typeface="Calibri"/>
              </a:rPr>
              <a:t> </a:t>
            </a:r>
            <a:r>
              <a:rPr spc="0" baseline="1706">
                <a:cs typeface="Calibri"/>
              </a:rPr>
              <a:t>1</a:t>
            </a:r>
            <a:r>
              <a:rPr spc="-3" baseline="1706">
                <a:cs typeface="Calibri"/>
              </a:rPr>
              <a:t> </a:t>
            </a:r>
            <a:r>
              <a:rPr spc="0" baseline="1706">
                <a:cs typeface="Calibri"/>
              </a:rPr>
              <a:t>April</a:t>
            </a:r>
            <a:r>
              <a:rPr spc="-35" baseline="1706">
                <a:cs typeface="Calibri"/>
              </a:rPr>
              <a:t> </a:t>
            </a:r>
            <a:r>
              <a:rPr spc="-4" baseline="1706">
                <a:cs typeface="Calibri"/>
              </a:rPr>
              <a:t>196</a:t>
            </a:r>
            <a:r>
              <a:rPr spc="0" baseline="1706">
                <a:cs typeface="Calibri"/>
              </a:rPr>
              <a:t>2</a:t>
            </a:r>
            <a:endParaRPr>
              <a:cs typeface="Calibri"/>
            </a:endParaRPr>
          </a:p>
        </p:txBody>
      </p:sp>
      <p:sp>
        <p:nvSpPr>
          <p:cNvPr id="118" name="object 23"/>
          <p:cNvSpPr txBox="1"/>
          <p:nvPr/>
        </p:nvSpPr>
        <p:spPr>
          <a:xfrm>
            <a:off x="6690412" y="2738721"/>
            <a:ext cx="126746" cy="228091"/>
          </a:xfrm>
          <a:prstGeom prst="rect">
            <a:avLst/>
          </a:prstGeom>
        </p:spPr>
        <p:txBody>
          <a:bodyPr wrap="square" lIns="0" tIns="0" rIns="0" bIns="0" rtlCol="0">
            <a:noAutofit/>
          </a:bodyPr>
          <a:lstStyle/>
          <a:p>
            <a:pPr marL="12700" algn="just">
              <a:lnSpc>
                <a:spcPts val="1730"/>
              </a:lnSpc>
              <a:spcBef>
                <a:spcPts val="86"/>
              </a:spcBef>
            </a:pPr>
            <a:r>
              <a:rPr spc="0">
                <a:cs typeface="Arial"/>
              </a:rPr>
              <a:t>•</a:t>
            </a:r>
            <a:endParaRPr>
              <a:cs typeface="Arial"/>
            </a:endParaRPr>
          </a:p>
        </p:txBody>
      </p:sp>
      <p:sp>
        <p:nvSpPr>
          <p:cNvPr id="119" name="object 22"/>
          <p:cNvSpPr txBox="1"/>
          <p:nvPr/>
        </p:nvSpPr>
        <p:spPr>
          <a:xfrm>
            <a:off x="6976924" y="2750946"/>
            <a:ext cx="4658861" cy="673725"/>
          </a:xfrm>
          <a:prstGeom prst="rect">
            <a:avLst/>
          </a:prstGeom>
        </p:spPr>
        <p:txBody>
          <a:bodyPr wrap="square" lIns="0" tIns="0" rIns="0" bIns="0" rtlCol="0">
            <a:noAutofit/>
          </a:bodyPr>
          <a:lstStyle/>
          <a:p>
            <a:pPr marL="12700" marR="6947" algn="just">
              <a:lnSpc>
                <a:spcPts val="1725"/>
              </a:lnSpc>
              <a:spcBef>
                <a:spcPts val="86"/>
              </a:spcBef>
            </a:pPr>
            <a:r>
              <a:rPr spc="0" baseline="3413">
                <a:cs typeface="Calibri"/>
              </a:rPr>
              <a:t>As</a:t>
            </a:r>
            <a:r>
              <a:rPr spc="-15" baseline="3413">
                <a:cs typeface="Calibri"/>
              </a:rPr>
              <a:t> </a:t>
            </a:r>
            <a:r>
              <a:rPr spc="0" baseline="3413">
                <a:cs typeface="Calibri"/>
              </a:rPr>
              <a:t>per</a:t>
            </a:r>
            <a:r>
              <a:rPr spc="-6" baseline="3413">
                <a:cs typeface="Calibri"/>
              </a:rPr>
              <a:t> </a:t>
            </a:r>
            <a:r>
              <a:rPr spc="0" baseline="3413">
                <a:cs typeface="Calibri"/>
              </a:rPr>
              <a:t>amended</a:t>
            </a:r>
            <a:r>
              <a:rPr spc="-51" baseline="3413">
                <a:cs typeface="Calibri"/>
              </a:rPr>
              <a:t> </a:t>
            </a:r>
            <a:r>
              <a:rPr spc="4" baseline="3413">
                <a:cs typeface="Calibri"/>
              </a:rPr>
              <a:t>l</a:t>
            </a:r>
            <a:r>
              <a:rPr spc="-9" baseline="3413">
                <a:cs typeface="Calibri"/>
              </a:rPr>
              <a:t>a</a:t>
            </a:r>
            <a:r>
              <a:rPr spc="-129" baseline="3413">
                <a:cs typeface="Calibri"/>
              </a:rPr>
              <a:t>w</a:t>
            </a:r>
            <a:r>
              <a:rPr spc="0" baseline="3413">
                <a:cs typeface="Calibri"/>
              </a:rPr>
              <a:t>,</a:t>
            </a:r>
            <a:r>
              <a:rPr spc="-41" baseline="3413">
                <a:cs typeface="Calibri"/>
              </a:rPr>
              <a:t> </a:t>
            </a:r>
            <a:r>
              <a:rPr spc="-19" baseline="3413">
                <a:cs typeface="Calibri"/>
              </a:rPr>
              <a:t>g</a:t>
            </a:r>
            <a:r>
              <a:rPr spc="0" baseline="3413">
                <a:cs typeface="Calibri"/>
              </a:rPr>
              <a:t>a</a:t>
            </a:r>
            <a:r>
              <a:rPr spc="4" baseline="3413">
                <a:cs typeface="Calibri"/>
              </a:rPr>
              <a:t>i</a:t>
            </a:r>
            <a:r>
              <a:rPr spc="0" baseline="3413">
                <a:cs typeface="Calibri"/>
              </a:rPr>
              <a:t>ns</a:t>
            </a:r>
            <a:r>
              <a:rPr spc="-58" baseline="3413">
                <a:cs typeface="Calibri"/>
              </a:rPr>
              <a:t> </a:t>
            </a:r>
            <a:r>
              <a:rPr spc="0" baseline="3413">
                <a:cs typeface="Calibri"/>
              </a:rPr>
              <a:t>of</a:t>
            </a:r>
            <a:r>
              <a:rPr spc="1" baseline="3413">
                <a:cs typeface="Calibri"/>
              </a:rPr>
              <a:t> </a:t>
            </a:r>
            <a:r>
              <a:rPr spc="0" baseline="3413">
                <a:cs typeface="Calibri"/>
              </a:rPr>
              <a:t>no</a:t>
            </a:r>
            <a:r>
              <a:rPr spc="9" baseline="3413">
                <a:cs typeface="Calibri"/>
              </a:rPr>
              <a:t>n</a:t>
            </a:r>
            <a:r>
              <a:rPr spc="4" baseline="3413">
                <a:cs typeface="Calibri"/>
              </a:rPr>
              <a:t>-</a:t>
            </a:r>
            <a:r>
              <a:rPr spc="-29" baseline="3413">
                <a:cs typeface="Calibri"/>
              </a:rPr>
              <a:t>r</a:t>
            </a:r>
            <a:r>
              <a:rPr spc="0" baseline="3413">
                <a:cs typeface="Calibri"/>
              </a:rPr>
              <a:t>eside</a:t>
            </a:r>
            <a:r>
              <a:rPr spc="-4" baseline="3413">
                <a:cs typeface="Calibri"/>
              </a:rPr>
              <a:t>n</a:t>
            </a:r>
            <a:r>
              <a:rPr spc="0" baseline="3413">
                <a:cs typeface="Calibri"/>
              </a:rPr>
              <a:t>t</a:t>
            </a:r>
            <a:r>
              <a:rPr spc="-63" baseline="3413">
                <a:cs typeface="Calibri"/>
              </a:rPr>
              <a:t> </a:t>
            </a:r>
            <a:r>
              <a:rPr spc="4" baseline="3413">
                <a:cs typeface="Calibri"/>
              </a:rPr>
              <a:t>f</a:t>
            </a:r>
            <a:r>
              <a:rPr spc="-29" baseline="3413">
                <a:cs typeface="Calibri"/>
              </a:rPr>
              <a:t>r</a:t>
            </a:r>
            <a:r>
              <a:rPr spc="0" baseline="3413">
                <a:cs typeface="Calibri"/>
              </a:rPr>
              <a:t>om</a:t>
            </a:r>
            <a:r>
              <a:rPr spc="-16" baseline="3413">
                <a:cs typeface="Calibri"/>
              </a:rPr>
              <a:t> </a:t>
            </a:r>
            <a:r>
              <a:rPr spc="4" baseline="3413">
                <a:cs typeface="Calibri"/>
              </a:rPr>
              <a:t>t</a:t>
            </a:r>
            <a:r>
              <a:rPr spc="-39" baseline="3413">
                <a:cs typeface="Calibri"/>
              </a:rPr>
              <a:t>r</a:t>
            </a:r>
            <a:r>
              <a:rPr spc="0" baseline="3413">
                <a:cs typeface="Calibri"/>
              </a:rPr>
              <a:t>a</a:t>
            </a:r>
            <a:r>
              <a:rPr spc="4" baseline="3413">
                <a:cs typeface="Calibri"/>
              </a:rPr>
              <a:t>n</a:t>
            </a:r>
            <a:r>
              <a:rPr spc="-14" baseline="3413">
                <a:cs typeface="Calibri"/>
              </a:rPr>
              <a:t>s</a:t>
            </a:r>
            <a:r>
              <a:rPr spc="-29" baseline="3413">
                <a:cs typeface="Calibri"/>
              </a:rPr>
              <a:t>f</a:t>
            </a:r>
            <a:r>
              <a:rPr spc="0" baseline="3413">
                <a:cs typeface="Calibri"/>
              </a:rPr>
              <a:t>er</a:t>
            </a:r>
            <a:r>
              <a:rPr spc="-46" baseline="3413">
                <a:cs typeface="Calibri"/>
              </a:rPr>
              <a:t> </a:t>
            </a:r>
            <a:r>
              <a:rPr spc="0" baseline="3413">
                <a:cs typeface="Calibri"/>
              </a:rPr>
              <a:t>of</a:t>
            </a:r>
            <a:r>
              <a:rPr spc="-13" baseline="3413">
                <a:cs typeface="Calibri"/>
              </a:rPr>
              <a:t> </a:t>
            </a:r>
            <a:r>
              <a:rPr spc="0" baseline="3413">
                <a:cs typeface="Calibri"/>
              </a:rPr>
              <a:t>sha</a:t>
            </a:r>
            <a:r>
              <a:rPr spc="-25" baseline="3413">
                <a:cs typeface="Calibri"/>
              </a:rPr>
              <a:t>r</a:t>
            </a:r>
            <a:r>
              <a:rPr spc="0" baseline="3413">
                <a:cs typeface="Calibri"/>
              </a:rPr>
              <a:t>e</a:t>
            </a:r>
            <a:r>
              <a:rPr spc="-15" baseline="3413">
                <a:cs typeface="Calibri"/>
              </a:rPr>
              <a:t> </a:t>
            </a:r>
            <a:r>
              <a:rPr spc="0" baseline="3413">
                <a:cs typeface="Calibri"/>
              </a:rPr>
              <a:t>/</a:t>
            </a:r>
            <a:r>
              <a:rPr lang="en-US">
                <a:cs typeface="Calibri"/>
              </a:rPr>
              <a:t> </a:t>
            </a:r>
            <a:r>
              <a:rPr spc="4" baseline="1706">
                <a:cs typeface="Calibri"/>
              </a:rPr>
              <a:t>i</a:t>
            </a:r>
            <a:r>
              <a:rPr spc="-9" baseline="1706">
                <a:cs typeface="Calibri"/>
              </a:rPr>
              <a:t>n</a:t>
            </a:r>
            <a:r>
              <a:rPr spc="-4" baseline="1706">
                <a:cs typeface="Calibri"/>
              </a:rPr>
              <a:t>t</a:t>
            </a:r>
            <a:r>
              <a:rPr spc="0" baseline="1706">
                <a:cs typeface="Calibri"/>
              </a:rPr>
              <a:t>e</a:t>
            </a:r>
            <a:r>
              <a:rPr spc="-29" baseline="1706">
                <a:cs typeface="Calibri"/>
              </a:rPr>
              <a:t>r</a:t>
            </a:r>
            <a:r>
              <a:rPr spc="0" baseline="1706">
                <a:cs typeface="Calibri"/>
              </a:rPr>
              <a:t>e</a:t>
            </a:r>
            <a:r>
              <a:rPr spc="-14" baseline="1706">
                <a:cs typeface="Calibri"/>
              </a:rPr>
              <a:t>s</a:t>
            </a:r>
            <a:r>
              <a:rPr spc="0" baseline="1706">
                <a:cs typeface="Calibri"/>
              </a:rPr>
              <a:t>t</a:t>
            </a:r>
            <a:r>
              <a:rPr spc="-39" baseline="1706">
                <a:cs typeface="Calibri"/>
              </a:rPr>
              <a:t> </a:t>
            </a:r>
            <a:r>
              <a:rPr spc="0" baseline="1706">
                <a:cs typeface="Calibri"/>
              </a:rPr>
              <a:t>in</a:t>
            </a:r>
            <a:r>
              <a:rPr spc="-16" baseline="1706">
                <a:cs typeface="Calibri"/>
              </a:rPr>
              <a:t> </a:t>
            </a:r>
            <a:r>
              <a:rPr spc="0" baseline="1706">
                <a:cs typeface="Calibri"/>
              </a:rPr>
              <a:t>an</a:t>
            </a:r>
            <a:r>
              <a:rPr spc="-16" baseline="1706">
                <a:cs typeface="Calibri"/>
              </a:rPr>
              <a:t> </a:t>
            </a:r>
            <a:r>
              <a:rPr spc="-14" baseline="1706">
                <a:cs typeface="Calibri"/>
              </a:rPr>
              <a:t>o</a:t>
            </a:r>
            <a:r>
              <a:rPr spc="-9" baseline="1706">
                <a:cs typeface="Calibri"/>
              </a:rPr>
              <a:t>v</a:t>
            </a:r>
            <a:r>
              <a:rPr spc="0" baseline="1706">
                <a:cs typeface="Calibri"/>
              </a:rPr>
              <a:t>e</a:t>
            </a:r>
            <a:r>
              <a:rPr spc="-29" baseline="1706">
                <a:cs typeface="Calibri"/>
              </a:rPr>
              <a:t>r</a:t>
            </a:r>
            <a:r>
              <a:rPr spc="0" baseline="1706">
                <a:cs typeface="Calibri"/>
              </a:rPr>
              <a:t>seas</a:t>
            </a:r>
            <a:r>
              <a:rPr spc="-22" baseline="1706">
                <a:cs typeface="Calibri"/>
              </a:rPr>
              <a:t> </a:t>
            </a:r>
            <a:r>
              <a:rPr spc="-14" baseline="1706">
                <a:cs typeface="Calibri"/>
              </a:rPr>
              <a:t>c</a:t>
            </a:r>
            <a:r>
              <a:rPr spc="0" baseline="1706">
                <a:cs typeface="Calibri"/>
              </a:rPr>
              <a:t>ompa</a:t>
            </a:r>
            <a:r>
              <a:rPr spc="-19" baseline="1706">
                <a:cs typeface="Calibri"/>
              </a:rPr>
              <a:t>n</a:t>
            </a:r>
            <a:r>
              <a:rPr spc="0" baseline="1706">
                <a:cs typeface="Calibri"/>
              </a:rPr>
              <a:t>y</a:t>
            </a:r>
            <a:r>
              <a:rPr spc="-49" baseline="1706">
                <a:cs typeface="Calibri"/>
              </a:rPr>
              <a:t> </a:t>
            </a:r>
            <a:r>
              <a:rPr spc="0" baseline="1706">
                <a:cs typeface="Calibri"/>
              </a:rPr>
              <a:t>/</a:t>
            </a:r>
            <a:r>
              <a:rPr spc="-6" baseline="1706">
                <a:cs typeface="Calibri"/>
              </a:rPr>
              <a:t> </a:t>
            </a:r>
            <a:r>
              <a:rPr spc="-4" baseline="1706">
                <a:cs typeface="Calibri"/>
              </a:rPr>
              <a:t>e</a:t>
            </a:r>
            <a:r>
              <a:rPr spc="-9" baseline="1706">
                <a:cs typeface="Calibri"/>
              </a:rPr>
              <a:t>n</a:t>
            </a:r>
            <a:r>
              <a:rPr spc="4" baseline="1706">
                <a:cs typeface="Calibri"/>
              </a:rPr>
              <a:t>tit</a:t>
            </a:r>
            <a:r>
              <a:rPr spc="0" baseline="1706">
                <a:cs typeface="Calibri"/>
              </a:rPr>
              <a:t>y</a:t>
            </a:r>
            <a:r>
              <a:rPr spc="-27" baseline="1706">
                <a:cs typeface="Calibri"/>
              </a:rPr>
              <a:t> </a:t>
            </a:r>
            <a:r>
              <a:rPr spc="-19" baseline="1706">
                <a:cs typeface="Calibri"/>
              </a:rPr>
              <a:t>t</a:t>
            </a:r>
            <a:r>
              <a:rPr spc="-9" baseline="1706">
                <a:cs typeface="Calibri"/>
              </a:rPr>
              <a:t>a</a:t>
            </a:r>
            <a:r>
              <a:rPr spc="-19" baseline="1706">
                <a:cs typeface="Calibri"/>
              </a:rPr>
              <a:t>x</a:t>
            </a:r>
            <a:r>
              <a:rPr spc="0" baseline="1706">
                <a:cs typeface="Calibri"/>
              </a:rPr>
              <a:t>a</a:t>
            </a:r>
            <a:r>
              <a:rPr spc="4" baseline="1706">
                <a:cs typeface="Calibri"/>
              </a:rPr>
              <a:t>b</a:t>
            </a:r>
            <a:r>
              <a:rPr spc="-4" baseline="1706">
                <a:cs typeface="Calibri"/>
              </a:rPr>
              <a:t>l</a:t>
            </a:r>
            <a:r>
              <a:rPr spc="0" baseline="1706">
                <a:cs typeface="Calibri"/>
              </a:rPr>
              <a:t>e</a:t>
            </a:r>
            <a:r>
              <a:rPr spc="-67" baseline="1706">
                <a:cs typeface="Calibri"/>
              </a:rPr>
              <a:t> </a:t>
            </a:r>
            <a:r>
              <a:rPr spc="4" baseline="1706">
                <a:cs typeface="Calibri"/>
              </a:rPr>
              <a:t>i</a:t>
            </a:r>
            <a:r>
              <a:rPr spc="0" baseline="1706">
                <a:cs typeface="Calibri"/>
              </a:rPr>
              <a:t>n</a:t>
            </a:r>
            <a:r>
              <a:rPr spc="-26" baseline="1706">
                <a:cs typeface="Calibri"/>
              </a:rPr>
              <a:t> </a:t>
            </a:r>
            <a:r>
              <a:rPr spc="4" baseline="1706">
                <a:cs typeface="Calibri"/>
              </a:rPr>
              <a:t>I</a:t>
            </a:r>
            <a:r>
              <a:rPr spc="0" baseline="1706">
                <a:cs typeface="Calibri"/>
              </a:rPr>
              <a:t>nd</a:t>
            </a:r>
            <a:r>
              <a:rPr spc="9" baseline="1706">
                <a:cs typeface="Calibri"/>
              </a:rPr>
              <a:t>i</a:t>
            </a:r>
            <a:r>
              <a:rPr spc="0" baseline="1706">
                <a:cs typeface="Calibri"/>
              </a:rPr>
              <a:t>a</a:t>
            </a:r>
            <a:r>
              <a:rPr spc="-43" baseline="1706">
                <a:cs typeface="Calibri"/>
              </a:rPr>
              <a:t> </a:t>
            </a:r>
            <a:r>
              <a:rPr b="1" spc="0" baseline="1706">
                <a:cs typeface="Calibri"/>
              </a:rPr>
              <a:t>if</a:t>
            </a:r>
            <a:r>
              <a:rPr b="1" spc="5" baseline="1706">
                <a:cs typeface="Calibri"/>
              </a:rPr>
              <a:t> </a:t>
            </a:r>
            <a:r>
              <a:rPr b="1" spc="0" baseline="1706">
                <a:cs typeface="Calibri"/>
              </a:rPr>
              <a:t>s</a:t>
            </a:r>
            <a:r>
              <a:rPr b="1" spc="-4" baseline="1706">
                <a:cs typeface="Calibri"/>
              </a:rPr>
              <a:t>u</a:t>
            </a:r>
            <a:r>
              <a:rPr b="1" spc="0" baseline="1706">
                <a:cs typeface="Calibri"/>
              </a:rPr>
              <a:t>ch</a:t>
            </a:r>
            <a:r>
              <a:rPr lang="en-US" b="1" spc="0" baseline="1706">
                <a:cs typeface="Calibri"/>
              </a:rPr>
              <a:t> </a:t>
            </a:r>
            <a:r>
              <a:rPr b="1" spc="0" baseline="1706">
                <a:cs typeface="Calibri"/>
              </a:rPr>
              <a:t>s</a:t>
            </a:r>
            <a:r>
              <a:rPr b="1" spc="-4" baseline="1706">
                <a:cs typeface="Calibri"/>
              </a:rPr>
              <a:t>h</a:t>
            </a:r>
            <a:r>
              <a:rPr b="1" spc="0" baseline="1706">
                <a:cs typeface="Calibri"/>
              </a:rPr>
              <a:t>a</a:t>
            </a:r>
            <a:r>
              <a:rPr b="1" spc="-9" baseline="1706">
                <a:cs typeface="Calibri"/>
              </a:rPr>
              <a:t>r</a:t>
            </a:r>
            <a:r>
              <a:rPr b="1" spc="0" baseline="1706">
                <a:cs typeface="Calibri"/>
              </a:rPr>
              <a:t>e</a:t>
            </a:r>
            <a:r>
              <a:rPr b="1" spc="-26" baseline="1706">
                <a:cs typeface="Calibri"/>
              </a:rPr>
              <a:t> </a:t>
            </a:r>
            <a:r>
              <a:rPr b="1" spc="0" baseline="1706">
                <a:cs typeface="Calibri"/>
              </a:rPr>
              <a:t>/</a:t>
            </a:r>
            <a:r>
              <a:rPr b="1" spc="-6" baseline="1706">
                <a:cs typeface="Calibri"/>
              </a:rPr>
              <a:t> </a:t>
            </a:r>
            <a:r>
              <a:rPr b="1" spc="0" baseline="1706">
                <a:cs typeface="Calibri"/>
              </a:rPr>
              <a:t>i</a:t>
            </a:r>
            <a:r>
              <a:rPr b="1" spc="-14" baseline="1706">
                <a:cs typeface="Calibri"/>
              </a:rPr>
              <a:t>n</a:t>
            </a:r>
            <a:r>
              <a:rPr b="1" spc="-25" baseline="1706">
                <a:cs typeface="Calibri"/>
              </a:rPr>
              <a:t>t</a:t>
            </a:r>
            <a:r>
              <a:rPr b="1" spc="0" baseline="1706">
                <a:cs typeface="Calibri"/>
              </a:rPr>
              <a:t>e</a:t>
            </a:r>
            <a:r>
              <a:rPr b="1" spc="-14" baseline="1706">
                <a:cs typeface="Calibri"/>
              </a:rPr>
              <a:t>r</a:t>
            </a:r>
            <a:r>
              <a:rPr b="1" spc="0" baseline="1706">
                <a:cs typeface="Calibri"/>
              </a:rPr>
              <a:t>e</a:t>
            </a:r>
            <a:r>
              <a:rPr b="1" spc="-9" baseline="1706">
                <a:cs typeface="Calibri"/>
              </a:rPr>
              <a:t>s</a:t>
            </a:r>
            <a:r>
              <a:rPr b="1" spc="0" baseline="1706">
                <a:cs typeface="Calibri"/>
              </a:rPr>
              <a:t>t</a:t>
            </a:r>
            <a:r>
              <a:rPr b="1" spc="-51" baseline="1706">
                <a:cs typeface="Calibri"/>
              </a:rPr>
              <a:t> </a:t>
            </a:r>
            <a:r>
              <a:rPr b="1" spc="-4" baseline="1706">
                <a:cs typeface="Calibri"/>
              </a:rPr>
              <a:t>d</a:t>
            </a:r>
            <a:r>
              <a:rPr b="1" spc="0" baseline="1706">
                <a:cs typeface="Calibri"/>
              </a:rPr>
              <a:t>eri</a:t>
            </a:r>
            <a:r>
              <a:rPr b="1" spc="-9" baseline="1706">
                <a:cs typeface="Calibri"/>
              </a:rPr>
              <a:t>v</a:t>
            </a:r>
            <a:r>
              <a:rPr b="1" spc="0" baseline="1706">
                <a:cs typeface="Calibri"/>
              </a:rPr>
              <a:t>es</a:t>
            </a:r>
            <a:r>
              <a:rPr b="1" spc="-38" baseline="1706">
                <a:cs typeface="Calibri"/>
              </a:rPr>
              <a:t> </a:t>
            </a:r>
            <a:r>
              <a:rPr b="1" spc="0" baseline="1706">
                <a:cs typeface="Calibri"/>
              </a:rPr>
              <a:t>its</a:t>
            </a:r>
            <a:r>
              <a:rPr b="1" spc="-25" baseline="1706">
                <a:cs typeface="Calibri"/>
              </a:rPr>
              <a:t> v</a:t>
            </a:r>
            <a:r>
              <a:rPr b="1" spc="0" baseline="1706">
                <a:cs typeface="Calibri"/>
              </a:rPr>
              <a:t>a</a:t>
            </a:r>
            <a:r>
              <a:rPr b="1" spc="4" baseline="1706">
                <a:cs typeface="Calibri"/>
              </a:rPr>
              <a:t>l</a:t>
            </a:r>
            <a:r>
              <a:rPr b="1" spc="-4" baseline="1706">
                <a:cs typeface="Calibri"/>
              </a:rPr>
              <a:t>u</a:t>
            </a:r>
            <a:r>
              <a:rPr b="1" spc="0" baseline="1706">
                <a:cs typeface="Calibri"/>
              </a:rPr>
              <a:t>e</a:t>
            </a:r>
            <a:r>
              <a:rPr b="1" spc="-25" baseline="1706">
                <a:cs typeface="Calibri"/>
              </a:rPr>
              <a:t> </a:t>
            </a:r>
            <a:r>
              <a:rPr b="1" spc="0" baseline="1706">
                <a:cs typeface="Calibri"/>
              </a:rPr>
              <a:t>s</a:t>
            </a:r>
            <a:r>
              <a:rPr b="1" spc="-4" baseline="1706">
                <a:cs typeface="Calibri"/>
              </a:rPr>
              <a:t>u</a:t>
            </a:r>
            <a:r>
              <a:rPr b="1" spc="-14" baseline="1706">
                <a:cs typeface="Calibri"/>
              </a:rPr>
              <a:t>bst</a:t>
            </a:r>
            <a:r>
              <a:rPr b="1" spc="0" baseline="1706">
                <a:cs typeface="Calibri"/>
              </a:rPr>
              <a:t>a</a:t>
            </a:r>
            <a:r>
              <a:rPr b="1" spc="-9" baseline="1706">
                <a:cs typeface="Calibri"/>
              </a:rPr>
              <a:t>n</a:t>
            </a:r>
            <a:r>
              <a:rPr b="1" spc="0" baseline="1706">
                <a:cs typeface="Calibri"/>
              </a:rPr>
              <a:t>ti</a:t>
            </a:r>
            <a:r>
              <a:rPr b="1" spc="4" baseline="1706">
                <a:cs typeface="Calibri"/>
              </a:rPr>
              <a:t>a</a:t>
            </a:r>
            <a:r>
              <a:rPr b="1" spc="0" baseline="1706">
                <a:cs typeface="Calibri"/>
              </a:rPr>
              <a:t>l</a:t>
            </a:r>
            <a:r>
              <a:rPr b="1" spc="4" baseline="1706">
                <a:cs typeface="Calibri"/>
              </a:rPr>
              <a:t>l</a:t>
            </a:r>
            <a:r>
              <a:rPr b="1" spc="0" baseline="1706">
                <a:cs typeface="Calibri"/>
              </a:rPr>
              <a:t>y</a:t>
            </a:r>
            <a:r>
              <a:rPr b="1" spc="-99" baseline="1706">
                <a:cs typeface="Calibri"/>
              </a:rPr>
              <a:t> </a:t>
            </a:r>
            <a:r>
              <a:rPr b="1" spc="0" baseline="1706">
                <a:cs typeface="Calibri"/>
              </a:rPr>
              <a:t>f</a:t>
            </a:r>
            <a:r>
              <a:rPr b="1" spc="-29" baseline="1706">
                <a:cs typeface="Calibri"/>
              </a:rPr>
              <a:t>r</a:t>
            </a:r>
            <a:r>
              <a:rPr b="1" spc="4" baseline="1706">
                <a:cs typeface="Calibri"/>
              </a:rPr>
              <a:t>o</a:t>
            </a:r>
            <a:r>
              <a:rPr b="1" spc="0" baseline="1706">
                <a:cs typeface="Calibri"/>
              </a:rPr>
              <a:t>m</a:t>
            </a:r>
            <a:r>
              <a:rPr b="1" spc="-2" baseline="1706">
                <a:cs typeface="Calibri"/>
              </a:rPr>
              <a:t> </a:t>
            </a:r>
            <a:r>
              <a:rPr b="1" spc="0" baseline="1706">
                <a:cs typeface="Calibri"/>
              </a:rPr>
              <a:t>ass</a:t>
            </a:r>
            <a:r>
              <a:rPr b="1" spc="-9" baseline="1706">
                <a:cs typeface="Calibri"/>
              </a:rPr>
              <a:t>e</a:t>
            </a:r>
            <a:r>
              <a:rPr b="1" spc="0" baseline="1706">
                <a:cs typeface="Calibri"/>
              </a:rPr>
              <a:t>ts</a:t>
            </a:r>
            <a:r>
              <a:rPr b="1" spc="-40" baseline="1706">
                <a:cs typeface="Calibri"/>
              </a:rPr>
              <a:t> </a:t>
            </a:r>
            <a:r>
              <a:rPr b="1" spc="0" baseline="1706">
                <a:cs typeface="Calibri"/>
              </a:rPr>
              <a:t>l</a:t>
            </a:r>
            <a:r>
              <a:rPr b="1" spc="4" baseline="1706">
                <a:cs typeface="Calibri"/>
              </a:rPr>
              <a:t>o</a:t>
            </a:r>
            <a:r>
              <a:rPr b="1" spc="-4" baseline="1706">
                <a:cs typeface="Calibri"/>
              </a:rPr>
              <a:t>ca</a:t>
            </a:r>
            <a:r>
              <a:rPr b="1" spc="-25" baseline="1706">
                <a:cs typeface="Calibri"/>
              </a:rPr>
              <a:t>t</a:t>
            </a:r>
            <a:r>
              <a:rPr b="1" spc="0" baseline="1706">
                <a:cs typeface="Calibri"/>
              </a:rPr>
              <a:t>ed</a:t>
            </a:r>
            <a:r>
              <a:rPr lang="en-US" b="1" spc="0" baseline="1706">
                <a:cs typeface="Calibri"/>
              </a:rPr>
              <a:t> </a:t>
            </a:r>
            <a:r>
              <a:rPr b="1" spc="0" baseline="1706">
                <a:cs typeface="Calibri"/>
              </a:rPr>
              <a:t>in</a:t>
            </a:r>
            <a:r>
              <a:rPr b="1" spc="-12" baseline="1706">
                <a:cs typeface="Calibri"/>
              </a:rPr>
              <a:t> </a:t>
            </a:r>
            <a:r>
              <a:rPr b="1" spc="-4" baseline="1706">
                <a:cs typeface="Calibri"/>
              </a:rPr>
              <a:t>Ind</a:t>
            </a:r>
            <a:r>
              <a:rPr b="1" spc="0" baseline="1706">
                <a:cs typeface="Calibri"/>
              </a:rPr>
              <a:t>ia</a:t>
            </a:r>
            <a:endParaRPr>
              <a:cs typeface="Calibri"/>
            </a:endParaRPr>
          </a:p>
        </p:txBody>
      </p:sp>
      <p:sp>
        <p:nvSpPr>
          <p:cNvPr id="121" name="object 20"/>
          <p:cNvSpPr txBox="1"/>
          <p:nvPr/>
        </p:nvSpPr>
        <p:spPr>
          <a:xfrm>
            <a:off x="6690412" y="3564602"/>
            <a:ext cx="126746" cy="228092"/>
          </a:xfrm>
          <a:prstGeom prst="rect">
            <a:avLst/>
          </a:prstGeom>
        </p:spPr>
        <p:txBody>
          <a:bodyPr wrap="square" lIns="0" tIns="0" rIns="0" bIns="0" rtlCol="0">
            <a:noAutofit/>
          </a:bodyPr>
          <a:lstStyle/>
          <a:p>
            <a:pPr marL="12700" algn="just">
              <a:lnSpc>
                <a:spcPts val="1730"/>
              </a:lnSpc>
              <a:spcBef>
                <a:spcPts val="86"/>
              </a:spcBef>
            </a:pPr>
            <a:r>
              <a:rPr spc="0">
                <a:cs typeface="Arial"/>
              </a:rPr>
              <a:t>•</a:t>
            </a:r>
            <a:endParaRPr>
              <a:cs typeface="Arial"/>
            </a:endParaRPr>
          </a:p>
        </p:txBody>
      </p:sp>
      <p:sp>
        <p:nvSpPr>
          <p:cNvPr id="122" name="object 19"/>
          <p:cNvSpPr txBox="1"/>
          <p:nvPr/>
        </p:nvSpPr>
        <p:spPr>
          <a:xfrm>
            <a:off x="6983274" y="3576828"/>
            <a:ext cx="4652511" cy="966570"/>
          </a:xfrm>
          <a:prstGeom prst="rect">
            <a:avLst/>
          </a:prstGeom>
        </p:spPr>
        <p:txBody>
          <a:bodyPr wrap="square" lIns="0" tIns="0" rIns="0" bIns="0" rtlCol="0">
            <a:noAutofit/>
          </a:bodyPr>
          <a:lstStyle/>
          <a:p>
            <a:pPr marL="12700" algn="just">
              <a:lnSpc>
                <a:spcPts val="1725"/>
              </a:lnSpc>
              <a:spcBef>
                <a:spcPts val="86"/>
              </a:spcBef>
            </a:pPr>
            <a:r>
              <a:rPr lang="en-US" spc="-4" baseline="3413">
                <a:cs typeface="Calibri"/>
              </a:rPr>
              <a:t>The value of the overseas company / entity deemed to derive its value substantially from Indian assets if on the specified date:</a:t>
            </a:r>
          </a:p>
          <a:p>
            <a:pPr marL="355600" indent="-342900" algn="just">
              <a:lnSpc>
                <a:spcPts val="1725"/>
              </a:lnSpc>
              <a:spcBef>
                <a:spcPts val="86"/>
              </a:spcBef>
              <a:buFont typeface="Arial" pitchFamily="34" charset="0"/>
              <a:buChar char="•"/>
            </a:pPr>
            <a:r>
              <a:rPr lang="en-US" spc="-4" baseline="3413">
                <a:cs typeface="Calibri"/>
              </a:rPr>
              <a:t>Value of assets in India exceeds INR 100million (approx. 1.47million USD); and</a:t>
            </a:r>
          </a:p>
          <a:p>
            <a:pPr marL="355600" indent="-342900" algn="just">
              <a:lnSpc>
                <a:spcPts val="1725"/>
              </a:lnSpc>
              <a:spcBef>
                <a:spcPts val="86"/>
              </a:spcBef>
              <a:buFont typeface="Arial" pitchFamily="34" charset="0"/>
              <a:buChar char="•"/>
            </a:pPr>
            <a:r>
              <a:rPr lang="en-US" spc="-4" baseline="3413">
                <a:cs typeface="Calibri"/>
              </a:rPr>
              <a:t>Value of Indian assets is 50% or more of value of all assets owned by overseas entity </a:t>
            </a:r>
            <a:endParaRPr>
              <a:cs typeface="Calibri"/>
            </a:endParaRPr>
          </a:p>
        </p:txBody>
      </p:sp>
      <p:sp>
        <p:nvSpPr>
          <p:cNvPr id="3" name="TextBox 2"/>
          <p:cNvSpPr txBox="1"/>
          <p:nvPr/>
        </p:nvSpPr>
        <p:spPr>
          <a:xfrm>
            <a:off x="2922655" y="1393413"/>
            <a:ext cx="1987550" cy="923330"/>
          </a:xfrm>
          <a:prstGeom prst="rect">
            <a:avLst/>
          </a:prstGeom>
          <a:solidFill>
            <a:srgbClr val="A4DEAE"/>
          </a:solidFill>
          <a:effectLst>
            <a:outerShdw blurRad="50800" dist="38100" dir="2700000" algn="tl" rotWithShape="0">
              <a:prstClr val="black">
                <a:alpha val="40000"/>
              </a:prstClr>
            </a:outerShdw>
          </a:effectLst>
        </p:spPr>
        <p:txBody>
          <a:bodyPr wrap="square" rtlCol="0">
            <a:spAutoFit/>
          </a:bodyPr>
          <a:lstStyle/>
          <a:p>
            <a:pPr algn="ctr"/>
            <a:endParaRPr lang="en-US" b="1">
              <a:solidFill>
                <a:schemeClr val="bg1"/>
              </a:solidFill>
            </a:endParaRPr>
          </a:p>
          <a:p>
            <a:pPr algn="ctr"/>
            <a:r>
              <a:rPr lang="en-US" b="1">
                <a:solidFill>
                  <a:schemeClr val="bg1"/>
                </a:solidFill>
              </a:rPr>
              <a:t>Investors</a:t>
            </a:r>
          </a:p>
          <a:p>
            <a:endParaRPr lang="en-US" b="1">
              <a:solidFill>
                <a:schemeClr val="bg1"/>
              </a:solidFill>
            </a:endParaRPr>
          </a:p>
        </p:txBody>
      </p:sp>
      <p:sp>
        <p:nvSpPr>
          <p:cNvPr id="129" name="TextBox 128"/>
          <p:cNvSpPr txBox="1"/>
          <p:nvPr/>
        </p:nvSpPr>
        <p:spPr>
          <a:xfrm>
            <a:off x="2922655" y="3018592"/>
            <a:ext cx="1987550" cy="923330"/>
          </a:xfrm>
          <a:prstGeom prst="rect">
            <a:avLst/>
          </a:prstGeom>
          <a:solidFill>
            <a:srgbClr val="668871"/>
          </a:solidFill>
          <a:effectLst>
            <a:outerShdw blurRad="50800" dist="38100" dir="2700000" algn="tl" rotWithShape="0">
              <a:prstClr val="black">
                <a:alpha val="40000"/>
              </a:prstClr>
            </a:outerShdw>
          </a:effectLst>
        </p:spPr>
        <p:txBody>
          <a:bodyPr wrap="square" rtlCol="0">
            <a:spAutoFit/>
          </a:bodyPr>
          <a:lstStyle/>
          <a:p>
            <a:pPr algn="ctr"/>
            <a:endParaRPr lang="en-US" b="1">
              <a:solidFill>
                <a:schemeClr val="bg1"/>
              </a:solidFill>
            </a:endParaRPr>
          </a:p>
          <a:p>
            <a:pPr algn="ctr"/>
            <a:r>
              <a:rPr lang="en-US" b="1">
                <a:solidFill>
                  <a:schemeClr val="bg1"/>
                </a:solidFill>
              </a:rPr>
              <a:t>Offshore entity</a:t>
            </a:r>
          </a:p>
          <a:p>
            <a:endParaRPr lang="en-US" b="1">
              <a:solidFill>
                <a:schemeClr val="bg1"/>
              </a:solidFill>
            </a:endParaRPr>
          </a:p>
        </p:txBody>
      </p:sp>
      <p:sp>
        <p:nvSpPr>
          <p:cNvPr id="130" name="TextBox 129"/>
          <p:cNvSpPr txBox="1"/>
          <p:nvPr/>
        </p:nvSpPr>
        <p:spPr>
          <a:xfrm>
            <a:off x="2922655" y="4667800"/>
            <a:ext cx="1987550" cy="923330"/>
          </a:xfrm>
          <a:prstGeom prst="rect">
            <a:avLst/>
          </a:prstGeom>
          <a:solidFill>
            <a:srgbClr val="506554"/>
          </a:solidFill>
          <a:effectLst>
            <a:outerShdw blurRad="50800" dist="38100" dir="2700000" algn="tl" rotWithShape="0">
              <a:prstClr val="black">
                <a:alpha val="40000"/>
              </a:prstClr>
            </a:outerShdw>
          </a:effectLst>
        </p:spPr>
        <p:txBody>
          <a:bodyPr wrap="square" rtlCol="0">
            <a:spAutoFit/>
          </a:bodyPr>
          <a:lstStyle/>
          <a:p>
            <a:pPr algn="ctr"/>
            <a:endParaRPr lang="en-US" b="1">
              <a:solidFill>
                <a:schemeClr val="bg1"/>
              </a:solidFill>
            </a:endParaRPr>
          </a:p>
          <a:p>
            <a:pPr algn="ctr"/>
            <a:r>
              <a:rPr lang="en-US" b="1">
                <a:solidFill>
                  <a:schemeClr val="bg1"/>
                </a:solidFill>
              </a:rPr>
              <a:t>Indian Companies</a:t>
            </a:r>
          </a:p>
          <a:p>
            <a:endParaRPr lang="en-US" b="1">
              <a:solidFill>
                <a:schemeClr val="bg1"/>
              </a:solidFill>
            </a:endParaRPr>
          </a:p>
        </p:txBody>
      </p:sp>
      <p:cxnSp>
        <p:nvCxnSpPr>
          <p:cNvPr id="8" name="Straight Arrow Connector 7"/>
          <p:cNvCxnSpPr>
            <a:stCxn id="3" idx="2"/>
            <a:endCxn id="129" idx="0"/>
          </p:cNvCxnSpPr>
          <p:nvPr/>
        </p:nvCxnSpPr>
        <p:spPr>
          <a:xfrm>
            <a:off x="3916430" y="2316743"/>
            <a:ext cx="0" cy="7018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9" idx="2"/>
            <a:endCxn id="130" idx="0"/>
          </p:cNvCxnSpPr>
          <p:nvPr/>
        </p:nvCxnSpPr>
        <p:spPr>
          <a:xfrm>
            <a:off x="3916430" y="3941922"/>
            <a:ext cx="0" cy="7258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916430" y="2316743"/>
            <a:ext cx="0" cy="7018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916430" y="3941921"/>
            <a:ext cx="0" cy="7258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08305" y="2667667"/>
            <a:ext cx="299085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408305" y="4295138"/>
            <a:ext cx="299085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126105" y="3742914"/>
            <a:ext cx="1581150" cy="1206500"/>
          </a:xfrm>
          <a:prstGeom prst="ellipse">
            <a:avLst/>
          </a:prstGeom>
          <a:noFill/>
          <a:ln>
            <a:solidFill>
              <a:srgbClr val="506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rgbClr val="506554"/>
                </a:solidFill>
              </a:rPr>
              <a:t>Derives value substantially from assets located in India </a:t>
            </a:r>
          </a:p>
        </p:txBody>
      </p:sp>
      <p:cxnSp>
        <p:nvCxnSpPr>
          <p:cNvPr id="33" name="Elbow Connector 32"/>
          <p:cNvCxnSpPr>
            <a:stCxn id="129" idx="3"/>
            <a:endCxn id="29" idx="0"/>
          </p:cNvCxnSpPr>
          <p:nvPr/>
        </p:nvCxnSpPr>
        <p:spPr>
          <a:xfrm>
            <a:off x="4910205" y="3480257"/>
            <a:ext cx="1006475" cy="262657"/>
          </a:xfrm>
          <a:prstGeom prst="bentConnector2">
            <a:avLst/>
          </a:prstGeom>
          <a:ln w="222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349495" y="2316744"/>
            <a:ext cx="1111250" cy="292388"/>
          </a:xfrm>
          <a:prstGeom prst="rect">
            <a:avLst/>
          </a:prstGeom>
          <a:noFill/>
        </p:spPr>
        <p:txBody>
          <a:bodyPr wrap="square" rtlCol="0">
            <a:spAutoFit/>
          </a:bodyPr>
          <a:lstStyle/>
          <a:p>
            <a:r>
              <a:rPr lang="en-US" sz="1300" b="1"/>
              <a:t>Outside India</a:t>
            </a:r>
          </a:p>
        </p:txBody>
      </p:sp>
      <p:sp>
        <p:nvSpPr>
          <p:cNvPr id="134" name="TextBox 133"/>
          <p:cNvSpPr txBox="1"/>
          <p:nvPr/>
        </p:nvSpPr>
        <p:spPr>
          <a:xfrm>
            <a:off x="2342596" y="3948694"/>
            <a:ext cx="1651000" cy="292388"/>
          </a:xfrm>
          <a:prstGeom prst="rect">
            <a:avLst/>
          </a:prstGeom>
          <a:noFill/>
        </p:spPr>
        <p:txBody>
          <a:bodyPr wrap="square" rtlCol="0">
            <a:spAutoFit/>
          </a:bodyPr>
          <a:lstStyle/>
          <a:p>
            <a:r>
              <a:rPr lang="en-US" sz="1300" b="1"/>
              <a:t>Popular Jurisdiction</a:t>
            </a:r>
          </a:p>
        </p:txBody>
      </p:sp>
      <p:sp>
        <p:nvSpPr>
          <p:cNvPr id="135" name="TextBox 134"/>
          <p:cNvSpPr txBox="1"/>
          <p:nvPr/>
        </p:nvSpPr>
        <p:spPr>
          <a:xfrm>
            <a:off x="2336245" y="4336044"/>
            <a:ext cx="1651000" cy="292388"/>
          </a:xfrm>
          <a:prstGeom prst="rect">
            <a:avLst/>
          </a:prstGeom>
          <a:noFill/>
        </p:spPr>
        <p:txBody>
          <a:bodyPr wrap="square" rtlCol="0">
            <a:spAutoFit/>
          </a:bodyPr>
          <a:lstStyle/>
          <a:p>
            <a:r>
              <a:rPr lang="en-US" sz="1300" b="1"/>
              <a:t>India</a:t>
            </a:r>
          </a:p>
        </p:txBody>
      </p:sp>
      <p:sp>
        <p:nvSpPr>
          <p:cNvPr id="136" name="object 20"/>
          <p:cNvSpPr txBox="1"/>
          <p:nvPr/>
        </p:nvSpPr>
        <p:spPr>
          <a:xfrm>
            <a:off x="6690412" y="5008852"/>
            <a:ext cx="126746" cy="228092"/>
          </a:xfrm>
          <a:prstGeom prst="rect">
            <a:avLst/>
          </a:prstGeom>
        </p:spPr>
        <p:txBody>
          <a:bodyPr wrap="square" lIns="0" tIns="0" rIns="0" bIns="0" rtlCol="0">
            <a:noAutofit/>
          </a:bodyPr>
          <a:lstStyle/>
          <a:p>
            <a:pPr marL="12700" algn="just">
              <a:lnSpc>
                <a:spcPts val="1730"/>
              </a:lnSpc>
              <a:spcBef>
                <a:spcPts val="86"/>
              </a:spcBef>
            </a:pPr>
            <a:r>
              <a:rPr spc="0">
                <a:cs typeface="Arial"/>
              </a:rPr>
              <a:t>•</a:t>
            </a:r>
            <a:endParaRPr>
              <a:cs typeface="Arial"/>
            </a:endParaRPr>
          </a:p>
        </p:txBody>
      </p:sp>
      <p:sp>
        <p:nvSpPr>
          <p:cNvPr id="137" name="object 19"/>
          <p:cNvSpPr txBox="1"/>
          <p:nvPr/>
        </p:nvSpPr>
        <p:spPr>
          <a:xfrm>
            <a:off x="6964224" y="4977320"/>
            <a:ext cx="4671561" cy="1122172"/>
          </a:xfrm>
          <a:prstGeom prst="rect">
            <a:avLst/>
          </a:prstGeom>
        </p:spPr>
        <p:txBody>
          <a:bodyPr wrap="square" lIns="0" tIns="0" rIns="0" bIns="0" rtlCol="0">
            <a:noAutofit/>
          </a:bodyPr>
          <a:lstStyle>
            <a:defPPr>
              <a:defRPr lang="en-US"/>
            </a:defPPr>
            <a:lvl1pPr marL="12700">
              <a:lnSpc>
                <a:spcPts val="1725"/>
              </a:lnSpc>
              <a:spcBef>
                <a:spcPts val="86"/>
              </a:spcBef>
              <a:defRPr spc="-4" baseline="3413">
                <a:cs typeface="Calibri"/>
              </a:defRPr>
            </a:lvl1pPr>
          </a:lstStyle>
          <a:p>
            <a:pPr algn="just"/>
            <a:r>
              <a:rPr lang="en-US"/>
              <a:t>Category I FPIs (under SEBI (FPI) Regulations 2019) are exempt from indirect transfer provisions. Indirect transfer provision shall not apply in case of redemption of shares or interests outside India as a result of or arising out of redemption or sale of investment in India which is chargeable to tax in India.</a:t>
            </a:r>
            <a:endParaRPr/>
          </a:p>
        </p:txBody>
      </p:sp>
      <p:sp>
        <p:nvSpPr>
          <p:cNvPr id="31" name="Rechteck 24">
            <a:extLst>
              <a:ext uri="{FF2B5EF4-FFF2-40B4-BE49-F238E27FC236}">
                <a16:creationId xmlns:a16="http://schemas.microsoft.com/office/drawing/2014/main" id="{3B517FA9-0A26-4C6B-A73E-3BBAFF2D22C7}"/>
              </a:ext>
            </a:extLst>
          </p:cNvPr>
          <p:cNvSpPr/>
          <p:nvPr/>
        </p:nvSpPr>
        <p:spPr>
          <a:xfrm>
            <a:off x="0" y="-4329"/>
            <a:ext cx="1893810" cy="6858000"/>
          </a:xfrm>
          <a:prstGeom prst="rect">
            <a:avLst/>
          </a:prstGeom>
          <a:solidFill>
            <a:srgbClr val="D8F2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itle 1">
            <a:extLst>
              <a:ext uri="{FF2B5EF4-FFF2-40B4-BE49-F238E27FC236}">
                <a16:creationId xmlns:a16="http://schemas.microsoft.com/office/drawing/2014/main" id="{3F2C5F71-6589-457B-91F1-9CB37CB27548}"/>
              </a:ext>
            </a:extLst>
          </p:cNvPr>
          <p:cNvSpPr txBox="1">
            <a:spLocks/>
          </p:cNvSpPr>
          <p:nvPr/>
        </p:nvSpPr>
        <p:spPr>
          <a:xfrm>
            <a:off x="111264" y="3786000"/>
            <a:ext cx="1510747" cy="424732"/>
          </a:xfrm>
          <a:prstGeom prst="rect">
            <a:avLst/>
          </a:prstGeom>
        </p:spPr>
        <p:txBody>
          <a:bodyPr vert="horz" wrap="square" lIns="91440" tIns="45720" rIns="91440" bIns="45720" rtlCol="0" anchor="ctr">
            <a:spAutoFit/>
          </a:bodyPr>
          <a:lstStyle>
            <a:lvl1pP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US"/>
              <a:t>Overview</a:t>
            </a:r>
            <a:endParaRPr lang="en-IN"/>
          </a:p>
        </p:txBody>
      </p:sp>
      <p:pic>
        <p:nvPicPr>
          <p:cNvPr id="7" name="Graphic 6" descr="Open book with solid fill">
            <a:extLst>
              <a:ext uri="{FF2B5EF4-FFF2-40B4-BE49-F238E27FC236}">
                <a16:creationId xmlns:a16="http://schemas.microsoft.com/office/drawing/2014/main" id="{764C6F8D-2234-4346-B521-AED2834F11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179474"/>
            <a:ext cx="1422269" cy="1422269"/>
          </a:xfrm>
          <a:prstGeom prst="rect">
            <a:avLst/>
          </a:prstGeom>
          <a:effectLst>
            <a:outerShdw blurRad="50800" dist="38100" dir="2700000" algn="tl" rotWithShape="0">
              <a:prstClr val="black">
                <a:alpha val="40000"/>
              </a:prstClr>
            </a:outerShdw>
          </a:effectLst>
        </p:spPr>
      </p:pic>
      <p:pic>
        <p:nvPicPr>
          <p:cNvPr id="5" name="Graphic 4" descr="Magnifying glass with solid fill">
            <a:extLst>
              <a:ext uri="{FF2B5EF4-FFF2-40B4-BE49-F238E27FC236}">
                <a16:creationId xmlns:a16="http://schemas.microsoft.com/office/drawing/2014/main" id="{5CB529B8-E938-4410-A3D8-C645BF1DC6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5549" y="2714833"/>
            <a:ext cx="927984" cy="927984"/>
          </a:xfrm>
          <a:prstGeom prst="rect">
            <a:avLst/>
          </a:prstGeom>
        </p:spPr>
      </p:pic>
      <p:pic>
        <p:nvPicPr>
          <p:cNvPr id="34" name="Graphic 33">
            <a:extLst>
              <a:ext uri="{FF2B5EF4-FFF2-40B4-BE49-F238E27FC236}">
                <a16:creationId xmlns:a16="http://schemas.microsoft.com/office/drawing/2014/main" id="{8164FCBF-25AB-48C5-BA9A-2D42D737087F}"/>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573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24">
            <a:extLst>
              <a:ext uri="{FF2B5EF4-FFF2-40B4-BE49-F238E27FC236}">
                <a16:creationId xmlns:a16="http://schemas.microsoft.com/office/drawing/2014/main" id="{3682E884-4BFB-478D-8753-A23AC6052392}"/>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Slide Number Placeholder 1">
            <a:extLst>
              <a:ext uri="{FF2B5EF4-FFF2-40B4-BE49-F238E27FC236}">
                <a16:creationId xmlns:a16="http://schemas.microsoft.com/office/drawing/2014/main" id="{42DE4915-673D-4A98-BB5E-A20D32E4FB50}"/>
              </a:ext>
            </a:extLst>
          </p:cNvPr>
          <p:cNvSpPr>
            <a:spLocks noGrp="1"/>
          </p:cNvSpPr>
          <p:nvPr>
            <p:ph type="sldNum" sz="quarter" idx="12"/>
          </p:nvPr>
        </p:nvSpPr>
        <p:spPr/>
        <p:txBody>
          <a:bodyPr/>
          <a:lstStyle/>
          <a:p>
            <a:fld id="{035080D5-0642-4AB8-8B9E-BEF3CDA0A2A1}" type="slidenum">
              <a:rPr lang="en-IN" smtClean="0"/>
              <a:t>3</a:t>
            </a:fld>
            <a:endParaRPr lang="en-IN"/>
          </a:p>
        </p:txBody>
      </p:sp>
      <p:sp>
        <p:nvSpPr>
          <p:cNvPr id="4" name="Title 1">
            <a:extLst>
              <a:ext uri="{FF2B5EF4-FFF2-40B4-BE49-F238E27FC236}">
                <a16:creationId xmlns:a16="http://schemas.microsoft.com/office/drawing/2014/main" id="{DC796E97-BC10-43F9-8D42-ABE0689242C7}"/>
              </a:ext>
            </a:extLst>
          </p:cNvPr>
          <p:cNvSpPr txBox="1">
            <a:spLocks/>
          </p:cNvSpPr>
          <p:nvPr/>
        </p:nvSpPr>
        <p:spPr>
          <a:xfrm>
            <a:off x="-1" y="1525669"/>
            <a:ext cx="1950641"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solidFill>
                  <a:srgbClr val="506554"/>
                </a:solidFill>
                <a:latin typeface="Source Sans Pro" panose="020B0503030403020204" pitchFamily="34" charset="0"/>
              </a:rPr>
              <a:t>Important legislations governing securities market</a:t>
            </a:r>
          </a:p>
        </p:txBody>
      </p:sp>
      <p:sp>
        <p:nvSpPr>
          <p:cNvPr id="5" name="Rectangle 4">
            <a:extLst>
              <a:ext uri="{FF2B5EF4-FFF2-40B4-BE49-F238E27FC236}">
                <a16:creationId xmlns:a16="http://schemas.microsoft.com/office/drawing/2014/main" id="{E7761594-47C4-4D8D-89A2-3986FC21D490}"/>
              </a:ext>
            </a:extLst>
          </p:cNvPr>
          <p:cNvSpPr/>
          <p:nvPr/>
        </p:nvSpPr>
        <p:spPr>
          <a:xfrm>
            <a:off x="2981851" y="811714"/>
            <a:ext cx="7884987" cy="5546047"/>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2000" b="1"/>
              <a:t>Key statutes applicable for foreign investors include: </a:t>
            </a:r>
          </a:p>
          <a:p>
            <a:pPr marL="742950" lvl="1" indent="-228600" defTabSz="914400">
              <a:lnSpc>
                <a:spcPct val="90000"/>
              </a:lnSpc>
              <a:spcAft>
                <a:spcPts val="600"/>
              </a:spcAft>
              <a:buFont typeface="Arial" panose="020B0604020202020204" pitchFamily="34" charset="0"/>
              <a:buChar char="•"/>
            </a:pPr>
            <a:r>
              <a:rPr lang="en-US" sz="2000"/>
              <a:t>FEMA, 1999</a:t>
            </a:r>
          </a:p>
          <a:p>
            <a:pPr marL="742950" lvl="1" indent="-228600" defTabSz="914400">
              <a:lnSpc>
                <a:spcPct val="90000"/>
              </a:lnSpc>
              <a:spcAft>
                <a:spcPts val="600"/>
              </a:spcAft>
              <a:buFont typeface="Arial" panose="020B0604020202020204" pitchFamily="34" charset="0"/>
              <a:buChar char="•"/>
            </a:pPr>
            <a:r>
              <a:rPr lang="en-US" sz="2000"/>
              <a:t>SEBI Foreign Portfolio Investors Regulations, 2019</a:t>
            </a:r>
          </a:p>
          <a:p>
            <a:pPr marL="742950" lvl="1" indent="-228600" defTabSz="914400">
              <a:lnSpc>
                <a:spcPct val="90000"/>
              </a:lnSpc>
              <a:spcAft>
                <a:spcPts val="600"/>
              </a:spcAft>
              <a:buFont typeface="Arial" panose="020B0604020202020204" pitchFamily="34" charset="0"/>
              <a:buChar char="•"/>
            </a:pPr>
            <a:r>
              <a:rPr lang="en-US" sz="2000"/>
              <a:t>SEBI Regulations applicable to key market intermediaries such as Custodians, Stockbrokers and regulations governing investor classes – Mutual Funds /collective investment schemes, Alternative Investment Funds, Portfolio Manager etc.</a:t>
            </a:r>
          </a:p>
          <a:p>
            <a:pPr indent="-228600" defTabSz="914400">
              <a:lnSpc>
                <a:spcPct val="90000"/>
              </a:lnSpc>
              <a:spcAft>
                <a:spcPts val="600"/>
              </a:spcAft>
              <a:buFont typeface="Arial" panose="020B0604020202020204" pitchFamily="34" charset="0"/>
              <a:buChar char="•"/>
            </a:pPr>
            <a:endParaRPr lang="en-US" sz="2000"/>
          </a:p>
          <a:p>
            <a:pPr marL="285750" indent="-228600" defTabSz="914400">
              <a:lnSpc>
                <a:spcPct val="90000"/>
              </a:lnSpc>
              <a:spcAft>
                <a:spcPts val="600"/>
              </a:spcAft>
              <a:buFont typeface="Arial" panose="020B0604020202020204" pitchFamily="34" charset="0"/>
              <a:buChar char="•"/>
            </a:pPr>
            <a:r>
              <a:rPr lang="en-US" sz="2000"/>
              <a:t>Legislations governing securities market in detail is included in </a:t>
            </a:r>
            <a:r>
              <a:rPr lang="en-US" sz="2000" b="1"/>
              <a:t>Annexure 1</a:t>
            </a:r>
            <a:r>
              <a:rPr lang="en-US" sz="2000"/>
              <a:t>: </a:t>
            </a:r>
          </a:p>
          <a:p>
            <a:pPr defTabSz="914400">
              <a:lnSpc>
                <a:spcPct val="90000"/>
              </a:lnSpc>
              <a:spcAft>
                <a:spcPts val="600"/>
              </a:spcAft>
            </a:pPr>
            <a:endParaRPr lang="en-US" sz="2000"/>
          </a:p>
          <a:p>
            <a:pPr indent="-228600" defTabSz="914400">
              <a:lnSpc>
                <a:spcPct val="90000"/>
              </a:lnSpc>
              <a:spcAft>
                <a:spcPts val="600"/>
              </a:spcAft>
              <a:buFont typeface="Arial" panose="020B0604020202020204" pitchFamily="34" charset="0"/>
              <a:buChar char="•"/>
            </a:pPr>
            <a:endParaRPr lang="en-US" sz="2000"/>
          </a:p>
        </p:txBody>
      </p:sp>
      <p:pic>
        <p:nvPicPr>
          <p:cNvPr id="6" name="Graphic 5" descr="Scroll with solid fill">
            <a:extLst>
              <a:ext uri="{FF2B5EF4-FFF2-40B4-BE49-F238E27FC236}">
                <a16:creationId xmlns:a16="http://schemas.microsoft.com/office/drawing/2014/main" id="{D7569004-A6BB-42F5-9BA7-5979F01F79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6982" y="1509070"/>
            <a:ext cx="1378126" cy="1378126"/>
          </a:xfrm>
          <a:prstGeom prst="rect">
            <a:avLst/>
          </a:prstGeom>
        </p:spPr>
      </p:pic>
      <p:pic>
        <p:nvPicPr>
          <p:cNvPr id="9" name="Graphic 8">
            <a:extLst>
              <a:ext uri="{FF2B5EF4-FFF2-40B4-BE49-F238E27FC236}">
                <a16:creationId xmlns:a16="http://schemas.microsoft.com/office/drawing/2014/main" id="{A708DC07-131C-4E63-8D0D-E5A61FE3A67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42330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504FDA-A40E-4472-86C0-F07C5B1C5502}"/>
              </a:ext>
            </a:extLst>
          </p:cNvPr>
          <p:cNvSpPr>
            <a:spLocks noGrp="1"/>
          </p:cNvSpPr>
          <p:nvPr>
            <p:ph type="sldNum" sz="quarter" idx="12"/>
          </p:nvPr>
        </p:nvSpPr>
        <p:spPr/>
        <p:txBody>
          <a:bodyPr/>
          <a:lstStyle/>
          <a:p>
            <a:fld id="{035080D5-0642-4AB8-8B9E-BEF3CDA0A2A1}" type="slidenum">
              <a:rPr lang="en-IN" smtClean="0"/>
              <a:t>30</a:t>
            </a:fld>
            <a:endParaRPr lang="en-IN"/>
          </a:p>
        </p:txBody>
      </p:sp>
      <p:sp>
        <p:nvSpPr>
          <p:cNvPr id="7" name="Title 1">
            <a:extLst>
              <a:ext uri="{FF2B5EF4-FFF2-40B4-BE49-F238E27FC236}">
                <a16:creationId xmlns:a16="http://schemas.microsoft.com/office/drawing/2014/main" id="{99AF054B-0B49-42AD-AE3C-E6BB81E5F011}"/>
              </a:ext>
            </a:extLst>
          </p:cNvPr>
          <p:cNvSpPr txBox="1">
            <a:spLocks/>
          </p:cNvSpPr>
          <p:nvPr/>
        </p:nvSpPr>
        <p:spPr>
          <a:xfrm>
            <a:off x="6096000" y="3942774"/>
            <a:ext cx="6145158" cy="131112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a:t>GENERAL ANT-AVOIDANCE RULES (GAAR)</a:t>
            </a:r>
          </a:p>
        </p:txBody>
      </p:sp>
      <p:sp>
        <p:nvSpPr>
          <p:cNvPr id="8" name="Rectangle 7">
            <a:extLst>
              <a:ext uri="{FF2B5EF4-FFF2-40B4-BE49-F238E27FC236}">
                <a16:creationId xmlns:a16="http://schemas.microsoft.com/office/drawing/2014/main" id="{E8C20939-CCF4-4369-84F1-1B3092A9D577}"/>
              </a:ext>
            </a:extLst>
          </p:cNvPr>
          <p:cNvSpPr/>
          <p:nvPr/>
        </p:nvSpPr>
        <p:spPr>
          <a:xfrm>
            <a:off x="6096000" y="2959100"/>
            <a:ext cx="6096000" cy="939800"/>
          </a:xfrm>
          <a:prstGeom prst="rect">
            <a:avLst/>
          </a:prstGeom>
          <a:solidFill>
            <a:srgbClr val="6688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Graphic 8" descr="Open book outline">
            <a:extLst>
              <a:ext uri="{FF2B5EF4-FFF2-40B4-BE49-F238E27FC236}">
                <a16:creationId xmlns:a16="http://schemas.microsoft.com/office/drawing/2014/main" id="{BEA8F71D-31C8-4DB0-9B80-10909348DA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0910" y="2473684"/>
            <a:ext cx="2351314" cy="2351314"/>
          </a:xfrm>
          <a:prstGeom prst="rect">
            <a:avLst/>
          </a:prstGeom>
          <a:effectLst>
            <a:outerShdw blurRad="50800" dist="38100" dir="2700000" algn="tl" rotWithShape="0">
              <a:prstClr val="black">
                <a:alpha val="40000"/>
              </a:prstClr>
            </a:outerShdw>
          </a:effectLst>
        </p:spPr>
      </p:pic>
      <p:pic>
        <p:nvPicPr>
          <p:cNvPr id="10" name="Graphic 9">
            <a:extLst>
              <a:ext uri="{FF2B5EF4-FFF2-40B4-BE49-F238E27FC236}">
                <a16:creationId xmlns:a16="http://schemas.microsoft.com/office/drawing/2014/main" id="{00F30F37-F606-4050-A630-F29B53C8F89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795338" y="1777004"/>
            <a:ext cx="806767" cy="696680"/>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312700F2-1CAC-4A1C-9903-1E2017654B5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8016"/>
          <a:stretch/>
        </p:blipFill>
        <p:spPr>
          <a:xfrm>
            <a:off x="8489778" y="2521229"/>
            <a:ext cx="1280840" cy="393997"/>
          </a:xfrm>
          <a:prstGeom prst="rect">
            <a:avLst/>
          </a:prstGeom>
        </p:spPr>
      </p:pic>
    </p:spTree>
    <p:extLst>
      <p:ext uri="{BB962C8B-B14F-4D97-AF65-F5344CB8AC3E}">
        <p14:creationId xmlns:p14="http://schemas.microsoft.com/office/powerpoint/2010/main" val="1053474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24">
            <a:extLst>
              <a:ext uri="{FF2B5EF4-FFF2-40B4-BE49-F238E27FC236}">
                <a16:creationId xmlns:a16="http://schemas.microsoft.com/office/drawing/2014/main" id="{C2ECDC2C-D98E-4DD8-BE10-99B302BE5A3C}"/>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31</a:t>
            </a:fld>
            <a:endParaRPr lang="en-IN"/>
          </a:p>
        </p:txBody>
      </p:sp>
      <p:sp>
        <p:nvSpPr>
          <p:cNvPr id="2" name="Title 1"/>
          <p:cNvSpPr>
            <a:spLocks noGrp="1"/>
          </p:cNvSpPr>
          <p:nvPr>
            <p:ph type="title" idx="4294967295"/>
          </p:nvPr>
        </p:nvSpPr>
        <p:spPr>
          <a:xfrm>
            <a:off x="140433" y="3463443"/>
            <a:ext cx="1669774" cy="757130"/>
          </a:xfrm>
        </p:spPr>
        <p:txBody>
          <a:bodyPr vert="horz" wrap="square" lIns="91440" tIns="45720" rIns="91440" bIns="45720" rtlCol="0" anchor="ctr">
            <a:spAutoFit/>
          </a:bodyPr>
          <a:lstStyle/>
          <a:p>
            <a:r>
              <a:rPr lang="en-US" sz="2400" b="1">
                <a:solidFill>
                  <a:srgbClr val="506554"/>
                </a:solidFill>
                <a:latin typeface="Source Sans Pro" panose="020B0503030403020204" pitchFamily="34" charset="0"/>
              </a:rPr>
              <a:t>What is GAAR?</a:t>
            </a:r>
            <a:endParaRPr lang="en-IN" sz="2400" b="1">
              <a:solidFill>
                <a:srgbClr val="506554"/>
              </a:solidFill>
              <a:latin typeface="Source Sans Pro" panose="020B0503030403020204" pitchFamily="34" charset="0"/>
            </a:endParaRPr>
          </a:p>
        </p:txBody>
      </p:sp>
      <p:sp>
        <p:nvSpPr>
          <p:cNvPr id="3" name="Rectangle 2">
            <a:extLst>
              <a:ext uri="{FF2B5EF4-FFF2-40B4-BE49-F238E27FC236}">
                <a16:creationId xmlns:a16="http://schemas.microsoft.com/office/drawing/2014/main" id="{2A2EFDBF-B8AD-483C-B554-3788C30F569B}"/>
              </a:ext>
            </a:extLst>
          </p:cNvPr>
          <p:cNvSpPr/>
          <p:nvPr/>
        </p:nvSpPr>
        <p:spPr>
          <a:xfrm>
            <a:off x="2382983" y="1139537"/>
            <a:ext cx="9398202" cy="4478149"/>
          </a:xfrm>
          <a:prstGeom prst="rect">
            <a:avLst/>
          </a:prstGeom>
        </p:spPr>
        <p:txBody>
          <a:bodyPr wrap="square">
            <a:spAutoFit/>
          </a:bodyPr>
          <a:lstStyle/>
          <a:p>
            <a:pPr marL="298450" marR="120650" indent="-285750" algn="just">
              <a:spcBef>
                <a:spcPts val="100"/>
              </a:spcBef>
              <a:buFont typeface="Arial" panose="020B0604020202020204" pitchFamily="34" charset="0"/>
              <a:buChar char="•"/>
            </a:pPr>
            <a:r>
              <a:rPr lang="en-US" sz="1600" spc="-40">
                <a:cs typeface="Georgia"/>
              </a:rPr>
              <a:t>In </a:t>
            </a:r>
            <a:r>
              <a:rPr lang="en-US" sz="1600" spc="-25">
                <a:cs typeface="Georgia"/>
              </a:rPr>
              <a:t>simple </a:t>
            </a:r>
            <a:r>
              <a:rPr lang="en-US" sz="1600" spc="-10">
                <a:cs typeface="Georgia"/>
              </a:rPr>
              <a:t>terms, </a:t>
            </a:r>
            <a:r>
              <a:rPr lang="en-US" sz="1600" spc="-15">
                <a:cs typeface="Georgia"/>
              </a:rPr>
              <a:t>GAAR  </a:t>
            </a:r>
            <a:r>
              <a:rPr lang="en-US" sz="1600" spc="-10">
                <a:cs typeface="Georgia"/>
              </a:rPr>
              <a:t>codifies the </a:t>
            </a:r>
            <a:r>
              <a:rPr lang="en-US" sz="1600" spc="-15">
                <a:cs typeface="Georgia"/>
              </a:rPr>
              <a:t>principle </a:t>
            </a:r>
            <a:r>
              <a:rPr lang="en-US" sz="1600" spc="-10">
                <a:cs typeface="Georgia"/>
              </a:rPr>
              <a:t>of </a:t>
            </a:r>
            <a:r>
              <a:rPr lang="en-US" sz="1600" spc="-15">
                <a:cs typeface="Georgia"/>
              </a:rPr>
              <a:t>substance </a:t>
            </a:r>
            <a:r>
              <a:rPr lang="en-US" sz="1600" spc="-10">
                <a:cs typeface="Georgia"/>
              </a:rPr>
              <a:t>over </a:t>
            </a:r>
            <a:r>
              <a:rPr lang="en-US" sz="1600" spc="-15">
                <a:cs typeface="Georgia"/>
              </a:rPr>
              <a:t>form </a:t>
            </a:r>
            <a:r>
              <a:rPr lang="en-US" sz="1600" spc="-5">
                <a:cs typeface="Georgia"/>
              </a:rPr>
              <a:t>and </a:t>
            </a:r>
            <a:r>
              <a:rPr lang="en-US" sz="1600" spc="-15">
                <a:cs typeface="Georgia"/>
              </a:rPr>
              <a:t>brings into </a:t>
            </a:r>
            <a:r>
              <a:rPr lang="en-US" sz="1600" spc="-5">
                <a:cs typeface="Georgia"/>
              </a:rPr>
              <a:t>the </a:t>
            </a:r>
            <a:r>
              <a:rPr lang="en-US" sz="1600" spc="5">
                <a:cs typeface="Georgia"/>
              </a:rPr>
              <a:t>law </a:t>
            </a:r>
            <a:r>
              <a:rPr lang="en-US" sz="1600" spc="-15">
                <a:cs typeface="Georgia"/>
              </a:rPr>
              <a:t>principles </a:t>
            </a:r>
            <a:r>
              <a:rPr lang="en-US" sz="1600" spc="-10">
                <a:cs typeface="Georgia"/>
              </a:rPr>
              <a:t>that </a:t>
            </a:r>
            <a:r>
              <a:rPr lang="en-US" sz="1600" spc="-5">
                <a:cs typeface="Georgia"/>
              </a:rPr>
              <a:t>several </a:t>
            </a:r>
            <a:r>
              <a:rPr lang="en-US" sz="1600" spc="-10">
                <a:cs typeface="Georgia"/>
              </a:rPr>
              <a:t>landmark</a:t>
            </a:r>
            <a:r>
              <a:rPr lang="en-US" sz="1600" spc="-80">
                <a:cs typeface="Georgia"/>
              </a:rPr>
              <a:t> </a:t>
            </a:r>
            <a:r>
              <a:rPr lang="en-US" sz="1600" spc="-10">
                <a:cs typeface="Georgia"/>
              </a:rPr>
              <a:t>cases </a:t>
            </a:r>
            <a:r>
              <a:rPr lang="en-US" sz="1600" spc="-5">
                <a:cs typeface="Georgia"/>
              </a:rPr>
              <a:t>have dealt </a:t>
            </a:r>
            <a:r>
              <a:rPr lang="en-US" sz="1600" spc="5">
                <a:cs typeface="Georgia"/>
              </a:rPr>
              <a:t>with </a:t>
            </a:r>
            <a:r>
              <a:rPr lang="en-US" sz="1600" spc="-10">
                <a:cs typeface="Georgia"/>
              </a:rPr>
              <a:t>over </a:t>
            </a:r>
            <a:r>
              <a:rPr lang="en-US" sz="1600" spc="-5">
                <a:cs typeface="Georgia"/>
              </a:rPr>
              <a:t>the</a:t>
            </a:r>
            <a:r>
              <a:rPr lang="en-US" sz="1600" spc="-100">
                <a:cs typeface="Georgia"/>
              </a:rPr>
              <a:t> </a:t>
            </a:r>
            <a:r>
              <a:rPr lang="en-US" sz="1600" spc="-5">
                <a:cs typeface="Georgia"/>
              </a:rPr>
              <a:t>years.</a:t>
            </a:r>
            <a:endParaRPr lang="en-US" sz="1600">
              <a:cs typeface="Georgia"/>
            </a:endParaRPr>
          </a:p>
          <a:p>
            <a:pPr marL="298450" marR="219075" indent="-285750" algn="just">
              <a:spcBef>
                <a:spcPts val="850"/>
              </a:spcBef>
              <a:buFont typeface="Arial" panose="020B0604020202020204" pitchFamily="34" charset="0"/>
              <a:buChar char="•"/>
            </a:pPr>
            <a:r>
              <a:rPr lang="en-US" sz="1600" spc="-15">
                <a:cs typeface="Georgia"/>
              </a:rPr>
              <a:t>GAAR </a:t>
            </a:r>
            <a:r>
              <a:rPr lang="en-US" sz="1600" spc="-10">
                <a:cs typeface="Georgia"/>
              </a:rPr>
              <a:t>empowers </a:t>
            </a:r>
            <a:r>
              <a:rPr lang="en-US" sz="1600" spc="-5">
                <a:cs typeface="Georgia"/>
              </a:rPr>
              <a:t>the </a:t>
            </a:r>
            <a:r>
              <a:rPr lang="en-US" sz="1600" spc="-15">
                <a:cs typeface="Georgia"/>
              </a:rPr>
              <a:t>Revenue authorities to </a:t>
            </a:r>
            <a:r>
              <a:rPr lang="en-US" sz="1600">
                <a:cs typeface="Georgia"/>
              </a:rPr>
              <a:t>deal effectively </a:t>
            </a:r>
            <a:r>
              <a:rPr lang="en-US" sz="1600" spc="5">
                <a:cs typeface="Georgia"/>
              </a:rPr>
              <a:t>with </a:t>
            </a:r>
            <a:r>
              <a:rPr lang="en-US" sz="1600">
                <a:cs typeface="Georgia"/>
              </a:rPr>
              <a:t>guard </a:t>
            </a:r>
            <a:r>
              <a:rPr lang="en-US" sz="1600" spc="-5">
                <a:cs typeface="Georgia"/>
              </a:rPr>
              <a:t>against </a:t>
            </a:r>
            <a:r>
              <a:rPr lang="en-US" sz="1600" spc="-15">
                <a:cs typeface="Georgia"/>
              </a:rPr>
              <a:t>schemes </a:t>
            </a:r>
            <a:r>
              <a:rPr lang="en-US" sz="1600" spc="-10">
                <a:cs typeface="Georgia"/>
              </a:rPr>
              <a:t>that  </a:t>
            </a:r>
            <a:r>
              <a:rPr lang="en-US" sz="1600">
                <a:cs typeface="Georgia"/>
              </a:rPr>
              <a:t>are </a:t>
            </a:r>
            <a:r>
              <a:rPr lang="en-US" sz="1600" spc="-10">
                <a:cs typeface="Georgia"/>
              </a:rPr>
              <a:t>designed </a:t>
            </a:r>
            <a:r>
              <a:rPr lang="en-US" sz="1600" spc="-15">
                <a:cs typeface="Georgia"/>
              </a:rPr>
              <a:t>for </a:t>
            </a:r>
            <a:r>
              <a:rPr lang="en-US" sz="1600" spc="5">
                <a:cs typeface="Georgia"/>
              </a:rPr>
              <a:t>tax </a:t>
            </a:r>
            <a:r>
              <a:rPr lang="en-US" sz="1600" spc="-5">
                <a:cs typeface="Georgia"/>
              </a:rPr>
              <a:t>avoidance. </a:t>
            </a:r>
            <a:r>
              <a:rPr lang="en-US" sz="1600" spc="-50">
                <a:cs typeface="Georgia"/>
              </a:rPr>
              <a:t>It  </a:t>
            </a:r>
            <a:r>
              <a:rPr lang="en-US" sz="1600" spc="-10">
                <a:cs typeface="Georgia"/>
              </a:rPr>
              <a:t>strengthens their arms </a:t>
            </a:r>
            <a:r>
              <a:rPr lang="en-US" sz="1600" spc="-15">
                <a:cs typeface="Georgia"/>
              </a:rPr>
              <a:t>by</a:t>
            </a:r>
            <a:r>
              <a:rPr lang="en-US" sz="1600" spc="-60">
                <a:cs typeface="Georgia"/>
              </a:rPr>
              <a:t> </a:t>
            </a:r>
            <a:r>
              <a:rPr lang="en-US" sz="1600" spc="5">
                <a:cs typeface="Georgia"/>
              </a:rPr>
              <a:t>giving</a:t>
            </a:r>
            <a:r>
              <a:rPr lang="en-US" sz="1600">
                <a:cs typeface="Georgia"/>
              </a:rPr>
              <a:t> </a:t>
            </a:r>
            <a:r>
              <a:rPr lang="en-US" sz="1600" spc="-10">
                <a:cs typeface="Georgia"/>
              </a:rPr>
              <a:t>them </a:t>
            </a:r>
            <a:r>
              <a:rPr lang="en-US" sz="1600" spc="-5">
                <a:cs typeface="Georgia"/>
              </a:rPr>
              <a:t>sweeping </a:t>
            </a:r>
            <a:r>
              <a:rPr lang="en-US" sz="1600" spc="-10">
                <a:cs typeface="Georgia"/>
              </a:rPr>
              <a:t>powers </a:t>
            </a:r>
            <a:r>
              <a:rPr lang="en-US" sz="1600" spc="-15">
                <a:cs typeface="Georgia"/>
              </a:rPr>
              <a:t>to </a:t>
            </a:r>
            <a:r>
              <a:rPr lang="en-US" sz="1600" spc="-10">
                <a:cs typeface="Georgia"/>
              </a:rPr>
              <a:t>disregard  </a:t>
            </a:r>
            <a:r>
              <a:rPr lang="en-US" sz="1600" spc="-20">
                <a:cs typeface="Georgia"/>
              </a:rPr>
              <a:t>or </a:t>
            </a:r>
            <a:r>
              <a:rPr lang="en-US" sz="1600" spc="-5">
                <a:cs typeface="Georgia"/>
              </a:rPr>
              <a:t>re-characterize</a:t>
            </a:r>
            <a:r>
              <a:rPr lang="en-US" sz="1600" spc="-35">
                <a:cs typeface="Georgia"/>
              </a:rPr>
              <a:t> </a:t>
            </a:r>
            <a:r>
              <a:rPr lang="en-US" sz="1600" spc="-10">
                <a:cs typeface="Georgia"/>
              </a:rPr>
              <a:t>transactions </a:t>
            </a:r>
            <a:r>
              <a:rPr lang="en-US" sz="1600" spc="-5">
                <a:cs typeface="Georgia"/>
              </a:rPr>
              <a:t>and </a:t>
            </a:r>
            <a:r>
              <a:rPr lang="en-US" sz="1600" spc="-10">
                <a:cs typeface="Georgia"/>
              </a:rPr>
              <a:t>re-determine </a:t>
            </a:r>
            <a:r>
              <a:rPr lang="en-US" sz="1600" spc="-5">
                <a:cs typeface="Georgia"/>
              </a:rPr>
              <a:t>the </a:t>
            </a:r>
            <a:r>
              <a:rPr lang="en-US" sz="1600" spc="-10">
                <a:cs typeface="Georgia"/>
              </a:rPr>
              <a:t>resultant </a:t>
            </a:r>
            <a:r>
              <a:rPr lang="en-US" sz="1600" spc="5">
                <a:cs typeface="Georgia"/>
              </a:rPr>
              <a:t>tax </a:t>
            </a:r>
            <a:r>
              <a:rPr lang="en-US" sz="1600" spc="-10">
                <a:cs typeface="Georgia"/>
              </a:rPr>
              <a:t>consequences, </a:t>
            </a:r>
            <a:r>
              <a:rPr lang="en-US" sz="1600" spc="-5">
                <a:cs typeface="Georgia"/>
              </a:rPr>
              <a:t>if </a:t>
            </a:r>
            <a:r>
              <a:rPr lang="en-US" sz="1600" spc="-15">
                <a:cs typeface="Georgia"/>
              </a:rPr>
              <a:t>such </a:t>
            </a:r>
            <a:r>
              <a:rPr lang="en-US" sz="1600" spc="-10">
                <a:cs typeface="Georgia"/>
              </a:rPr>
              <a:t>transactions</a:t>
            </a:r>
            <a:r>
              <a:rPr lang="en-US" sz="1600" spc="-105">
                <a:cs typeface="Georgia"/>
              </a:rPr>
              <a:t> </a:t>
            </a:r>
            <a:r>
              <a:rPr lang="en-US" sz="1600">
                <a:cs typeface="Georgia"/>
              </a:rPr>
              <a:t>are  </a:t>
            </a:r>
            <a:r>
              <a:rPr lang="en-US" sz="1600" spc="-10">
                <a:cs typeface="Georgia"/>
              </a:rPr>
              <a:t>designed </a:t>
            </a:r>
            <a:r>
              <a:rPr lang="en-US" sz="1600" spc="5">
                <a:cs typeface="Georgia"/>
              </a:rPr>
              <a:t>with </a:t>
            </a:r>
            <a:r>
              <a:rPr lang="en-US" sz="1600" spc="-5">
                <a:cs typeface="Georgia"/>
              </a:rPr>
              <a:t>the </a:t>
            </a:r>
            <a:r>
              <a:rPr lang="en-US" sz="1600" spc="-10">
                <a:cs typeface="Georgia"/>
              </a:rPr>
              <a:t>main purpose of  </a:t>
            </a:r>
            <a:r>
              <a:rPr lang="en-US" sz="1600">
                <a:cs typeface="Georgia"/>
              </a:rPr>
              <a:t>availing </a:t>
            </a:r>
            <a:r>
              <a:rPr lang="en-US" sz="1600" spc="5">
                <a:cs typeface="Georgia"/>
              </a:rPr>
              <a:t>tax </a:t>
            </a:r>
            <a:r>
              <a:rPr lang="en-US" sz="1600" spc="-20">
                <a:cs typeface="Georgia"/>
              </a:rPr>
              <a:t>benefit(s) or </a:t>
            </a:r>
            <a:r>
              <a:rPr lang="en-US" sz="1600" spc="-5">
                <a:cs typeface="Georgia"/>
              </a:rPr>
              <a:t>if </a:t>
            </a:r>
            <a:r>
              <a:rPr lang="en-US" sz="1600">
                <a:cs typeface="Georgia"/>
              </a:rPr>
              <a:t>they </a:t>
            </a:r>
            <a:r>
              <a:rPr lang="en-US" sz="1600" spc="-5">
                <a:cs typeface="Georgia"/>
              </a:rPr>
              <a:t>lack  </a:t>
            </a:r>
            <a:r>
              <a:rPr lang="en-US" sz="1600" spc="-10">
                <a:cs typeface="Georgia"/>
              </a:rPr>
              <a:t>commercial</a:t>
            </a:r>
            <a:r>
              <a:rPr lang="en-US" sz="1600" spc="-25">
                <a:cs typeface="Georgia"/>
              </a:rPr>
              <a:t> </a:t>
            </a:r>
            <a:r>
              <a:rPr lang="en-US" sz="1600" spc="-10">
                <a:cs typeface="Georgia"/>
              </a:rPr>
              <a:t>substance.</a:t>
            </a:r>
          </a:p>
          <a:p>
            <a:pPr marL="298450" marR="219075" indent="-285750" algn="just">
              <a:spcBef>
                <a:spcPts val="850"/>
              </a:spcBef>
              <a:buFont typeface="Arial" panose="020B0604020202020204" pitchFamily="34" charset="0"/>
              <a:buChar char="•"/>
            </a:pPr>
            <a:r>
              <a:rPr lang="en-US" sz="1600">
                <a:cs typeface="Georgia"/>
              </a:rPr>
              <a:t>GAAR applies to any arrangement that is considered an Impermissible Avoidance Arrangement (IAA).  Furthermore, under its provisions,  certain transactions are deemed to  lack commercial substance.</a:t>
            </a:r>
          </a:p>
          <a:p>
            <a:pPr marL="298450" marR="219075" indent="-285750" algn="just">
              <a:spcBef>
                <a:spcPts val="850"/>
              </a:spcBef>
              <a:buFont typeface="Arial" panose="020B0604020202020204" pitchFamily="34" charset="0"/>
              <a:buChar char="•"/>
            </a:pPr>
            <a:r>
              <a:rPr lang="en-US" sz="1600" b="1">
                <a:cs typeface="Georgia"/>
              </a:rPr>
              <a:t>Impermissible Avoidance Agreement</a:t>
            </a:r>
          </a:p>
          <a:p>
            <a:pPr marL="755650" marR="219075" lvl="1" indent="-285750" algn="just">
              <a:spcBef>
                <a:spcPts val="850"/>
              </a:spcBef>
              <a:buFont typeface="Courier New" panose="02070309020205020404" pitchFamily="49" charset="0"/>
              <a:buChar char="o"/>
            </a:pPr>
            <a:r>
              <a:rPr lang="en-US" sz="1600">
                <a:cs typeface="Georgia"/>
              </a:rPr>
              <a:t>Under GAAR, a  transaction could be declared an IAA where “the main purpose” is to obtain a tax benefit in addition to  satisfaction of at least one of the four tainted elements tests.</a:t>
            </a:r>
          </a:p>
          <a:p>
            <a:pPr marL="755650" marR="219075" lvl="1" indent="-285750" algn="just">
              <a:spcBef>
                <a:spcPts val="850"/>
              </a:spcBef>
              <a:buFont typeface="Courier New" panose="02070309020205020404" pitchFamily="49" charset="0"/>
              <a:buChar char="o"/>
            </a:pPr>
            <a:r>
              <a:rPr lang="en-US" sz="1600">
                <a:cs typeface="Georgia"/>
              </a:rPr>
              <a:t>Where the main purpose of a step or part of an arrangement is to obtain  a tax benefit, the provisions of GAAR would apply, regardless of the main purpose of the transaction being commercial in nature.</a:t>
            </a:r>
          </a:p>
          <a:p>
            <a:pPr marL="298450" marR="219075" indent="-285750" algn="just">
              <a:spcBef>
                <a:spcPts val="850"/>
              </a:spcBef>
              <a:buFont typeface="Arial" panose="020B0604020202020204" pitchFamily="34" charset="0"/>
              <a:buChar char="•"/>
            </a:pPr>
            <a:endParaRPr lang="en-US" sz="1600">
              <a:cs typeface="Georgia"/>
            </a:endParaRPr>
          </a:p>
        </p:txBody>
      </p:sp>
      <p:pic>
        <p:nvPicPr>
          <p:cNvPr id="7" name="Graphic 6" descr="Open book outline">
            <a:extLst>
              <a:ext uri="{FF2B5EF4-FFF2-40B4-BE49-F238E27FC236}">
                <a16:creationId xmlns:a16="http://schemas.microsoft.com/office/drawing/2014/main" id="{F8C44B87-0CD6-4986-ABD0-C4AB1D367D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8907" y="2213811"/>
            <a:ext cx="1496159" cy="1496159"/>
          </a:xfrm>
          <a:prstGeom prst="rect">
            <a:avLst/>
          </a:prstGeom>
          <a:effectLst>
            <a:outerShdw blurRad="50800" dist="38100" dir="2700000" algn="tl" rotWithShape="0">
              <a:prstClr val="black">
                <a:alpha val="40000"/>
              </a:prstClr>
            </a:outerShdw>
          </a:effectLst>
        </p:spPr>
      </p:pic>
      <p:pic>
        <p:nvPicPr>
          <p:cNvPr id="8" name="Graphic 7">
            <a:extLst>
              <a:ext uri="{FF2B5EF4-FFF2-40B4-BE49-F238E27FC236}">
                <a16:creationId xmlns:a16="http://schemas.microsoft.com/office/drawing/2014/main" id="{5C644DE1-E21D-4F3E-934B-8D5BE0BBE246}"/>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87830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CAF337-A093-4318-A3E7-54FC5424213D}"/>
              </a:ext>
            </a:extLst>
          </p:cNvPr>
          <p:cNvSpPr>
            <a:spLocks noGrp="1"/>
          </p:cNvSpPr>
          <p:nvPr>
            <p:ph type="sldNum" sz="quarter" idx="12"/>
          </p:nvPr>
        </p:nvSpPr>
        <p:spPr>
          <a:xfrm>
            <a:off x="8526997" y="6356350"/>
            <a:ext cx="2743200" cy="365125"/>
          </a:xfrm>
        </p:spPr>
        <p:txBody>
          <a:bodyPr/>
          <a:lstStyle/>
          <a:p>
            <a:fld id="{035080D5-0642-4AB8-8B9E-BEF3CDA0A2A1}" type="slidenum">
              <a:rPr lang="en-IN" smtClean="0"/>
              <a:t>32</a:t>
            </a:fld>
            <a:endParaRPr lang="en-IN"/>
          </a:p>
        </p:txBody>
      </p:sp>
      <p:grpSp>
        <p:nvGrpSpPr>
          <p:cNvPr id="3" name="object 173">
            <a:extLst>
              <a:ext uri="{FF2B5EF4-FFF2-40B4-BE49-F238E27FC236}">
                <a16:creationId xmlns:a16="http://schemas.microsoft.com/office/drawing/2014/main" id="{7AEE7711-59C8-4AC8-84FA-F70EA8206C94}"/>
              </a:ext>
            </a:extLst>
          </p:cNvPr>
          <p:cNvGrpSpPr/>
          <p:nvPr/>
        </p:nvGrpSpPr>
        <p:grpSpPr>
          <a:xfrm>
            <a:off x="2254634" y="1432803"/>
            <a:ext cx="6526926" cy="3497536"/>
            <a:chOff x="8226665" y="4449622"/>
            <a:chExt cx="6080176" cy="3595332"/>
          </a:xfrm>
        </p:grpSpPr>
        <p:sp>
          <p:nvSpPr>
            <p:cNvPr id="4" name="object 174">
              <a:extLst>
                <a:ext uri="{FF2B5EF4-FFF2-40B4-BE49-F238E27FC236}">
                  <a16:creationId xmlns:a16="http://schemas.microsoft.com/office/drawing/2014/main" id="{5635C294-DF42-4A51-820A-A949C84674EF}"/>
                </a:ext>
              </a:extLst>
            </p:cNvPr>
            <p:cNvSpPr/>
            <p:nvPr/>
          </p:nvSpPr>
          <p:spPr>
            <a:xfrm>
              <a:off x="11491505" y="5567946"/>
              <a:ext cx="2732405" cy="1631950"/>
            </a:xfrm>
            <a:custGeom>
              <a:avLst/>
              <a:gdLst/>
              <a:ahLst/>
              <a:cxnLst/>
              <a:rect l="l" t="t" r="r" b="b"/>
              <a:pathLst>
                <a:path w="2732405" h="1631950">
                  <a:moveTo>
                    <a:pt x="1771650" y="0"/>
                  </a:moveTo>
                  <a:lnTo>
                    <a:pt x="1724323" y="5156"/>
                  </a:lnTo>
                  <a:lnTo>
                    <a:pt x="1679513" y="20624"/>
                  </a:lnTo>
                  <a:lnTo>
                    <a:pt x="1639735" y="46405"/>
                  </a:lnTo>
                  <a:lnTo>
                    <a:pt x="1609371" y="80189"/>
                  </a:lnTo>
                  <a:lnTo>
                    <a:pt x="1591153" y="118243"/>
                  </a:lnTo>
                  <a:lnTo>
                    <a:pt x="1585080" y="158432"/>
                  </a:lnTo>
                  <a:lnTo>
                    <a:pt x="1591153" y="198621"/>
                  </a:lnTo>
                  <a:lnTo>
                    <a:pt x="1609371" y="236675"/>
                  </a:lnTo>
                  <a:lnTo>
                    <a:pt x="1639735" y="270459"/>
                  </a:lnTo>
                  <a:lnTo>
                    <a:pt x="1746122" y="360819"/>
                  </a:lnTo>
                  <a:lnTo>
                    <a:pt x="0" y="360819"/>
                  </a:lnTo>
                  <a:lnTo>
                    <a:pt x="0" y="1270990"/>
                  </a:lnTo>
                  <a:lnTo>
                    <a:pt x="1746122" y="1270990"/>
                  </a:lnTo>
                  <a:lnTo>
                    <a:pt x="1639735" y="1361351"/>
                  </a:lnTo>
                  <a:lnTo>
                    <a:pt x="1609371" y="1395130"/>
                  </a:lnTo>
                  <a:lnTo>
                    <a:pt x="1591153" y="1433183"/>
                  </a:lnTo>
                  <a:lnTo>
                    <a:pt x="1585080" y="1473374"/>
                  </a:lnTo>
                  <a:lnTo>
                    <a:pt x="1591153" y="1513567"/>
                  </a:lnTo>
                  <a:lnTo>
                    <a:pt x="1609371" y="1551627"/>
                  </a:lnTo>
                  <a:lnTo>
                    <a:pt x="1639735" y="1585417"/>
                  </a:lnTo>
                  <a:lnTo>
                    <a:pt x="1679513" y="1611198"/>
                  </a:lnTo>
                  <a:lnTo>
                    <a:pt x="1724323" y="1626666"/>
                  </a:lnTo>
                  <a:lnTo>
                    <a:pt x="1771649" y="1631823"/>
                  </a:lnTo>
                  <a:lnTo>
                    <a:pt x="1818976" y="1626666"/>
                  </a:lnTo>
                  <a:lnTo>
                    <a:pt x="1863786" y="1611198"/>
                  </a:lnTo>
                  <a:lnTo>
                    <a:pt x="1903564" y="1585417"/>
                  </a:lnTo>
                  <a:lnTo>
                    <a:pt x="2677756" y="927938"/>
                  </a:lnTo>
                  <a:lnTo>
                    <a:pt x="2708109" y="894153"/>
                  </a:lnTo>
                  <a:lnTo>
                    <a:pt x="2726321" y="856097"/>
                  </a:lnTo>
                  <a:lnTo>
                    <a:pt x="2732392" y="815905"/>
                  </a:lnTo>
                  <a:lnTo>
                    <a:pt x="2726321" y="775713"/>
                  </a:lnTo>
                  <a:lnTo>
                    <a:pt x="2708109" y="737656"/>
                  </a:lnTo>
                  <a:lnTo>
                    <a:pt x="2677756" y="703872"/>
                  </a:lnTo>
                  <a:lnTo>
                    <a:pt x="1903564" y="46405"/>
                  </a:lnTo>
                  <a:lnTo>
                    <a:pt x="1863786" y="20624"/>
                  </a:lnTo>
                  <a:lnTo>
                    <a:pt x="1818976" y="5156"/>
                  </a:lnTo>
                  <a:lnTo>
                    <a:pt x="1771650" y="0"/>
                  </a:lnTo>
                  <a:close/>
                </a:path>
              </a:pathLst>
            </a:custGeom>
            <a:solidFill>
              <a:srgbClr val="668871"/>
            </a:solidFill>
          </p:spPr>
          <p:txBody>
            <a:bodyPr wrap="square" lIns="0" tIns="0" rIns="0" bIns="0" rtlCol="0"/>
            <a:lstStyle/>
            <a:p>
              <a:endParaRPr/>
            </a:p>
          </p:txBody>
        </p:sp>
        <p:sp>
          <p:nvSpPr>
            <p:cNvPr id="5" name="object 175">
              <a:extLst>
                <a:ext uri="{FF2B5EF4-FFF2-40B4-BE49-F238E27FC236}">
                  <a16:creationId xmlns:a16="http://schemas.microsoft.com/office/drawing/2014/main" id="{A4D3FBB4-6F41-4464-852D-5ACF46EB8F68}"/>
                </a:ext>
              </a:extLst>
            </p:cNvPr>
            <p:cNvSpPr/>
            <p:nvPr/>
          </p:nvSpPr>
          <p:spPr>
            <a:xfrm>
              <a:off x="9717176" y="5207139"/>
              <a:ext cx="2732405" cy="1631950"/>
            </a:xfrm>
            <a:custGeom>
              <a:avLst/>
              <a:gdLst/>
              <a:ahLst/>
              <a:cxnLst/>
              <a:rect l="l" t="t" r="r" b="b"/>
              <a:pathLst>
                <a:path w="2732404" h="1631950">
                  <a:moveTo>
                    <a:pt x="1771642" y="0"/>
                  </a:moveTo>
                  <a:lnTo>
                    <a:pt x="1724316" y="5156"/>
                  </a:lnTo>
                  <a:lnTo>
                    <a:pt x="1679505" y="20624"/>
                  </a:lnTo>
                  <a:lnTo>
                    <a:pt x="1639722" y="46405"/>
                  </a:lnTo>
                  <a:lnTo>
                    <a:pt x="1609364" y="80189"/>
                  </a:lnTo>
                  <a:lnTo>
                    <a:pt x="1591149" y="118243"/>
                  </a:lnTo>
                  <a:lnTo>
                    <a:pt x="1585077" y="158432"/>
                  </a:lnTo>
                  <a:lnTo>
                    <a:pt x="1591149" y="198621"/>
                  </a:lnTo>
                  <a:lnTo>
                    <a:pt x="1609364" y="236675"/>
                  </a:lnTo>
                  <a:lnTo>
                    <a:pt x="1639722" y="270459"/>
                  </a:lnTo>
                  <a:lnTo>
                    <a:pt x="1746110" y="360819"/>
                  </a:lnTo>
                  <a:lnTo>
                    <a:pt x="0" y="360819"/>
                  </a:lnTo>
                  <a:lnTo>
                    <a:pt x="0" y="1271003"/>
                  </a:lnTo>
                  <a:lnTo>
                    <a:pt x="1746110" y="1271003"/>
                  </a:lnTo>
                  <a:lnTo>
                    <a:pt x="1639722" y="1361351"/>
                  </a:lnTo>
                  <a:lnTo>
                    <a:pt x="1609364" y="1395135"/>
                  </a:lnTo>
                  <a:lnTo>
                    <a:pt x="1591149" y="1433189"/>
                  </a:lnTo>
                  <a:lnTo>
                    <a:pt x="1585077" y="1473379"/>
                  </a:lnTo>
                  <a:lnTo>
                    <a:pt x="1591149" y="1513570"/>
                  </a:lnTo>
                  <a:lnTo>
                    <a:pt x="1609364" y="1551627"/>
                  </a:lnTo>
                  <a:lnTo>
                    <a:pt x="1639722" y="1585417"/>
                  </a:lnTo>
                  <a:lnTo>
                    <a:pt x="1679505" y="1611198"/>
                  </a:lnTo>
                  <a:lnTo>
                    <a:pt x="1724316" y="1626666"/>
                  </a:lnTo>
                  <a:lnTo>
                    <a:pt x="1771642" y="1631823"/>
                  </a:lnTo>
                  <a:lnTo>
                    <a:pt x="1818966" y="1626666"/>
                  </a:lnTo>
                  <a:lnTo>
                    <a:pt x="1863774" y="1611198"/>
                  </a:lnTo>
                  <a:lnTo>
                    <a:pt x="1903552" y="1585417"/>
                  </a:lnTo>
                  <a:lnTo>
                    <a:pt x="2677744" y="927938"/>
                  </a:lnTo>
                  <a:lnTo>
                    <a:pt x="2708102" y="894153"/>
                  </a:lnTo>
                  <a:lnTo>
                    <a:pt x="2726317" y="856097"/>
                  </a:lnTo>
                  <a:lnTo>
                    <a:pt x="2732389" y="815905"/>
                  </a:lnTo>
                  <a:lnTo>
                    <a:pt x="2726317" y="775713"/>
                  </a:lnTo>
                  <a:lnTo>
                    <a:pt x="2708102" y="737656"/>
                  </a:lnTo>
                  <a:lnTo>
                    <a:pt x="2677744" y="703872"/>
                  </a:lnTo>
                  <a:lnTo>
                    <a:pt x="1903552" y="46405"/>
                  </a:lnTo>
                  <a:lnTo>
                    <a:pt x="1863774" y="20624"/>
                  </a:lnTo>
                  <a:lnTo>
                    <a:pt x="1818966" y="5156"/>
                  </a:lnTo>
                  <a:lnTo>
                    <a:pt x="1771642" y="0"/>
                  </a:lnTo>
                  <a:close/>
                </a:path>
              </a:pathLst>
            </a:custGeom>
            <a:solidFill>
              <a:srgbClr val="506554"/>
            </a:solidFill>
          </p:spPr>
          <p:txBody>
            <a:bodyPr wrap="square" lIns="0" tIns="0" rIns="0" bIns="0" rtlCol="0"/>
            <a:lstStyle/>
            <a:p>
              <a:endParaRPr/>
            </a:p>
          </p:txBody>
        </p:sp>
        <p:sp>
          <p:nvSpPr>
            <p:cNvPr id="6" name="object 176">
              <a:extLst>
                <a:ext uri="{FF2B5EF4-FFF2-40B4-BE49-F238E27FC236}">
                  <a16:creationId xmlns:a16="http://schemas.microsoft.com/office/drawing/2014/main" id="{26C50444-6B6A-48B9-9B62-5E54CC32207B}"/>
                </a:ext>
              </a:extLst>
            </p:cNvPr>
            <p:cNvSpPr/>
            <p:nvPr/>
          </p:nvSpPr>
          <p:spPr>
            <a:xfrm>
              <a:off x="8226665" y="5567946"/>
              <a:ext cx="2458720" cy="1631950"/>
            </a:xfrm>
            <a:custGeom>
              <a:avLst/>
              <a:gdLst/>
              <a:ahLst/>
              <a:cxnLst/>
              <a:rect l="l" t="t" r="r" b="b"/>
              <a:pathLst>
                <a:path w="2458720" h="1631950">
                  <a:moveTo>
                    <a:pt x="1497515" y="0"/>
                  </a:moveTo>
                  <a:lnTo>
                    <a:pt x="1450191" y="5156"/>
                  </a:lnTo>
                  <a:lnTo>
                    <a:pt x="1405382" y="20624"/>
                  </a:lnTo>
                  <a:lnTo>
                    <a:pt x="1365605" y="46405"/>
                  </a:lnTo>
                  <a:lnTo>
                    <a:pt x="1335239" y="80189"/>
                  </a:lnTo>
                  <a:lnTo>
                    <a:pt x="1317028" y="118243"/>
                  </a:lnTo>
                  <a:lnTo>
                    <a:pt x="1310957" y="158432"/>
                  </a:lnTo>
                  <a:lnTo>
                    <a:pt x="1317028" y="198621"/>
                  </a:lnTo>
                  <a:lnTo>
                    <a:pt x="1335239" y="236675"/>
                  </a:lnTo>
                  <a:lnTo>
                    <a:pt x="1365592" y="270459"/>
                  </a:lnTo>
                  <a:lnTo>
                    <a:pt x="1471993" y="360819"/>
                  </a:lnTo>
                  <a:lnTo>
                    <a:pt x="0" y="360819"/>
                  </a:lnTo>
                  <a:lnTo>
                    <a:pt x="0" y="1270990"/>
                  </a:lnTo>
                  <a:lnTo>
                    <a:pt x="1471993" y="1270990"/>
                  </a:lnTo>
                  <a:lnTo>
                    <a:pt x="1365592" y="1361351"/>
                  </a:lnTo>
                  <a:lnTo>
                    <a:pt x="1335239" y="1395130"/>
                  </a:lnTo>
                  <a:lnTo>
                    <a:pt x="1317028" y="1433183"/>
                  </a:lnTo>
                  <a:lnTo>
                    <a:pt x="1310957" y="1473374"/>
                  </a:lnTo>
                  <a:lnTo>
                    <a:pt x="1317028" y="1513567"/>
                  </a:lnTo>
                  <a:lnTo>
                    <a:pt x="1335239" y="1551627"/>
                  </a:lnTo>
                  <a:lnTo>
                    <a:pt x="1365592" y="1585417"/>
                  </a:lnTo>
                  <a:lnTo>
                    <a:pt x="1405382" y="1611198"/>
                  </a:lnTo>
                  <a:lnTo>
                    <a:pt x="1450191" y="1626666"/>
                  </a:lnTo>
                  <a:lnTo>
                    <a:pt x="1497515" y="1631823"/>
                  </a:lnTo>
                  <a:lnTo>
                    <a:pt x="1544841" y="1626666"/>
                  </a:lnTo>
                  <a:lnTo>
                    <a:pt x="1589652" y="1611198"/>
                  </a:lnTo>
                  <a:lnTo>
                    <a:pt x="1629435" y="1585417"/>
                  </a:lnTo>
                  <a:lnTo>
                    <a:pt x="2403627" y="927938"/>
                  </a:lnTo>
                  <a:lnTo>
                    <a:pt x="2433985" y="894153"/>
                  </a:lnTo>
                  <a:lnTo>
                    <a:pt x="2452200" y="856097"/>
                  </a:lnTo>
                  <a:lnTo>
                    <a:pt x="2458272" y="815905"/>
                  </a:lnTo>
                  <a:lnTo>
                    <a:pt x="2452200" y="775713"/>
                  </a:lnTo>
                  <a:lnTo>
                    <a:pt x="2433985" y="737656"/>
                  </a:lnTo>
                  <a:lnTo>
                    <a:pt x="2403627" y="703872"/>
                  </a:lnTo>
                  <a:lnTo>
                    <a:pt x="1629435" y="46405"/>
                  </a:lnTo>
                  <a:lnTo>
                    <a:pt x="1589652" y="20624"/>
                  </a:lnTo>
                  <a:lnTo>
                    <a:pt x="1544841" y="5156"/>
                  </a:lnTo>
                  <a:lnTo>
                    <a:pt x="1497515" y="0"/>
                  </a:lnTo>
                  <a:close/>
                </a:path>
              </a:pathLst>
            </a:custGeom>
            <a:solidFill>
              <a:srgbClr val="A4DEAE"/>
            </a:solidFill>
          </p:spPr>
          <p:txBody>
            <a:bodyPr wrap="square" lIns="0" tIns="0" rIns="0" bIns="0" rtlCol="0"/>
            <a:lstStyle/>
            <a:p>
              <a:endParaRPr/>
            </a:p>
          </p:txBody>
        </p:sp>
        <p:sp>
          <p:nvSpPr>
            <p:cNvPr id="7" name="object 177">
              <a:extLst>
                <a:ext uri="{FF2B5EF4-FFF2-40B4-BE49-F238E27FC236}">
                  <a16:creationId xmlns:a16="http://schemas.microsoft.com/office/drawing/2014/main" id="{97A92B29-5603-4E67-BA97-C85288488722}"/>
                </a:ext>
              </a:extLst>
            </p:cNvPr>
            <p:cNvSpPr/>
            <p:nvPr/>
          </p:nvSpPr>
          <p:spPr>
            <a:xfrm>
              <a:off x="11841365" y="4449622"/>
              <a:ext cx="660400" cy="1301115"/>
            </a:xfrm>
            <a:custGeom>
              <a:avLst/>
              <a:gdLst/>
              <a:ahLst/>
              <a:cxnLst/>
              <a:rect l="l" t="t" r="r" b="b"/>
              <a:pathLst>
                <a:path w="660400" h="1301114">
                  <a:moveTo>
                    <a:pt x="0" y="0"/>
                  </a:moveTo>
                  <a:lnTo>
                    <a:pt x="0" y="640664"/>
                  </a:lnTo>
                  <a:lnTo>
                    <a:pt x="660196" y="1300861"/>
                  </a:lnTo>
                </a:path>
              </a:pathLst>
            </a:custGeom>
            <a:ln w="25400">
              <a:solidFill>
                <a:srgbClr val="CCCCCC"/>
              </a:solidFill>
            </a:ln>
          </p:spPr>
          <p:txBody>
            <a:bodyPr wrap="square" lIns="0" tIns="0" rIns="0" bIns="0" rtlCol="0"/>
            <a:lstStyle/>
            <a:p>
              <a:endParaRPr/>
            </a:p>
          </p:txBody>
        </p:sp>
        <p:sp>
          <p:nvSpPr>
            <p:cNvPr id="8" name="object 178">
              <a:extLst>
                <a:ext uri="{FF2B5EF4-FFF2-40B4-BE49-F238E27FC236}">
                  <a16:creationId xmlns:a16="http://schemas.microsoft.com/office/drawing/2014/main" id="{96127240-ABBB-4D2E-A7C2-DB99285EA673}"/>
                </a:ext>
              </a:extLst>
            </p:cNvPr>
            <p:cNvSpPr/>
            <p:nvPr/>
          </p:nvSpPr>
          <p:spPr>
            <a:xfrm>
              <a:off x="12445593" y="5694527"/>
              <a:ext cx="111925" cy="111925"/>
            </a:xfrm>
            <a:prstGeom prst="rect">
              <a:avLst/>
            </a:prstGeom>
            <a:blipFill>
              <a:blip r:embed="rId2" cstate="print"/>
              <a:stretch>
                <a:fillRect/>
              </a:stretch>
            </a:blipFill>
          </p:spPr>
          <p:txBody>
            <a:bodyPr wrap="square" lIns="0" tIns="0" rIns="0" bIns="0" rtlCol="0"/>
            <a:lstStyle/>
            <a:p>
              <a:endParaRPr/>
            </a:p>
          </p:txBody>
        </p:sp>
        <p:sp>
          <p:nvSpPr>
            <p:cNvPr id="9" name="object 179">
              <a:extLst>
                <a:ext uri="{FF2B5EF4-FFF2-40B4-BE49-F238E27FC236}">
                  <a16:creationId xmlns:a16="http://schemas.microsoft.com/office/drawing/2014/main" id="{11FBCAB4-F7FD-4C46-A391-77C32E86FC53}"/>
                </a:ext>
              </a:extLst>
            </p:cNvPr>
            <p:cNvSpPr/>
            <p:nvPr/>
          </p:nvSpPr>
          <p:spPr>
            <a:xfrm>
              <a:off x="13590651" y="6734365"/>
              <a:ext cx="660400" cy="1301115"/>
            </a:xfrm>
            <a:custGeom>
              <a:avLst/>
              <a:gdLst/>
              <a:ahLst/>
              <a:cxnLst/>
              <a:rect l="l" t="t" r="r" b="b"/>
              <a:pathLst>
                <a:path w="660400" h="1301115">
                  <a:moveTo>
                    <a:pt x="0" y="1300873"/>
                  </a:moveTo>
                  <a:lnTo>
                    <a:pt x="0" y="660209"/>
                  </a:lnTo>
                  <a:lnTo>
                    <a:pt x="660196" y="0"/>
                  </a:lnTo>
                </a:path>
              </a:pathLst>
            </a:custGeom>
            <a:ln w="25400">
              <a:solidFill>
                <a:srgbClr val="CCCCCC"/>
              </a:solidFill>
            </a:ln>
          </p:spPr>
          <p:txBody>
            <a:bodyPr wrap="square" lIns="0" tIns="0" rIns="0" bIns="0" rtlCol="0"/>
            <a:lstStyle/>
            <a:p>
              <a:endParaRPr/>
            </a:p>
          </p:txBody>
        </p:sp>
        <p:sp>
          <p:nvSpPr>
            <p:cNvPr id="10" name="object 180">
              <a:extLst>
                <a:ext uri="{FF2B5EF4-FFF2-40B4-BE49-F238E27FC236}">
                  <a16:creationId xmlns:a16="http://schemas.microsoft.com/office/drawing/2014/main" id="{A8E3AC13-A6C7-44ED-9A76-15F8B689A9F7}"/>
                </a:ext>
              </a:extLst>
            </p:cNvPr>
            <p:cNvSpPr/>
            <p:nvPr/>
          </p:nvSpPr>
          <p:spPr>
            <a:xfrm>
              <a:off x="14194916" y="6678396"/>
              <a:ext cx="111925" cy="111937"/>
            </a:xfrm>
            <a:prstGeom prst="rect">
              <a:avLst/>
            </a:prstGeom>
            <a:blipFill>
              <a:blip r:embed="rId3" cstate="print"/>
              <a:stretch>
                <a:fillRect/>
              </a:stretch>
            </a:blipFill>
          </p:spPr>
          <p:txBody>
            <a:bodyPr wrap="square" lIns="0" tIns="0" rIns="0" bIns="0" rtlCol="0"/>
            <a:lstStyle/>
            <a:p>
              <a:endParaRPr/>
            </a:p>
          </p:txBody>
        </p:sp>
        <p:sp>
          <p:nvSpPr>
            <p:cNvPr id="11" name="object 181">
              <a:extLst>
                <a:ext uri="{FF2B5EF4-FFF2-40B4-BE49-F238E27FC236}">
                  <a16:creationId xmlns:a16="http://schemas.microsoft.com/office/drawing/2014/main" id="{B30F786F-FCE4-4C6F-B1DA-143CCBC37C8B}"/>
                </a:ext>
              </a:extLst>
            </p:cNvPr>
            <p:cNvSpPr/>
            <p:nvPr/>
          </p:nvSpPr>
          <p:spPr>
            <a:xfrm>
              <a:off x="9969220" y="6743839"/>
              <a:ext cx="660400" cy="1301115"/>
            </a:xfrm>
            <a:custGeom>
              <a:avLst/>
              <a:gdLst/>
              <a:ahLst/>
              <a:cxnLst/>
              <a:rect l="l" t="t" r="r" b="b"/>
              <a:pathLst>
                <a:path w="660400" h="1301115">
                  <a:moveTo>
                    <a:pt x="0" y="1300873"/>
                  </a:moveTo>
                  <a:lnTo>
                    <a:pt x="0" y="660209"/>
                  </a:lnTo>
                  <a:lnTo>
                    <a:pt x="660196" y="0"/>
                  </a:lnTo>
                </a:path>
              </a:pathLst>
            </a:custGeom>
            <a:ln w="25400">
              <a:solidFill>
                <a:srgbClr val="CCCCCC"/>
              </a:solidFill>
            </a:ln>
          </p:spPr>
          <p:txBody>
            <a:bodyPr wrap="square" lIns="0" tIns="0" rIns="0" bIns="0" rtlCol="0"/>
            <a:lstStyle/>
            <a:p>
              <a:endParaRPr/>
            </a:p>
          </p:txBody>
        </p:sp>
        <p:sp>
          <p:nvSpPr>
            <p:cNvPr id="12" name="object 182">
              <a:extLst>
                <a:ext uri="{FF2B5EF4-FFF2-40B4-BE49-F238E27FC236}">
                  <a16:creationId xmlns:a16="http://schemas.microsoft.com/office/drawing/2014/main" id="{890584D6-B701-4B69-82D4-B254098CC125}"/>
                </a:ext>
              </a:extLst>
            </p:cNvPr>
            <p:cNvSpPr/>
            <p:nvPr/>
          </p:nvSpPr>
          <p:spPr>
            <a:xfrm>
              <a:off x="10573448" y="6687883"/>
              <a:ext cx="111937" cy="111925"/>
            </a:xfrm>
            <a:prstGeom prst="rect">
              <a:avLst/>
            </a:prstGeom>
            <a:blipFill>
              <a:blip r:embed="rId4" cstate="print"/>
              <a:stretch>
                <a:fillRect/>
              </a:stretch>
            </a:blipFill>
          </p:spPr>
          <p:txBody>
            <a:bodyPr wrap="square" lIns="0" tIns="0" rIns="0" bIns="0" rtlCol="0"/>
            <a:lstStyle/>
            <a:p>
              <a:endParaRPr/>
            </a:p>
          </p:txBody>
        </p:sp>
      </p:grpSp>
      <p:sp>
        <p:nvSpPr>
          <p:cNvPr id="13" name="TextBox 12">
            <a:extLst>
              <a:ext uri="{FF2B5EF4-FFF2-40B4-BE49-F238E27FC236}">
                <a16:creationId xmlns:a16="http://schemas.microsoft.com/office/drawing/2014/main" id="{21E0DF45-8835-434D-B870-AE13C3CCC515}"/>
              </a:ext>
            </a:extLst>
          </p:cNvPr>
          <p:cNvSpPr txBox="1"/>
          <p:nvPr/>
        </p:nvSpPr>
        <p:spPr>
          <a:xfrm>
            <a:off x="3108160" y="4559361"/>
            <a:ext cx="2308404" cy="1384995"/>
          </a:xfrm>
          <a:prstGeom prst="rect">
            <a:avLst/>
          </a:prstGeom>
          <a:noFill/>
        </p:spPr>
        <p:txBody>
          <a:bodyPr wrap="square">
            <a:spAutoFit/>
          </a:bodyPr>
          <a:lstStyle/>
          <a:p>
            <a:pPr marL="114300" marR="151130" algn="just">
              <a:spcBef>
                <a:spcPts val="575"/>
              </a:spcBef>
            </a:pPr>
            <a:r>
              <a:rPr lang="en-US" sz="1400" spc="-5">
                <a:solidFill>
                  <a:sysClr val="windowText" lastClr="000000"/>
                </a:solidFill>
                <a:latin typeface="+mj-lt"/>
                <a:cs typeface="Georgia"/>
              </a:rPr>
              <a:t>Illegality, </a:t>
            </a:r>
            <a:r>
              <a:rPr lang="en-US" sz="1400" spc="15">
                <a:solidFill>
                  <a:sysClr val="windowText" lastClr="000000"/>
                </a:solidFill>
                <a:latin typeface="+mj-lt"/>
                <a:cs typeface="Georgia"/>
              </a:rPr>
              <a:t>wilful </a:t>
            </a:r>
            <a:r>
              <a:rPr lang="en-US" sz="1400" spc="-25">
                <a:solidFill>
                  <a:sysClr val="windowText" lastClr="000000"/>
                </a:solidFill>
                <a:latin typeface="+mj-lt"/>
                <a:cs typeface="Georgia"/>
              </a:rPr>
              <a:t>suppression </a:t>
            </a:r>
            <a:r>
              <a:rPr lang="en-US" sz="1400" spc="-10">
                <a:solidFill>
                  <a:sysClr val="windowText" lastClr="000000"/>
                </a:solidFill>
                <a:latin typeface="+mj-lt"/>
                <a:cs typeface="Georgia"/>
              </a:rPr>
              <a:t>of  </a:t>
            </a:r>
            <a:r>
              <a:rPr lang="en-US" sz="1400" spc="-5">
                <a:solidFill>
                  <a:sysClr val="windowText" lastClr="000000"/>
                </a:solidFill>
                <a:latin typeface="+mj-lt"/>
                <a:cs typeface="Georgia"/>
              </a:rPr>
              <a:t>facts, </a:t>
            </a:r>
            <a:r>
              <a:rPr lang="en-US" sz="1400" spc="-15">
                <a:solidFill>
                  <a:sysClr val="windowText" lastClr="000000"/>
                </a:solidFill>
                <a:latin typeface="+mj-lt"/>
                <a:cs typeface="Georgia"/>
              </a:rPr>
              <a:t>misrepresentation </a:t>
            </a:r>
            <a:r>
              <a:rPr lang="en-US" sz="1400" spc="-5">
                <a:solidFill>
                  <a:sysClr val="windowText" lastClr="000000"/>
                </a:solidFill>
                <a:latin typeface="+mj-lt"/>
                <a:cs typeface="Georgia"/>
              </a:rPr>
              <a:t>and  </a:t>
            </a:r>
            <a:r>
              <a:rPr lang="en-US" sz="1400" spc="15">
                <a:solidFill>
                  <a:sysClr val="windowText" lastClr="000000"/>
                </a:solidFill>
                <a:latin typeface="+mj-lt"/>
                <a:cs typeface="Georgia"/>
              </a:rPr>
              <a:t>fraud—all </a:t>
            </a:r>
            <a:r>
              <a:rPr lang="en-US" sz="1400" spc="-10">
                <a:solidFill>
                  <a:sysClr val="windowText" lastClr="000000"/>
                </a:solidFill>
                <a:latin typeface="+mj-lt"/>
                <a:cs typeface="Georgia"/>
              </a:rPr>
              <a:t>constitute </a:t>
            </a:r>
            <a:r>
              <a:rPr lang="en-US" sz="1400" spc="5">
                <a:solidFill>
                  <a:sysClr val="windowText" lastClr="000000"/>
                </a:solidFill>
                <a:latin typeface="+mj-lt"/>
                <a:cs typeface="Georgia"/>
              </a:rPr>
              <a:t>tax</a:t>
            </a:r>
            <a:r>
              <a:rPr lang="en-US" sz="1400" spc="-85">
                <a:solidFill>
                  <a:sysClr val="windowText" lastClr="000000"/>
                </a:solidFill>
                <a:latin typeface="+mj-lt"/>
                <a:cs typeface="Georgia"/>
              </a:rPr>
              <a:t> </a:t>
            </a:r>
            <a:r>
              <a:rPr lang="en-US" sz="1400" spc="-10">
                <a:solidFill>
                  <a:sysClr val="windowText" lastClr="000000"/>
                </a:solidFill>
                <a:latin typeface="+mj-lt"/>
                <a:cs typeface="Georgia"/>
              </a:rPr>
              <a:t>evasion,  </a:t>
            </a:r>
            <a:r>
              <a:rPr lang="en-US" sz="1400" spc="-5">
                <a:solidFill>
                  <a:sysClr val="windowText" lastClr="000000"/>
                </a:solidFill>
                <a:latin typeface="+mj-lt"/>
                <a:cs typeface="Georgia"/>
              </a:rPr>
              <a:t>which </a:t>
            </a:r>
            <a:r>
              <a:rPr lang="en-US" sz="1400" spc="-20">
                <a:solidFill>
                  <a:sysClr val="windowText" lastClr="000000"/>
                </a:solidFill>
                <a:latin typeface="+mj-lt"/>
                <a:cs typeface="Georgia"/>
              </a:rPr>
              <a:t>is </a:t>
            </a:r>
            <a:r>
              <a:rPr lang="en-US" sz="1400" spc="-15">
                <a:solidFill>
                  <a:sysClr val="windowText" lastClr="000000"/>
                </a:solidFill>
                <a:latin typeface="+mj-lt"/>
                <a:cs typeface="Georgia"/>
              </a:rPr>
              <a:t>prohibited under</a:t>
            </a:r>
            <a:r>
              <a:rPr lang="en-US" sz="1400" spc="-60">
                <a:solidFill>
                  <a:sysClr val="windowText" lastClr="000000"/>
                </a:solidFill>
                <a:latin typeface="+mj-lt"/>
                <a:cs typeface="Georgia"/>
              </a:rPr>
              <a:t> </a:t>
            </a:r>
            <a:r>
              <a:rPr lang="en-US" sz="1400" spc="-5">
                <a:solidFill>
                  <a:sysClr val="windowText" lastClr="000000"/>
                </a:solidFill>
                <a:latin typeface="+mj-lt"/>
                <a:cs typeface="Georgia"/>
              </a:rPr>
              <a:t>law.</a:t>
            </a:r>
            <a:endParaRPr lang="en-US" sz="1400">
              <a:solidFill>
                <a:sysClr val="windowText" lastClr="000000"/>
              </a:solidFill>
              <a:latin typeface="+mj-lt"/>
              <a:cs typeface="Georgia"/>
            </a:endParaRPr>
          </a:p>
        </p:txBody>
      </p:sp>
      <p:sp>
        <p:nvSpPr>
          <p:cNvPr id="14" name="TextBox 13">
            <a:extLst>
              <a:ext uri="{FF2B5EF4-FFF2-40B4-BE49-F238E27FC236}">
                <a16:creationId xmlns:a16="http://schemas.microsoft.com/office/drawing/2014/main" id="{F9E74496-4785-4120-ADB6-2BB71A051816}"/>
              </a:ext>
            </a:extLst>
          </p:cNvPr>
          <p:cNvSpPr txBox="1"/>
          <p:nvPr/>
        </p:nvSpPr>
        <p:spPr>
          <a:xfrm>
            <a:off x="2816059" y="3083848"/>
            <a:ext cx="1369791" cy="338554"/>
          </a:xfrm>
          <a:prstGeom prst="rect">
            <a:avLst/>
          </a:prstGeom>
          <a:noFill/>
        </p:spPr>
        <p:txBody>
          <a:bodyPr wrap="square" rtlCol="0">
            <a:spAutoFit/>
          </a:bodyPr>
          <a:lstStyle/>
          <a:p>
            <a:r>
              <a:rPr lang="en-US" sz="1600" b="1">
                <a:solidFill>
                  <a:schemeClr val="bg1"/>
                </a:solidFill>
              </a:rPr>
              <a:t>Tax evasion</a:t>
            </a:r>
            <a:endParaRPr lang="en-IN" sz="1600" b="1">
              <a:solidFill>
                <a:schemeClr val="bg1"/>
              </a:solidFill>
            </a:endParaRPr>
          </a:p>
        </p:txBody>
      </p:sp>
      <p:sp>
        <p:nvSpPr>
          <p:cNvPr id="15" name="TextBox 14">
            <a:extLst>
              <a:ext uri="{FF2B5EF4-FFF2-40B4-BE49-F238E27FC236}">
                <a16:creationId xmlns:a16="http://schemas.microsoft.com/office/drawing/2014/main" id="{7B4DB82A-9781-42A9-84DE-B4BC80E7F8D4}"/>
              </a:ext>
            </a:extLst>
          </p:cNvPr>
          <p:cNvSpPr txBox="1"/>
          <p:nvPr/>
        </p:nvSpPr>
        <p:spPr>
          <a:xfrm>
            <a:off x="4803846" y="2662372"/>
            <a:ext cx="1489954" cy="338554"/>
          </a:xfrm>
          <a:prstGeom prst="rect">
            <a:avLst/>
          </a:prstGeom>
          <a:noFill/>
        </p:spPr>
        <p:txBody>
          <a:bodyPr wrap="square" rtlCol="0">
            <a:spAutoFit/>
          </a:bodyPr>
          <a:lstStyle/>
          <a:p>
            <a:r>
              <a:rPr lang="en-US" sz="1600" b="1">
                <a:solidFill>
                  <a:schemeClr val="bg1"/>
                </a:solidFill>
              </a:rPr>
              <a:t>Tax avoidance</a:t>
            </a:r>
            <a:endParaRPr lang="en-IN" sz="1600" b="1">
              <a:solidFill>
                <a:schemeClr val="bg1"/>
              </a:solidFill>
            </a:endParaRPr>
          </a:p>
        </p:txBody>
      </p:sp>
      <p:sp>
        <p:nvSpPr>
          <p:cNvPr id="16" name="TextBox 15">
            <a:extLst>
              <a:ext uri="{FF2B5EF4-FFF2-40B4-BE49-F238E27FC236}">
                <a16:creationId xmlns:a16="http://schemas.microsoft.com/office/drawing/2014/main" id="{1EFCE9FC-8EF2-45E9-9FEA-F3083BE651FE}"/>
              </a:ext>
            </a:extLst>
          </p:cNvPr>
          <p:cNvSpPr txBox="1"/>
          <p:nvPr/>
        </p:nvSpPr>
        <p:spPr>
          <a:xfrm>
            <a:off x="6624632" y="3062088"/>
            <a:ext cx="1646383" cy="338554"/>
          </a:xfrm>
          <a:prstGeom prst="rect">
            <a:avLst/>
          </a:prstGeom>
          <a:noFill/>
        </p:spPr>
        <p:txBody>
          <a:bodyPr wrap="square" rtlCol="0">
            <a:spAutoFit/>
          </a:bodyPr>
          <a:lstStyle/>
          <a:p>
            <a:r>
              <a:rPr lang="en-US" sz="1600" b="1">
                <a:solidFill>
                  <a:schemeClr val="bg1"/>
                </a:solidFill>
              </a:rPr>
              <a:t>Tax mitigation</a:t>
            </a:r>
            <a:endParaRPr lang="en-IN" sz="1600" b="1">
              <a:solidFill>
                <a:schemeClr val="bg1"/>
              </a:solidFill>
            </a:endParaRPr>
          </a:p>
        </p:txBody>
      </p:sp>
      <p:sp>
        <p:nvSpPr>
          <p:cNvPr id="17" name="TextBox 16">
            <a:extLst>
              <a:ext uri="{FF2B5EF4-FFF2-40B4-BE49-F238E27FC236}">
                <a16:creationId xmlns:a16="http://schemas.microsoft.com/office/drawing/2014/main" id="{6C0D2438-7F0F-44F5-9837-C1A7BA0D02F2}"/>
              </a:ext>
            </a:extLst>
          </p:cNvPr>
          <p:cNvSpPr txBox="1"/>
          <p:nvPr/>
        </p:nvSpPr>
        <p:spPr>
          <a:xfrm>
            <a:off x="5805011" y="4719017"/>
            <a:ext cx="4224360" cy="1461939"/>
          </a:xfrm>
          <a:prstGeom prst="rect">
            <a:avLst/>
          </a:prstGeom>
          <a:noFill/>
        </p:spPr>
        <p:txBody>
          <a:bodyPr wrap="square">
            <a:spAutoFit/>
          </a:bodyPr>
          <a:lstStyle>
            <a:defPPr>
              <a:defRPr lang="en-US"/>
            </a:defPPr>
            <a:lvl1pPr marL="184785" indent="-172720">
              <a:lnSpc>
                <a:spcPct val="100000"/>
              </a:lnSpc>
              <a:spcBef>
                <a:spcPts val="600"/>
              </a:spcBef>
              <a:buClr>
                <a:srgbClr val="0117B8"/>
              </a:buClr>
              <a:buChar char="•"/>
              <a:tabLst>
                <a:tab pos="185420" algn="l"/>
              </a:tabLst>
              <a:defRPr sz="1200" spc="60">
                <a:latin typeface="+mj-lt"/>
                <a:cs typeface="Arial"/>
              </a:defRPr>
            </a:lvl1pPr>
          </a:lstStyle>
          <a:p>
            <a:pPr marL="114300" marR="108585">
              <a:spcBef>
                <a:spcPts val="575"/>
              </a:spcBef>
            </a:pPr>
            <a:r>
              <a:rPr lang="en-US" sz="1400" spc="-25">
                <a:solidFill>
                  <a:sysClr val="windowText" lastClr="000000"/>
                </a:solidFill>
                <a:cs typeface="Georgia"/>
              </a:rPr>
              <a:t>Tax </a:t>
            </a:r>
            <a:r>
              <a:rPr lang="en-US" sz="1400" spc="-15">
                <a:solidFill>
                  <a:sysClr val="windowText" lastClr="000000"/>
                </a:solidFill>
                <a:cs typeface="Georgia"/>
              </a:rPr>
              <a:t>mitigation </a:t>
            </a:r>
            <a:r>
              <a:rPr lang="en-US" sz="1400" spc="-20">
                <a:solidFill>
                  <a:sysClr val="windowText" lastClr="000000"/>
                </a:solidFill>
                <a:cs typeface="Georgia"/>
              </a:rPr>
              <a:t>is </a:t>
            </a:r>
            <a:r>
              <a:rPr lang="en-US" sz="1400">
                <a:solidFill>
                  <a:sysClr val="windowText" lastClr="000000"/>
                </a:solidFill>
                <a:cs typeface="Georgia"/>
              </a:rPr>
              <a:t>a </a:t>
            </a:r>
            <a:r>
              <a:rPr lang="en-US" sz="1400" spc="-15">
                <a:solidFill>
                  <a:sysClr val="windowText" lastClr="000000"/>
                </a:solidFill>
                <a:cs typeface="Georgia"/>
              </a:rPr>
              <a:t>‘positive’ term  in </a:t>
            </a:r>
            <a:r>
              <a:rPr lang="en-US" sz="1400" spc="-5">
                <a:solidFill>
                  <a:sysClr val="windowText" lastClr="000000"/>
                </a:solidFill>
                <a:cs typeface="Georgia"/>
              </a:rPr>
              <a:t>the </a:t>
            </a:r>
            <a:r>
              <a:rPr lang="en-US" sz="1400" spc="-10">
                <a:solidFill>
                  <a:sysClr val="windowText" lastClr="000000"/>
                </a:solidFill>
                <a:cs typeface="Georgia"/>
              </a:rPr>
              <a:t>context of </a:t>
            </a:r>
            <a:r>
              <a:rPr lang="en-US" sz="1400">
                <a:solidFill>
                  <a:sysClr val="windowText" lastClr="000000"/>
                </a:solidFill>
                <a:cs typeface="Georgia"/>
              </a:rPr>
              <a:t>a </a:t>
            </a:r>
            <a:r>
              <a:rPr lang="en-US" sz="1400" spc="-15">
                <a:solidFill>
                  <a:sysClr val="windowText" lastClr="000000"/>
                </a:solidFill>
                <a:cs typeface="Georgia"/>
              </a:rPr>
              <a:t>situation</a:t>
            </a:r>
            <a:r>
              <a:rPr lang="en-US" sz="1400" spc="-100">
                <a:solidFill>
                  <a:sysClr val="windowText" lastClr="000000"/>
                </a:solidFill>
                <a:cs typeface="Georgia"/>
              </a:rPr>
              <a:t> </a:t>
            </a:r>
            <a:r>
              <a:rPr lang="en-US" sz="1400">
                <a:solidFill>
                  <a:sysClr val="windowText" lastClr="000000"/>
                </a:solidFill>
                <a:cs typeface="Georgia"/>
              </a:rPr>
              <a:t>where  </a:t>
            </a:r>
            <a:r>
              <a:rPr lang="en-US" sz="1400" spc="-5">
                <a:solidFill>
                  <a:sysClr val="windowText" lastClr="000000"/>
                </a:solidFill>
                <a:cs typeface="Georgia"/>
              </a:rPr>
              <a:t>taxpayers </a:t>
            </a:r>
            <a:r>
              <a:rPr lang="en-US" sz="1400">
                <a:solidFill>
                  <a:sysClr val="windowText" lastClr="000000"/>
                </a:solidFill>
                <a:cs typeface="Georgia"/>
              </a:rPr>
              <a:t>take </a:t>
            </a:r>
            <a:r>
              <a:rPr lang="en-US" sz="1400" spc="-5">
                <a:solidFill>
                  <a:sysClr val="windowText" lastClr="000000"/>
                </a:solidFill>
                <a:cs typeface="Georgia"/>
              </a:rPr>
              <a:t>advantage </a:t>
            </a:r>
            <a:r>
              <a:rPr lang="en-US" sz="1400" spc="-10">
                <a:solidFill>
                  <a:sysClr val="windowText" lastClr="000000"/>
                </a:solidFill>
                <a:cs typeface="Georgia"/>
              </a:rPr>
              <a:t>of </a:t>
            </a:r>
            <a:r>
              <a:rPr lang="en-US" sz="1400">
                <a:solidFill>
                  <a:sysClr val="windowText" lastClr="000000"/>
                </a:solidFill>
                <a:cs typeface="Georgia"/>
              </a:rPr>
              <a:t>a  </a:t>
            </a:r>
            <a:r>
              <a:rPr lang="en-US" sz="1400" spc="-10">
                <a:solidFill>
                  <a:sysClr val="windowText" lastClr="000000"/>
                </a:solidFill>
                <a:cs typeface="Georgia"/>
              </a:rPr>
              <a:t>fiscal incentive provided </a:t>
            </a:r>
            <a:r>
              <a:rPr lang="en-US" sz="1400" spc="-15">
                <a:solidFill>
                  <a:sysClr val="windowText" lastClr="000000"/>
                </a:solidFill>
                <a:cs typeface="Georgia"/>
              </a:rPr>
              <a:t>to </a:t>
            </a:r>
            <a:r>
              <a:rPr lang="en-US" sz="1400" spc="-10">
                <a:solidFill>
                  <a:sysClr val="windowText" lastClr="000000"/>
                </a:solidFill>
                <a:cs typeface="Georgia"/>
              </a:rPr>
              <a:t>them  </a:t>
            </a:r>
            <a:r>
              <a:rPr lang="en-US" sz="1400" spc="-15">
                <a:solidFill>
                  <a:sysClr val="windowText" lastClr="000000"/>
                </a:solidFill>
                <a:cs typeface="Georgia"/>
              </a:rPr>
              <a:t>by </a:t>
            </a:r>
            <a:r>
              <a:rPr lang="en-US" sz="1400">
                <a:solidFill>
                  <a:sysClr val="windowText" lastClr="000000"/>
                </a:solidFill>
                <a:cs typeface="Georgia"/>
              </a:rPr>
              <a:t>a </a:t>
            </a:r>
            <a:r>
              <a:rPr lang="en-US" sz="1400" spc="5">
                <a:solidFill>
                  <a:sysClr val="windowText" lastClr="000000"/>
                </a:solidFill>
                <a:cs typeface="Georgia"/>
              </a:rPr>
              <a:t>tax </a:t>
            </a:r>
            <a:r>
              <a:rPr lang="en-US" sz="1400" spc="-10">
                <a:solidFill>
                  <a:sysClr val="windowText" lastClr="000000"/>
                </a:solidFill>
                <a:cs typeface="Georgia"/>
              </a:rPr>
              <a:t>legislation </a:t>
            </a:r>
            <a:r>
              <a:rPr lang="en-US" sz="1400" spc="-15">
                <a:solidFill>
                  <a:sysClr val="windowText" lastClr="000000"/>
                </a:solidFill>
                <a:cs typeface="Georgia"/>
              </a:rPr>
              <a:t>by complying  </a:t>
            </a:r>
            <a:r>
              <a:rPr lang="en-US" sz="1400" spc="5">
                <a:solidFill>
                  <a:sysClr val="windowText" lastClr="000000"/>
                </a:solidFill>
                <a:cs typeface="Georgia"/>
              </a:rPr>
              <a:t>with </a:t>
            </a:r>
            <a:r>
              <a:rPr lang="en-US" sz="1400" spc="-20">
                <a:solidFill>
                  <a:sysClr val="windowText" lastClr="000000"/>
                </a:solidFill>
                <a:cs typeface="Georgia"/>
              </a:rPr>
              <a:t>its </a:t>
            </a:r>
            <a:r>
              <a:rPr lang="en-US" sz="1400" spc="-15">
                <a:solidFill>
                  <a:sysClr val="windowText" lastClr="000000"/>
                </a:solidFill>
                <a:cs typeface="Georgia"/>
              </a:rPr>
              <a:t>conditions </a:t>
            </a:r>
            <a:r>
              <a:rPr lang="en-US" sz="1400" spc="-5">
                <a:solidFill>
                  <a:sysClr val="windowText" lastClr="000000"/>
                </a:solidFill>
                <a:cs typeface="Georgia"/>
              </a:rPr>
              <a:t>and </a:t>
            </a:r>
            <a:r>
              <a:rPr lang="en-US" sz="1400">
                <a:solidFill>
                  <a:sysClr val="windowText" lastClr="000000"/>
                </a:solidFill>
                <a:cs typeface="Georgia"/>
              </a:rPr>
              <a:t>taking  </a:t>
            </a:r>
            <a:r>
              <a:rPr lang="en-US" sz="1400" spc="-5">
                <a:solidFill>
                  <a:sysClr val="windowText" lastClr="000000"/>
                </a:solidFill>
                <a:cs typeface="Georgia"/>
              </a:rPr>
              <a:t>cognisance </a:t>
            </a:r>
            <a:r>
              <a:rPr lang="en-US" sz="1400" spc="-10">
                <a:solidFill>
                  <a:sysClr val="windowText" lastClr="000000"/>
                </a:solidFill>
                <a:cs typeface="Georgia"/>
              </a:rPr>
              <a:t>of </a:t>
            </a:r>
            <a:r>
              <a:rPr lang="en-US" sz="1400" spc="-5">
                <a:solidFill>
                  <a:sysClr val="windowText" lastClr="000000"/>
                </a:solidFill>
                <a:cs typeface="Georgia"/>
              </a:rPr>
              <a:t>the </a:t>
            </a:r>
            <a:r>
              <a:rPr lang="en-US" sz="1400" spc="-15">
                <a:solidFill>
                  <a:sysClr val="windowText" lastClr="000000"/>
                </a:solidFill>
                <a:cs typeface="Georgia"/>
              </a:rPr>
              <a:t>economic  consequences </a:t>
            </a:r>
            <a:r>
              <a:rPr lang="en-US" sz="1400" spc="-10">
                <a:solidFill>
                  <a:sysClr val="windowText" lastClr="000000"/>
                </a:solidFill>
                <a:cs typeface="Georgia"/>
              </a:rPr>
              <a:t>of their</a:t>
            </a:r>
            <a:r>
              <a:rPr lang="en-US" sz="1400" spc="-40">
                <a:solidFill>
                  <a:sysClr val="windowText" lastClr="000000"/>
                </a:solidFill>
                <a:cs typeface="Georgia"/>
              </a:rPr>
              <a:t> </a:t>
            </a:r>
            <a:r>
              <a:rPr lang="en-US" sz="1400" spc="-10">
                <a:solidFill>
                  <a:sysClr val="windowText" lastClr="000000"/>
                </a:solidFill>
                <a:cs typeface="Georgia"/>
              </a:rPr>
              <a:t>actions.</a:t>
            </a:r>
            <a:endParaRPr lang="en-US" sz="1400">
              <a:solidFill>
                <a:sysClr val="windowText" lastClr="000000"/>
              </a:solidFill>
              <a:cs typeface="Georgia"/>
            </a:endParaRPr>
          </a:p>
          <a:p>
            <a:pPr marL="114300" marR="123825"/>
            <a:r>
              <a:rPr lang="en-US" sz="1400" spc="-25">
                <a:solidFill>
                  <a:sysClr val="windowText" lastClr="000000"/>
                </a:solidFill>
                <a:cs typeface="Georgia"/>
              </a:rPr>
              <a:t>Tax </a:t>
            </a:r>
            <a:r>
              <a:rPr lang="en-US" sz="1400" spc="-15">
                <a:solidFill>
                  <a:sysClr val="windowText" lastClr="000000"/>
                </a:solidFill>
                <a:cs typeface="Georgia"/>
              </a:rPr>
              <a:t>mitigation </a:t>
            </a:r>
            <a:r>
              <a:rPr lang="en-US" sz="1400" spc="-20">
                <a:solidFill>
                  <a:sysClr val="windowText" lastClr="000000"/>
                </a:solidFill>
                <a:cs typeface="Georgia"/>
              </a:rPr>
              <a:t>is </a:t>
            </a:r>
            <a:r>
              <a:rPr lang="en-US" sz="1400" spc="-10">
                <a:solidFill>
                  <a:sysClr val="windowText" lastClr="000000"/>
                </a:solidFill>
                <a:cs typeface="Georgia"/>
              </a:rPr>
              <a:t>permitted </a:t>
            </a:r>
            <a:r>
              <a:rPr lang="en-US" sz="1400" spc="-15">
                <a:solidFill>
                  <a:sysClr val="windowText" lastClr="000000"/>
                </a:solidFill>
                <a:cs typeface="Georgia"/>
              </a:rPr>
              <a:t>under  </a:t>
            </a:r>
            <a:r>
              <a:rPr lang="en-US" sz="1400" spc="-5">
                <a:solidFill>
                  <a:sysClr val="windowText" lastClr="000000"/>
                </a:solidFill>
                <a:cs typeface="Georgia"/>
              </a:rPr>
              <a:t>the</a:t>
            </a:r>
            <a:r>
              <a:rPr lang="en-US" sz="1400" spc="-25">
                <a:solidFill>
                  <a:sysClr val="windowText" lastClr="000000"/>
                </a:solidFill>
                <a:cs typeface="Georgia"/>
              </a:rPr>
              <a:t> </a:t>
            </a:r>
            <a:r>
              <a:rPr lang="en-US" sz="1400" spc="-10">
                <a:solidFill>
                  <a:sysClr val="windowText" lastClr="000000"/>
                </a:solidFill>
                <a:cs typeface="Georgia"/>
              </a:rPr>
              <a:t>Act.</a:t>
            </a:r>
            <a:endParaRPr lang="en-US" sz="1400">
              <a:solidFill>
                <a:sysClr val="windowText" lastClr="000000"/>
              </a:solidFill>
            </a:endParaRPr>
          </a:p>
        </p:txBody>
      </p:sp>
      <p:sp>
        <p:nvSpPr>
          <p:cNvPr id="19" name="Slide Number Placeholder 6">
            <a:extLst>
              <a:ext uri="{FF2B5EF4-FFF2-40B4-BE49-F238E27FC236}">
                <a16:creationId xmlns:a16="http://schemas.microsoft.com/office/drawing/2014/main" id="{965D5453-9C60-45C4-9A7C-7E37EBD954BB}"/>
              </a:ext>
            </a:extLst>
          </p:cNvPr>
          <p:cNvSpPr txBox="1">
            <a:spLocks/>
          </p:cNvSpPr>
          <p:nvPr/>
        </p:nvSpPr>
        <p:spPr>
          <a:xfrm>
            <a:off x="4482112" y="54682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E71896-7FDB-4064-8E2D-592BEA466F1E}" type="slidenum">
              <a:rPr lang="en-IN" smtClean="0"/>
              <a:pPr/>
              <a:t>32</a:t>
            </a:fld>
            <a:endParaRPr lang="en-IN"/>
          </a:p>
        </p:txBody>
      </p:sp>
      <p:sp>
        <p:nvSpPr>
          <p:cNvPr id="22" name="object 11">
            <a:extLst>
              <a:ext uri="{FF2B5EF4-FFF2-40B4-BE49-F238E27FC236}">
                <a16:creationId xmlns:a16="http://schemas.microsoft.com/office/drawing/2014/main" id="{C545C751-CB57-42BA-AB83-0EC82724FBB8}"/>
              </a:ext>
            </a:extLst>
          </p:cNvPr>
          <p:cNvSpPr/>
          <p:nvPr/>
        </p:nvSpPr>
        <p:spPr>
          <a:xfrm>
            <a:off x="9643480" y="2755552"/>
            <a:ext cx="1237404" cy="1135576"/>
          </a:xfrm>
          <a:prstGeom prst="rect">
            <a:avLst/>
          </a:prstGeom>
          <a:blipFill>
            <a:blip r:embed="rId5" cstate="print">
              <a:duotone>
                <a:prstClr val="black"/>
                <a:srgbClr val="506554">
                  <a:tint val="45000"/>
                  <a:satMod val="400000"/>
                </a:srgbClr>
              </a:duotone>
              <a:extLst>
                <a:ext uri="{BEBA8EAE-BF5A-486C-A8C5-ECC9F3942E4B}">
                  <a14:imgProps xmlns:a14="http://schemas.microsoft.com/office/drawing/2010/main">
                    <a14:imgLayer r:embed="rId6">
                      <a14:imgEffect>
                        <a14:colorTemperature colorTemp="9352"/>
                      </a14:imgEffect>
                      <a14:imgEffect>
                        <a14:saturation sat="251000"/>
                      </a14:imgEffect>
                    </a14:imgLayer>
                  </a14:imgProps>
                </a:ext>
              </a:extLst>
            </a:blip>
            <a:stretch>
              <a:fillRect/>
            </a:stretch>
          </a:blipFill>
          <a:effectLst>
            <a:outerShdw blurRad="50800" dist="38100" dir="2700000" algn="tl" rotWithShape="0">
              <a:prstClr val="black">
                <a:alpha val="40000"/>
              </a:prstClr>
            </a:outerShdw>
          </a:effectLst>
        </p:spPr>
        <p:txBody>
          <a:bodyPr wrap="square" lIns="0" tIns="0" rIns="0" bIns="0" rtlCol="0"/>
          <a:lstStyle/>
          <a:p>
            <a:endParaRPr/>
          </a:p>
        </p:txBody>
      </p:sp>
      <p:sp>
        <p:nvSpPr>
          <p:cNvPr id="24" name="Rechteck 24">
            <a:extLst>
              <a:ext uri="{FF2B5EF4-FFF2-40B4-BE49-F238E27FC236}">
                <a16:creationId xmlns:a16="http://schemas.microsoft.com/office/drawing/2014/main" id="{468CF70F-C63F-44BA-B302-AA73291B8D6C}"/>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Graphic 19" descr="Calculator with solid fill">
            <a:extLst>
              <a:ext uri="{FF2B5EF4-FFF2-40B4-BE49-F238E27FC236}">
                <a16:creationId xmlns:a16="http://schemas.microsoft.com/office/drawing/2014/main" id="{0C629372-76A8-4C2B-82E6-C451FAA0B5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4235" y="1916620"/>
            <a:ext cx="1178763" cy="1178763"/>
          </a:xfrm>
          <a:prstGeom prst="rect">
            <a:avLst/>
          </a:prstGeom>
          <a:effectLst>
            <a:outerShdw blurRad="50800" dist="38100" dir="2700000" algn="tl" rotWithShape="0">
              <a:prstClr val="black">
                <a:alpha val="40000"/>
              </a:prstClr>
            </a:outerShdw>
          </a:effectLst>
        </p:spPr>
      </p:pic>
      <p:sp>
        <p:nvSpPr>
          <p:cNvPr id="26" name="Title 1">
            <a:extLst>
              <a:ext uri="{FF2B5EF4-FFF2-40B4-BE49-F238E27FC236}">
                <a16:creationId xmlns:a16="http://schemas.microsoft.com/office/drawing/2014/main" id="{FAEA7681-10B7-4F78-BBEB-2257F07786D8}"/>
              </a:ext>
            </a:extLst>
          </p:cNvPr>
          <p:cNvSpPr txBox="1">
            <a:spLocks/>
          </p:cNvSpPr>
          <p:nvPr/>
        </p:nvSpPr>
        <p:spPr>
          <a:xfrm>
            <a:off x="25675" y="3323340"/>
            <a:ext cx="1986139" cy="923330"/>
          </a:xfrm>
          <a:prstGeom prst="rect">
            <a:avLst/>
          </a:prstGeom>
        </p:spPr>
        <p:txBody>
          <a:bodyPr vert="horz" wrap="square" lIns="91440" tIns="45720" rIns="91440" bIns="45720" rtlCol="0" anchor="ctr">
            <a:spAutoFit/>
          </a:bodyPr>
          <a:lstStyle>
            <a:defPPr>
              <a:defRPr lang="en-US"/>
            </a:defPPr>
            <a:lvl1pP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US"/>
              <a:t>Conditions to be satisfied for an IAA</a:t>
            </a:r>
            <a:endParaRPr lang="en-IN"/>
          </a:p>
        </p:txBody>
      </p:sp>
      <p:pic>
        <p:nvPicPr>
          <p:cNvPr id="27" name="Graphic 26">
            <a:extLst>
              <a:ext uri="{FF2B5EF4-FFF2-40B4-BE49-F238E27FC236}">
                <a16:creationId xmlns:a16="http://schemas.microsoft.com/office/drawing/2014/main" id="{25760AE8-6E53-4BEC-A045-BDCAD994B274}"/>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
        <p:nvSpPr>
          <p:cNvPr id="18" name="Rectangle 17">
            <a:extLst>
              <a:ext uri="{FF2B5EF4-FFF2-40B4-BE49-F238E27FC236}">
                <a16:creationId xmlns:a16="http://schemas.microsoft.com/office/drawing/2014/main" id="{DB76708D-05FD-4737-A233-427F48D6A2D7}"/>
              </a:ext>
            </a:extLst>
          </p:cNvPr>
          <p:cNvSpPr/>
          <p:nvPr/>
        </p:nvSpPr>
        <p:spPr>
          <a:xfrm>
            <a:off x="5321249" y="1221857"/>
            <a:ext cx="1768868" cy="64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EBC76ABE-5FA4-4065-8053-CA959BFE7B4A}"/>
              </a:ext>
            </a:extLst>
          </p:cNvPr>
          <p:cNvSpPr txBox="1"/>
          <p:nvPr/>
        </p:nvSpPr>
        <p:spPr>
          <a:xfrm>
            <a:off x="3504873" y="515889"/>
            <a:ext cx="5544482" cy="1284967"/>
          </a:xfrm>
          <a:prstGeom prst="rect">
            <a:avLst/>
          </a:prstGeom>
          <a:noFill/>
        </p:spPr>
        <p:txBody>
          <a:bodyPr wrap="square">
            <a:spAutoFit/>
          </a:bodyPr>
          <a:lstStyle/>
          <a:p>
            <a:pPr marL="114300" marR="196850">
              <a:spcBef>
                <a:spcPts val="575"/>
              </a:spcBef>
            </a:pPr>
            <a:r>
              <a:rPr lang="en-US" sz="1400" spc="-25">
                <a:solidFill>
                  <a:sysClr val="windowText" lastClr="000000"/>
                </a:solidFill>
                <a:latin typeface="+mj-lt"/>
                <a:cs typeface="Georgia"/>
              </a:rPr>
              <a:t>Tax </a:t>
            </a:r>
            <a:r>
              <a:rPr lang="en-US" sz="1400" spc="-10">
                <a:solidFill>
                  <a:sysClr val="windowText" lastClr="000000"/>
                </a:solidFill>
                <a:latin typeface="+mj-lt"/>
                <a:cs typeface="Georgia"/>
              </a:rPr>
              <a:t>avoidance </a:t>
            </a:r>
            <a:r>
              <a:rPr lang="en-US" sz="1400" spc="-15">
                <a:solidFill>
                  <a:sysClr val="windowText" lastClr="000000"/>
                </a:solidFill>
                <a:latin typeface="+mj-lt"/>
                <a:cs typeface="Georgia"/>
              </a:rPr>
              <a:t>includes </a:t>
            </a:r>
            <a:r>
              <a:rPr lang="en-US" sz="1400" spc="-10">
                <a:solidFill>
                  <a:sysClr val="windowText" lastClr="000000"/>
                </a:solidFill>
                <a:latin typeface="+mj-lt"/>
                <a:cs typeface="Georgia"/>
              </a:rPr>
              <a:t>actions  </a:t>
            </a:r>
            <a:r>
              <a:rPr lang="en-US" sz="1400" spc="-5">
                <a:solidFill>
                  <a:sysClr val="windowText" lastClr="000000"/>
                </a:solidFill>
                <a:latin typeface="+mj-lt"/>
                <a:cs typeface="Georgia"/>
              </a:rPr>
              <a:t>taken </a:t>
            </a:r>
            <a:r>
              <a:rPr lang="en-US" sz="1400" spc="-15">
                <a:solidFill>
                  <a:sysClr val="windowText" lastClr="000000"/>
                </a:solidFill>
                <a:latin typeface="+mj-lt"/>
                <a:cs typeface="Georgia"/>
              </a:rPr>
              <a:t>by </a:t>
            </a:r>
            <a:r>
              <a:rPr lang="en-US" sz="1400">
                <a:solidFill>
                  <a:sysClr val="windowText" lastClr="000000"/>
                </a:solidFill>
                <a:latin typeface="+mj-lt"/>
                <a:cs typeface="Georgia"/>
              </a:rPr>
              <a:t>a </a:t>
            </a:r>
            <a:r>
              <a:rPr lang="en-US" sz="1400" spc="-5">
                <a:solidFill>
                  <a:sysClr val="windowText" lastClr="000000"/>
                </a:solidFill>
                <a:latin typeface="+mj-lt"/>
                <a:cs typeface="Georgia"/>
              </a:rPr>
              <a:t>taxpayer, </a:t>
            </a:r>
            <a:r>
              <a:rPr lang="en-US" sz="1400" spc="-20">
                <a:solidFill>
                  <a:sysClr val="windowText" lastClr="000000"/>
                </a:solidFill>
                <a:latin typeface="+mj-lt"/>
                <a:cs typeface="Georgia"/>
              </a:rPr>
              <a:t>none </a:t>
            </a:r>
            <a:r>
              <a:rPr lang="en-US" sz="1400" spc="-10">
                <a:solidFill>
                  <a:sysClr val="windowText" lastClr="000000"/>
                </a:solidFill>
                <a:latin typeface="+mj-lt"/>
                <a:cs typeface="Georgia"/>
              </a:rPr>
              <a:t>of  </a:t>
            </a:r>
            <a:r>
              <a:rPr lang="en-US" sz="1400" spc="-5">
                <a:solidFill>
                  <a:sysClr val="windowText" lastClr="000000"/>
                </a:solidFill>
                <a:latin typeface="+mj-lt"/>
                <a:cs typeface="Georgia"/>
              </a:rPr>
              <a:t>which </a:t>
            </a:r>
            <a:r>
              <a:rPr lang="en-US" sz="1400">
                <a:solidFill>
                  <a:sysClr val="windowText" lastClr="000000"/>
                </a:solidFill>
                <a:latin typeface="+mj-lt"/>
                <a:cs typeface="Georgia"/>
              </a:rPr>
              <a:t>are illegal </a:t>
            </a:r>
            <a:r>
              <a:rPr lang="en-US" sz="1400" spc="-20">
                <a:solidFill>
                  <a:sysClr val="windowText" lastClr="000000"/>
                </a:solidFill>
                <a:latin typeface="+mj-lt"/>
                <a:cs typeface="Georgia"/>
              </a:rPr>
              <a:t>or forbidden </a:t>
            </a:r>
            <a:r>
              <a:rPr lang="en-US" sz="1400" spc="-15">
                <a:solidFill>
                  <a:sysClr val="windowText" lastClr="000000"/>
                </a:solidFill>
                <a:latin typeface="+mj-lt"/>
                <a:cs typeface="Georgia"/>
              </a:rPr>
              <a:t>by  </a:t>
            </a:r>
            <a:r>
              <a:rPr lang="en-US" sz="1400" spc="-5">
                <a:solidFill>
                  <a:sysClr val="windowText" lastClr="000000"/>
                </a:solidFill>
                <a:latin typeface="+mj-lt"/>
                <a:cs typeface="Georgia"/>
              </a:rPr>
              <a:t>the</a:t>
            </a:r>
            <a:r>
              <a:rPr lang="en-US" sz="1400" spc="-25">
                <a:solidFill>
                  <a:sysClr val="windowText" lastClr="000000"/>
                </a:solidFill>
                <a:latin typeface="+mj-lt"/>
                <a:cs typeface="Georgia"/>
              </a:rPr>
              <a:t> </a:t>
            </a:r>
            <a:r>
              <a:rPr lang="en-US" sz="1400" spc="-20">
                <a:solidFill>
                  <a:sysClr val="windowText" lastClr="000000"/>
                </a:solidFill>
                <a:latin typeface="+mj-lt"/>
                <a:cs typeface="Georgia"/>
              </a:rPr>
              <a:t>law.</a:t>
            </a:r>
            <a:endParaRPr lang="en-US" sz="1400">
              <a:solidFill>
                <a:sysClr val="windowText" lastClr="000000"/>
              </a:solidFill>
              <a:latin typeface="+mj-lt"/>
              <a:cs typeface="Georgia"/>
            </a:endParaRPr>
          </a:p>
          <a:p>
            <a:pPr marL="114300" marR="257175">
              <a:spcBef>
                <a:spcPts val="850"/>
              </a:spcBef>
            </a:pPr>
            <a:r>
              <a:rPr lang="en-US" sz="1400" spc="-20">
                <a:solidFill>
                  <a:sysClr val="windowText" lastClr="000000"/>
                </a:solidFill>
                <a:latin typeface="+mj-lt"/>
                <a:cs typeface="Georgia"/>
              </a:rPr>
              <a:t>However, </a:t>
            </a:r>
            <a:r>
              <a:rPr lang="en-US" sz="1400" spc="-5">
                <a:solidFill>
                  <a:sysClr val="windowText" lastClr="000000"/>
                </a:solidFill>
                <a:latin typeface="+mj-lt"/>
                <a:cs typeface="Georgia"/>
              </a:rPr>
              <a:t>although these </a:t>
            </a:r>
            <a:r>
              <a:rPr lang="en-US" sz="1400">
                <a:solidFill>
                  <a:sysClr val="windowText" lastClr="000000"/>
                </a:solidFill>
                <a:latin typeface="+mj-lt"/>
                <a:cs typeface="Georgia"/>
              </a:rPr>
              <a:t>are  </a:t>
            </a:r>
            <a:r>
              <a:rPr lang="en-US" sz="1400" spc="-20">
                <a:solidFill>
                  <a:sysClr val="windowText" lastClr="000000"/>
                </a:solidFill>
                <a:latin typeface="+mj-lt"/>
                <a:cs typeface="Georgia"/>
              </a:rPr>
              <a:t>not </a:t>
            </a:r>
            <a:r>
              <a:rPr lang="en-US" sz="1400" spc="-15">
                <a:solidFill>
                  <a:sysClr val="windowText" lastClr="000000"/>
                </a:solidFill>
                <a:latin typeface="+mj-lt"/>
                <a:cs typeface="Georgia"/>
              </a:rPr>
              <a:t>prohibited by </a:t>
            </a:r>
            <a:r>
              <a:rPr lang="en-US" sz="1400" spc="-5">
                <a:solidFill>
                  <a:sysClr val="windowText" lastClr="000000"/>
                </a:solidFill>
                <a:latin typeface="+mj-lt"/>
                <a:cs typeface="Georgia"/>
              </a:rPr>
              <a:t>the law, </a:t>
            </a:r>
            <a:r>
              <a:rPr lang="en-US" sz="1400">
                <a:solidFill>
                  <a:sysClr val="windowText" lastClr="000000"/>
                </a:solidFill>
                <a:latin typeface="+mj-lt"/>
                <a:cs typeface="Georgia"/>
              </a:rPr>
              <a:t>they  are </a:t>
            </a:r>
            <a:r>
              <a:rPr lang="en-US" sz="1400" spc="-15">
                <a:solidFill>
                  <a:sysClr val="windowText" lastClr="000000"/>
                </a:solidFill>
                <a:latin typeface="+mj-lt"/>
                <a:cs typeface="Georgia"/>
              </a:rPr>
              <a:t>considered undesirable</a:t>
            </a:r>
            <a:r>
              <a:rPr lang="en-US" sz="1400" spc="-60">
                <a:solidFill>
                  <a:sysClr val="windowText" lastClr="000000"/>
                </a:solidFill>
                <a:latin typeface="+mj-lt"/>
                <a:cs typeface="Georgia"/>
              </a:rPr>
              <a:t> </a:t>
            </a:r>
            <a:r>
              <a:rPr lang="en-US" sz="1400" spc="-5">
                <a:solidFill>
                  <a:sysClr val="windowText" lastClr="000000"/>
                </a:solidFill>
                <a:latin typeface="+mj-lt"/>
                <a:cs typeface="Georgia"/>
              </a:rPr>
              <a:t>and</a:t>
            </a:r>
            <a:r>
              <a:rPr lang="en-US" sz="1400">
                <a:solidFill>
                  <a:sysClr val="windowText" lastClr="000000"/>
                </a:solidFill>
                <a:latin typeface="+mj-lt"/>
                <a:cs typeface="Georgia"/>
              </a:rPr>
              <a:t> </a:t>
            </a:r>
            <a:r>
              <a:rPr lang="en-US" sz="1400" spc="-10">
                <a:solidFill>
                  <a:sysClr val="windowText" lastClr="000000"/>
                </a:solidFill>
                <a:latin typeface="+mj-lt"/>
                <a:cs typeface="Georgia"/>
              </a:rPr>
              <a:t>inequitable, </a:t>
            </a:r>
            <a:r>
              <a:rPr lang="en-US" sz="1400" spc="-15">
                <a:solidFill>
                  <a:sysClr val="windowText" lastClr="000000"/>
                </a:solidFill>
                <a:latin typeface="+mj-lt"/>
                <a:cs typeface="Georgia"/>
              </a:rPr>
              <a:t>since </a:t>
            </a:r>
            <a:r>
              <a:rPr lang="en-US" sz="1400">
                <a:solidFill>
                  <a:sysClr val="windowText" lastClr="000000"/>
                </a:solidFill>
                <a:latin typeface="+mj-lt"/>
                <a:cs typeface="Georgia"/>
              </a:rPr>
              <a:t>they</a:t>
            </a:r>
            <a:r>
              <a:rPr lang="en-US" sz="1400" spc="-125">
                <a:solidFill>
                  <a:sysClr val="windowText" lastClr="000000"/>
                </a:solidFill>
                <a:latin typeface="+mj-lt"/>
                <a:cs typeface="Georgia"/>
              </a:rPr>
              <a:t> </a:t>
            </a:r>
            <a:r>
              <a:rPr lang="en-US" sz="1400" spc="-10">
                <a:solidFill>
                  <a:sysClr val="windowText" lastClr="000000"/>
                </a:solidFill>
                <a:latin typeface="+mj-lt"/>
                <a:cs typeface="Georgia"/>
              </a:rPr>
              <a:t>undermine  </a:t>
            </a:r>
            <a:r>
              <a:rPr lang="en-US" sz="1400" spc="-5">
                <a:solidFill>
                  <a:sysClr val="windowText" lastClr="000000"/>
                </a:solidFill>
                <a:latin typeface="+mj-lt"/>
                <a:cs typeface="Georgia"/>
              </a:rPr>
              <a:t>the </a:t>
            </a:r>
            <a:r>
              <a:rPr lang="en-US" sz="1400" spc="-10">
                <a:solidFill>
                  <a:sysClr val="windowText" lastClr="000000"/>
                </a:solidFill>
                <a:latin typeface="+mj-lt"/>
                <a:cs typeface="Georgia"/>
              </a:rPr>
              <a:t>objective of </a:t>
            </a:r>
            <a:r>
              <a:rPr lang="en-US" sz="1400">
                <a:solidFill>
                  <a:sysClr val="windowText" lastClr="000000"/>
                </a:solidFill>
                <a:latin typeface="+mj-lt"/>
                <a:cs typeface="Georgia"/>
              </a:rPr>
              <a:t>effective  </a:t>
            </a:r>
            <a:r>
              <a:rPr lang="en-US" sz="1400" spc="-5">
                <a:solidFill>
                  <a:sysClr val="windowText" lastClr="000000"/>
                </a:solidFill>
                <a:latin typeface="+mj-lt"/>
                <a:cs typeface="Georgia"/>
              </a:rPr>
              <a:t>collection </a:t>
            </a:r>
            <a:r>
              <a:rPr lang="en-US" sz="1400" spc="-10">
                <a:solidFill>
                  <a:sysClr val="windowText" lastClr="000000"/>
                </a:solidFill>
                <a:latin typeface="+mj-lt"/>
                <a:cs typeface="Georgia"/>
              </a:rPr>
              <a:t>of</a:t>
            </a:r>
            <a:r>
              <a:rPr lang="en-US" sz="1400" spc="-45">
                <a:solidFill>
                  <a:sysClr val="windowText" lastClr="000000"/>
                </a:solidFill>
                <a:latin typeface="+mj-lt"/>
                <a:cs typeface="Georgia"/>
              </a:rPr>
              <a:t> </a:t>
            </a:r>
            <a:r>
              <a:rPr lang="en-US" sz="1400" spc="-5">
                <a:solidFill>
                  <a:sysClr val="windowText" lastClr="000000"/>
                </a:solidFill>
                <a:latin typeface="+mj-lt"/>
                <a:cs typeface="Georgia"/>
              </a:rPr>
              <a:t>revenue.</a:t>
            </a:r>
            <a:endParaRPr lang="en-US" sz="1400">
              <a:solidFill>
                <a:sysClr val="windowText" lastClr="000000"/>
              </a:solidFill>
              <a:latin typeface="+mj-lt"/>
              <a:cs typeface="Georgia"/>
            </a:endParaRPr>
          </a:p>
        </p:txBody>
      </p:sp>
    </p:spTree>
    <p:extLst>
      <p:ext uri="{BB962C8B-B14F-4D97-AF65-F5344CB8AC3E}">
        <p14:creationId xmlns:p14="http://schemas.microsoft.com/office/powerpoint/2010/main" val="996855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24">
            <a:extLst>
              <a:ext uri="{FF2B5EF4-FFF2-40B4-BE49-F238E27FC236}">
                <a16:creationId xmlns:a16="http://schemas.microsoft.com/office/drawing/2014/main" id="{A8E85B6E-E667-49CF-80AA-7456A9D65945}"/>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Slide Number Placeholder 1">
            <a:extLst>
              <a:ext uri="{FF2B5EF4-FFF2-40B4-BE49-F238E27FC236}">
                <a16:creationId xmlns:a16="http://schemas.microsoft.com/office/drawing/2014/main" id="{7FFDEC04-AE18-4B63-9D3B-8EA754011D8B}"/>
              </a:ext>
            </a:extLst>
          </p:cNvPr>
          <p:cNvSpPr>
            <a:spLocks noGrp="1"/>
          </p:cNvSpPr>
          <p:nvPr>
            <p:ph type="sldNum" sz="quarter" idx="12"/>
          </p:nvPr>
        </p:nvSpPr>
        <p:spPr/>
        <p:txBody>
          <a:bodyPr/>
          <a:lstStyle/>
          <a:p>
            <a:fld id="{035080D5-0642-4AB8-8B9E-BEF3CDA0A2A1}" type="slidenum">
              <a:rPr lang="en-IN" smtClean="0"/>
              <a:t>33</a:t>
            </a:fld>
            <a:endParaRPr lang="en-IN"/>
          </a:p>
        </p:txBody>
      </p:sp>
      <p:grpSp>
        <p:nvGrpSpPr>
          <p:cNvPr id="3" name="object 122">
            <a:extLst>
              <a:ext uri="{FF2B5EF4-FFF2-40B4-BE49-F238E27FC236}">
                <a16:creationId xmlns:a16="http://schemas.microsoft.com/office/drawing/2014/main" id="{3D2E6D46-8E93-4408-8CED-3545E54F6169}"/>
              </a:ext>
            </a:extLst>
          </p:cNvPr>
          <p:cNvGrpSpPr/>
          <p:nvPr/>
        </p:nvGrpSpPr>
        <p:grpSpPr>
          <a:xfrm>
            <a:off x="8795697" y="2034868"/>
            <a:ext cx="909822" cy="1223254"/>
            <a:chOff x="5847975" y="3921891"/>
            <a:chExt cx="1300480" cy="1633360"/>
          </a:xfrm>
          <a:solidFill>
            <a:srgbClr val="668871"/>
          </a:solidFill>
          <a:effectLst>
            <a:outerShdw blurRad="50800" dist="38100" dir="2700000" algn="tl" rotWithShape="0">
              <a:prstClr val="black">
                <a:alpha val="40000"/>
              </a:prstClr>
            </a:outerShdw>
          </a:effectLst>
        </p:grpSpPr>
        <p:sp>
          <p:nvSpPr>
            <p:cNvPr id="4" name="object 123">
              <a:extLst>
                <a:ext uri="{FF2B5EF4-FFF2-40B4-BE49-F238E27FC236}">
                  <a16:creationId xmlns:a16="http://schemas.microsoft.com/office/drawing/2014/main" id="{8DC2D613-CBA7-4F98-AA15-E7F413409F24}"/>
                </a:ext>
              </a:extLst>
            </p:cNvPr>
            <p:cNvSpPr/>
            <p:nvPr/>
          </p:nvSpPr>
          <p:spPr>
            <a:xfrm>
              <a:off x="6139062" y="3921891"/>
              <a:ext cx="650875" cy="515620"/>
            </a:xfrm>
            <a:custGeom>
              <a:avLst/>
              <a:gdLst/>
              <a:ahLst/>
              <a:cxnLst/>
              <a:rect l="l" t="t" r="r" b="b"/>
              <a:pathLst>
                <a:path w="650875" h="515620">
                  <a:moveTo>
                    <a:pt x="346772" y="0"/>
                  </a:moveTo>
                  <a:lnTo>
                    <a:pt x="292758" y="2855"/>
                  </a:lnTo>
                  <a:lnTo>
                    <a:pt x="238598" y="10663"/>
                  </a:lnTo>
                  <a:lnTo>
                    <a:pt x="190480" y="24149"/>
                  </a:lnTo>
                  <a:lnTo>
                    <a:pt x="146688" y="49855"/>
                  </a:lnTo>
                  <a:lnTo>
                    <a:pt x="136711" y="68502"/>
                  </a:lnTo>
                  <a:lnTo>
                    <a:pt x="138788" y="76919"/>
                  </a:lnTo>
                  <a:lnTo>
                    <a:pt x="142126" y="86473"/>
                  </a:lnTo>
                  <a:lnTo>
                    <a:pt x="144919" y="96275"/>
                  </a:lnTo>
                  <a:lnTo>
                    <a:pt x="150117" y="116060"/>
                  </a:lnTo>
                  <a:lnTo>
                    <a:pt x="200129" y="293124"/>
                  </a:lnTo>
                  <a:lnTo>
                    <a:pt x="197716" y="294330"/>
                  </a:lnTo>
                  <a:lnTo>
                    <a:pt x="193284" y="285529"/>
                  </a:lnTo>
                  <a:lnTo>
                    <a:pt x="123193" y="138069"/>
                  </a:lnTo>
                  <a:lnTo>
                    <a:pt x="121199" y="132367"/>
                  </a:lnTo>
                  <a:lnTo>
                    <a:pt x="112537" y="135682"/>
                  </a:lnTo>
                  <a:lnTo>
                    <a:pt x="54443" y="167876"/>
                  </a:lnTo>
                  <a:lnTo>
                    <a:pt x="10455" y="219197"/>
                  </a:lnTo>
                  <a:lnTo>
                    <a:pt x="0" y="258667"/>
                  </a:lnTo>
                  <a:lnTo>
                    <a:pt x="5218" y="276913"/>
                  </a:lnTo>
                  <a:lnTo>
                    <a:pt x="17224" y="295575"/>
                  </a:lnTo>
                  <a:lnTo>
                    <a:pt x="190325" y="512618"/>
                  </a:lnTo>
                  <a:lnTo>
                    <a:pt x="205203" y="506884"/>
                  </a:lnTo>
                  <a:lnTo>
                    <a:pt x="219336" y="501151"/>
                  </a:lnTo>
                  <a:lnTo>
                    <a:pt x="233068" y="496393"/>
                  </a:lnTo>
                  <a:lnTo>
                    <a:pt x="246738" y="493581"/>
                  </a:lnTo>
                  <a:lnTo>
                    <a:pt x="270126" y="491573"/>
                  </a:lnTo>
                  <a:lnTo>
                    <a:pt x="293639" y="490647"/>
                  </a:lnTo>
                  <a:lnTo>
                    <a:pt x="317172" y="490787"/>
                  </a:lnTo>
                  <a:lnTo>
                    <a:pt x="340617" y="491980"/>
                  </a:lnTo>
                  <a:lnTo>
                    <a:pt x="351781" y="491782"/>
                  </a:lnTo>
                  <a:lnTo>
                    <a:pt x="360694" y="489059"/>
                  </a:lnTo>
                  <a:lnTo>
                    <a:pt x="368118" y="483365"/>
                  </a:lnTo>
                  <a:lnTo>
                    <a:pt x="374818" y="474251"/>
                  </a:lnTo>
                  <a:lnTo>
                    <a:pt x="390186" y="449416"/>
                  </a:lnTo>
                  <a:lnTo>
                    <a:pt x="406036" y="424910"/>
                  </a:lnTo>
                  <a:lnTo>
                    <a:pt x="438140" y="376169"/>
                  </a:lnTo>
                  <a:lnTo>
                    <a:pt x="440477" y="377503"/>
                  </a:lnTo>
                  <a:lnTo>
                    <a:pt x="394020" y="497175"/>
                  </a:lnTo>
                  <a:lnTo>
                    <a:pt x="435193" y="510666"/>
                  </a:lnTo>
                  <a:lnTo>
                    <a:pt x="451843" y="515577"/>
                  </a:lnTo>
                  <a:lnTo>
                    <a:pt x="457533" y="513139"/>
                  </a:lnTo>
                  <a:lnTo>
                    <a:pt x="563122" y="384424"/>
                  </a:lnTo>
                  <a:lnTo>
                    <a:pt x="631421" y="300096"/>
                  </a:lnTo>
                  <a:lnTo>
                    <a:pt x="644489" y="278622"/>
                  </a:lnTo>
                  <a:lnTo>
                    <a:pt x="650436" y="255902"/>
                  </a:lnTo>
                  <a:lnTo>
                    <a:pt x="649359" y="232221"/>
                  </a:lnTo>
                  <a:lnTo>
                    <a:pt x="629204" y="187008"/>
                  </a:lnTo>
                  <a:lnTo>
                    <a:pt x="596472" y="153565"/>
                  </a:lnTo>
                  <a:lnTo>
                    <a:pt x="576837" y="139720"/>
                  </a:lnTo>
                  <a:lnTo>
                    <a:pt x="503558" y="243733"/>
                  </a:lnTo>
                  <a:lnTo>
                    <a:pt x="501627" y="242311"/>
                  </a:lnTo>
                  <a:lnTo>
                    <a:pt x="574144" y="57678"/>
                  </a:lnTo>
                  <a:lnTo>
                    <a:pt x="558862" y="45197"/>
                  </a:lnTo>
                  <a:lnTo>
                    <a:pt x="542507" y="35582"/>
                  </a:lnTo>
                  <a:lnTo>
                    <a:pt x="525340" y="28198"/>
                  </a:lnTo>
                  <a:lnTo>
                    <a:pt x="507622" y="22411"/>
                  </a:lnTo>
                  <a:lnTo>
                    <a:pt x="454235" y="9650"/>
                  </a:lnTo>
                  <a:lnTo>
                    <a:pt x="400608" y="2222"/>
                  </a:lnTo>
                  <a:lnTo>
                    <a:pt x="346772" y="0"/>
                  </a:lnTo>
                  <a:close/>
                </a:path>
              </a:pathLst>
            </a:custGeom>
            <a:grpFill/>
          </p:spPr>
          <p:txBody>
            <a:bodyPr wrap="square" lIns="0" tIns="0" rIns="0" bIns="0" rtlCol="0"/>
            <a:lstStyle/>
            <a:p>
              <a:endParaRPr/>
            </a:p>
          </p:txBody>
        </p:sp>
        <p:sp>
          <p:nvSpPr>
            <p:cNvPr id="5" name="object 124">
              <a:extLst>
                <a:ext uri="{FF2B5EF4-FFF2-40B4-BE49-F238E27FC236}">
                  <a16:creationId xmlns:a16="http://schemas.microsoft.com/office/drawing/2014/main" id="{BD684C5E-B659-4359-BBFE-9CEA277D40FE}"/>
                </a:ext>
              </a:extLst>
            </p:cNvPr>
            <p:cNvSpPr/>
            <p:nvPr/>
          </p:nvSpPr>
          <p:spPr>
            <a:xfrm>
              <a:off x="6371081" y="4875301"/>
              <a:ext cx="71539" cy="161823"/>
            </a:xfrm>
            <a:prstGeom prst="rect">
              <a:avLst/>
            </a:prstGeom>
            <a:grpFill/>
          </p:spPr>
          <p:txBody>
            <a:bodyPr wrap="square" lIns="0" tIns="0" rIns="0" bIns="0" rtlCol="0"/>
            <a:lstStyle/>
            <a:p>
              <a:endParaRPr/>
            </a:p>
          </p:txBody>
        </p:sp>
        <p:sp>
          <p:nvSpPr>
            <p:cNvPr id="6" name="object 125">
              <a:extLst>
                <a:ext uri="{FF2B5EF4-FFF2-40B4-BE49-F238E27FC236}">
                  <a16:creationId xmlns:a16="http://schemas.microsoft.com/office/drawing/2014/main" id="{A9AF1623-B7D3-4471-8DEA-4997CCB6464A}"/>
                </a:ext>
              </a:extLst>
            </p:cNvPr>
            <p:cNvSpPr/>
            <p:nvPr/>
          </p:nvSpPr>
          <p:spPr>
            <a:xfrm>
              <a:off x="5847975" y="4308746"/>
              <a:ext cx="1300480" cy="1246505"/>
            </a:xfrm>
            <a:custGeom>
              <a:avLst/>
              <a:gdLst/>
              <a:ahLst/>
              <a:cxnLst/>
              <a:rect l="l" t="t" r="r" b="b"/>
              <a:pathLst>
                <a:path w="1300479" h="1246504">
                  <a:moveTo>
                    <a:pt x="654279" y="0"/>
                  </a:moveTo>
                  <a:lnTo>
                    <a:pt x="610537" y="7108"/>
                  </a:lnTo>
                  <a:lnTo>
                    <a:pt x="584669" y="43598"/>
                  </a:lnTo>
                  <a:lnTo>
                    <a:pt x="517014" y="141093"/>
                  </a:lnTo>
                  <a:lnTo>
                    <a:pt x="511109" y="148598"/>
                  </a:lnTo>
                  <a:lnTo>
                    <a:pt x="509356" y="147011"/>
                  </a:lnTo>
                  <a:lnTo>
                    <a:pt x="582254" y="8454"/>
                  </a:lnTo>
                  <a:lnTo>
                    <a:pt x="575079" y="10219"/>
                  </a:lnTo>
                  <a:lnTo>
                    <a:pt x="518714" y="35522"/>
                  </a:lnTo>
                  <a:lnTo>
                    <a:pt x="476412" y="67699"/>
                  </a:lnTo>
                  <a:lnTo>
                    <a:pt x="438572" y="99767"/>
                  </a:lnTo>
                  <a:lnTo>
                    <a:pt x="402076" y="133158"/>
                  </a:lnTo>
                  <a:lnTo>
                    <a:pt x="366885" y="167831"/>
                  </a:lnTo>
                  <a:lnTo>
                    <a:pt x="332958" y="203742"/>
                  </a:lnTo>
                  <a:lnTo>
                    <a:pt x="300255" y="240848"/>
                  </a:lnTo>
                  <a:lnTo>
                    <a:pt x="268737" y="279105"/>
                  </a:lnTo>
                  <a:lnTo>
                    <a:pt x="238361" y="318470"/>
                  </a:lnTo>
                  <a:lnTo>
                    <a:pt x="209089" y="358900"/>
                  </a:lnTo>
                  <a:lnTo>
                    <a:pt x="180880" y="400351"/>
                  </a:lnTo>
                  <a:lnTo>
                    <a:pt x="153693" y="442781"/>
                  </a:lnTo>
                  <a:lnTo>
                    <a:pt x="127262" y="486872"/>
                  </a:lnTo>
                  <a:lnTo>
                    <a:pt x="102514" y="531807"/>
                  </a:lnTo>
                  <a:lnTo>
                    <a:pt x="79708" y="577698"/>
                  </a:lnTo>
                  <a:lnTo>
                    <a:pt x="59101" y="624657"/>
                  </a:lnTo>
                  <a:lnTo>
                    <a:pt x="40951" y="672795"/>
                  </a:lnTo>
                  <a:lnTo>
                    <a:pt x="25516" y="722225"/>
                  </a:lnTo>
                  <a:lnTo>
                    <a:pt x="13053" y="773057"/>
                  </a:lnTo>
                  <a:lnTo>
                    <a:pt x="4276" y="823801"/>
                  </a:lnTo>
                  <a:lnTo>
                    <a:pt x="0" y="874436"/>
                  </a:lnTo>
                  <a:lnTo>
                    <a:pt x="1145" y="924819"/>
                  </a:lnTo>
                  <a:lnTo>
                    <a:pt x="8631" y="974806"/>
                  </a:lnTo>
                  <a:lnTo>
                    <a:pt x="23378" y="1024251"/>
                  </a:lnTo>
                  <a:lnTo>
                    <a:pt x="43872" y="1070314"/>
                  </a:lnTo>
                  <a:lnTo>
                    <a:pt x="68782" y="1111070"/>
                  </a:lnTo>
                  <a:lnTo>
                    <a:pt x="98645" y="1145945"/>
                  </a:lnTo>
                  <a:lnTo>
                    <a:pt x="133998" y="1174366"/>
                  </a:lnTo>
                  <a:lnTo>
                    <a:pt x="175379" y="1195761"/>
                  </a:lnTo>
                  <a:lnTo>
                    <a:pt x="223327" y="1209556"/>
                  </a:lnTo>
                  <a:lnTo>
                    <a:pt x="276974" y="1219004"/>
                  </a:lnTo>
                  <a:lnTo>
                    <a:pt x="330730" y="1226933"/>
                  </a:lnTo>
                  <a:lnTo>
                    <a:pt x="384610" y="1233375"/>
                  </a:lnTo>
                  <a:lnTo>
                    <a:pt x="438630" y="1238363"/>
                  </a:lnTo>
                  <a:lnTo>
                    <a:pt x="492808" y="1241929"/>
                  </a:lnTo>
                  <a:lnTo>
                    <a:pt x="545278" y="1244257"/>
                  </a:lnTo>
                  <a:lnTo>
                    <a:pt x="597749" y="1245698"/>
                  </a:lnTo>
                  <a:lnTo>
                    <a:pt x="650216" y="1246235"/>
                  </a:lnTo>
                  <a:lnTo>
                    <a:pt x="702679" y="1245847"/>
                  </a:lnTo>
                  <a:lnTo>
                    <a:pt x="755132" y="1244518"/>
                  </a:lnTo>
                  <a:lnTo>
                    <a:pt x="807575" y="1242227"/>
                  </a:lnTo>
                  <a:lnTo>
                    <a:pt x="860003" y="1238957"/>
                  </a:lnTo>
                  <a:lnTo>
                    <a:pt x="907034" y="1235208"/>
                  </a:lnTo>
                  <a:lnTo>
                    <a:pt x="953949" y="1230445"/>
                  </a:lnTo>
                  <a:lnTo>
                    <a:pt x="1000685" y="1224239"/>
                  </a:lnTo>
                  <a:lnTo>
                    <a:pt x="1047182" y="1216166"/>
                  </a:lnTo>
                  <a:lnTo>
                    <a:pt x="1093378" y="1205797"/>
                  </a:lnTo>
                  <a:lnTo>
                    <a:pt x="1152576" y="1185428"/>
                  </a:lnTo>
                  <a:lnTo>
                    <a:pt x="1204402" y="1147733"/>
                  </a:lnTo>
                  <a:lnTo>
                    <a:pt x="1236413" y="1108333"/>
                  </a:lnTo>
                  <a:lnTo>
                    <a:pt x="1261653" y="1066351"/>
                  </a:lnTo>
                  <a:lnTo>
                    <a:pt x="1280386" y="1021869"/>
                  </a:lnTo>
                  <a:lnTo>
                    <a:pt x="1292875" y="974970"/>
                  </a:lnTo>
                  <a:lnTo>
                    <a:pt x="1299382" y="925737"/>
                  </a:lnTo>
                  <a:lnTo>
                    <a:pt x="1300172" y="874251"/>
                  </a:lnTo>
                  <a:lnTo>
                    <a:pt x="1295480" y="818785"/>
                  </a:lnTo>
                  <a:lnTo>
                    <a:pt x="1286002" y="764598"/>
                  </a:lnTo>
                  <a:lnTo>
                    <a:pt x="1272306" y="711574"/>
                  </a:lnTo>
                  <a:lnTo>
                    <a:pt x="1254958" y="659594"/>
                  </a:lnTo>
                  <a:lnTo>
                    <a:pt x="1234526" y="608541"/>
                  </a:lnTo>
                  <a:lnTo>
                    <a:pt x="1213799" y="562670"/>
                  </a:lnTo>
                  <a:lnTo>
                    <a:pt x="1191602" y="517905"/>
                  </a:lnTo>
                  <a:lnTo>
                    <a:pt x="1167978" y="474215"/>
                  </a:lnTo>
                  <a:lnTo>
                    <a:pt x="1142969" y="431571"/>
                  </a:lnTo>
                  <a:lnTo>
                    <a:pt x="1116618" y="389944"/>
                  </a:lnTo>
                  <a:lnTo>
                    <a:pt x="1088967" y="349304"/>
                  </a:lnTo>
                  <a:lnTo>
                    <a:pt x="1060059" y="309621"/>
                  </a:lnTo>
                  <a:lnTo>
                    <a:pt x="1029935" y="270867"/>
                  </a:lnTo>
                  <a:lnTo>
                    <a:pt x="998639" y="233011"/>
                  </a:lnTo>
                  <a:lnTo>
                    <a:pt x="966212" y="196023"/>
                  </a:lnTo>
                  <a:lnTo>
                    <a:pt x="932698" y="159876"/>
                  </a:lnTo>
                  <a:lnTo>
                    <a:pt x="894494" y="121447"/>
                  </a:lnTo>
                  <a:lnTo>
                    <a:pt x="854468" y="85455"/>
                  </a:lnTo>
                  <a:lnTo>
                    <a:pt x="812053" y="52771"/>
                  </a:lnTo>
                  <a:lnTo>
                    <a:pt x="766684" y="24265"/>
                  </a:lnTo>
                  <a:lnTo>
                    <a:pt x="718233" y="4060"/>
                  </a:lnTo>
                  <a:lnTo>
                    <a:pt x="751672" y="164003"/>
                  </a:lnTo>
                  <a:lnTo>
                    <a:pt x="737209" y="134647"/>
                  </a:lnTo>
                  <a:lnTo>
                    <a:pt x="723280" y="105096"/>
                  </a:lnTo>
                  <a:lnTo>
                    <a:pt x="696402" y="45627"/>
                  </a:lnTo>
                  <a:lnTo>
                    <a:pt x="683289" y="17927"/>
                  </a:lnTo>
                  <a:lnTo>
                    <a:pt x="671484" y="4053"/>
                  </a:lnTo>
                  <a:lnTo>
                    <a:pt x="654279" y="0"/>
                  </a:lnTo>
                  <a:close/>
                </a:path>
              </a:pathLst>
            </a:custGeom>
            <a:grpFill/>
          </p:spPr>
          <p:txBody>
            <a:bodyPr wrap="square" lIns="0" tIns="0" rIns="0" bIns="0" rtlCol="0"/>
            <a:lstStyle/>
            <a:p>
              <a:endParaRPr/>
            </a:p>
          </p:txBody>
        </p:sp>
      </p:grpSp>
      <p:sp>
        <p:nvSpPr>
          <p:cNvPr id="7" name="object 126">
            <a:extLst>
              <a:ext uri="{FF2B5EF4-FFF2-40B4-BE49-F238E27FC236}">
                <a16:creationId xmlns:a16="http://schemas.microsoft.com/office/drawing/2014/main" id="{717527B1-261E-4BFD-B755-E01F103E9910}"/>
              </a:ext>
            </a:extLst>
          </p:cNvPr>
          <p:cNvSpPr/>
          <p:nvPr/>
        </p:nvSpPr>
        <p:spPr>
          <a:xfrm>
            <a:off x="9123775" y="2701054"/>
            <a:ext cx="253666" cy="329090"/>
          </a:xfrm>
          <a:custGeom>
            <a:avLst/>
            <a:gdLst/>
            <a:ahLst/>
            <a:cxnLst/>
            <a:rect l="l" t="t" r="r" b="b"/>
            <a:pathLst>
              <a:path w="362584" h="439420">
                <a:moveTo>
                  <a:pt x="319036" y="0"/>
                </a:moveTo>
                <a:lnTo>
                  <a:pt x="19100" y="86004"/>
                </a:lnTo>
                <a:lnTo>
                  <a:pt x="17555" y="88928"/>
                </a:lnTo>
                <a:lnTo>
                  <a:pt x="8002" y="111516"/>
                </a:lnTo>
                <a:lnTo>
                  <a:pt x="0" y="131178"/>
                </a:lnTo>
                <a:lnTo>
                  <a:pt x="381" y="132511"/>
                </a:lnTo>
                <a:lnTo>
                  <a:pt x="79578" y="109804"/>
                </a:lnTo>
                <a:lnTo>
                  <a:pt x="89988" y="107291"/>
                </a:lnTo>
                <a:lnTo>
                  <a:pt x="101274" y="105470"/>
                </a:lnTo>
                <a:lnTo>
                  <a:pt x="113434" y="104339"/>
                </a:lnTo>
                <a:lnTo>
                  <a:pt x="126466" y="103898"/>
                </a:lnTo>
                <a:lnTo>
                  <a:pt x="144364" y="105777"/>
                </a:lnTo>
                <a:lnTo>
                  <a:pt x="159750" y="109642"/>
                </a:lnTo>
                <a:lnTo>
                  <a:pt x="172625" y="115493"/>
                </a:lnTo>
                <a:lnTo>
                  <a:pt x="182994" y="123329"/>
                </a:lnTo>
                <a:lnTo>
                  <a:pt x="183146" y="123863"/>
                </a:lnTo>
                <a:lnTo>
                  <a:pt x="41592" y="164452"/>
                </a:lnTo>
                <a:lnTo>
                  <a:pt x="36369" y="175952"/>
                </a:lnTo>
                <a:lnTo>
                  <a:pt x="21945" y="210083"/>
                </a:lnTo>
                <a:lnTo>
                  <a:pt x="22161" y="210794"/>
                </a:lnTo>
                <a:lnTo>
                  <a:pt x="22682" y="211035"/>
                </a:lnTo>
                <a:lnTo>
                  <a:pt x="201841" y="159651"/>
                </a:lnTo>
                <a:lnTo>
                  <a:pt x="203492" y="165379"/>
                </a:lnTo>
                <a:lnTo>
                  <a:pt x="193094" y="206124"/>
                </a:lnTo>
                <a:lnTo>
                  <a:pt x="139697" y="251139"/>
                </a:lnTo>
                <a:lnTo>
                  <a:pt x="96075" y="267360"/>
                </a:lnTo>
                <a:lnTo>
                  <a:pt x="59055" y="275945"/>
                </a:lnTo>
                <a:lnTo>
                  <a:pt x="58813" y="277469"/>
                </a:lnTo>
                <a:lnTo>
                  <a:pt x="69024" y="313080"/>
                </a:lnTo>
                <a:lnTo>
                  <a:pt x="105385" y="333672"/>
                </a:lnTo>
                <a:lnTo>
                  <a:pt x="295554" y="439381"/>
                </a:lnTo>
                <a:lnTo>
                  <a:pt x="361759" y="420408"/>
                </a:lnTo>
                <a:lnTo>
                  <a:pt x="362178" y="419900"/>
                </a:lnTo>
                <a:lnTo>
                  <a:pt x="359892" y="411949"/>
                </a:lnTo>
                <a:lnTo>
                  <a:pt x="156707" y="294731"/>
                </a:lnTo>
                <a:lnTo>
                  <a:pt x="148674" y="289880"/>
                </a:lnTo>
                <a:lnTo>
                  <a:pt x="143700" y="286434"/>
                </a:lnTo>
                <a:lnTo>
                  <a:pt x="141782" y="284391"/>
                </a:lnTo>
                <a:lnTo>
                  <a:pt x="141630" y="283857"/>
                </a:lnTo>
                <a:lnTo>
                  <a:pt x="161497" y="276946"/>
                </a:lnTo>
                <a:lnTo>
                  <a:pt x="181189" y="267662"/>
                </a:lnTo>
                <a:lnTo>
                  <a:pt x="220052" y="241960"/>
                </a:lnTo>
                <a:lnTo>
                  <a:pt x="249829" y="208800"/>
                </a:lnTo>
                <a:lnTo>
                  <a:pt x="266782" y="163717"/>
                </a:lnTo>
                <a:lnTo>
                  <a:pt x="267844" y="151547"/>
                </a:lnTo>
                <a:lnTo>
                  <a:pt x="267004" y="140970"/>
                </a:lnTo>
                <a:lnTo>
                  <a:pt x="322503" y="125056"/>
                </a:lnTo>
                <a:lnTo>
                  <a:pt x="327496" y="113630"/>
                </a:lnTo>
                <a:lnTo>
                  <a:pt x="341223" y="79705"/>
                </a:lnTo>
                <a:lnTo>
                  <a:pt x="341071" y="79171"/>
                </a:lnTo>
                <a:lnTo>
                  <a:pt x="340448" y="78955"/>
                </a:lnTo>
                <a:lnTo>
                  <a:pt x="339356" y="79082"/>
                </a:lnTo>
                <a:lnTo>
                  <a:pt x="253923" y="103568"/>
                </a:lnTo>
                <a:lnTo>
                  <a:pt x="247010" y="93150"/>
                </a:lnTo>
                <a:lnTo>
                  <a:pt x="239034" y="84013"/>
                </a:lnTo>
                <a:lnTo>
                  <a:pt x="229994" y="76157"/>
                </a:lnTo>
                <a:lnTo>
                  <a:pt x="219887" y="69583"/>
                </a:lnTo>
                <a:lnTo>
                  <a:pt x="300012" y="46596"/>
                </a:lnTo>
                <a:lnTo>
                  <a:pt x="302238" y="42445"/>
                </a:lnTo>
                <a:lnTo>
                  <a:pt x="306176" y="33385"/>
                </a:lnTo>
                <a:lnTo>
                  <a:pt x="319189" y="533"/>
                </a:lnTo>
                <a:lnTo>
                  <a:pt x="319036" y="0"/>
                </a:lnTo>
                <a:close/>
              </a:path>
            </a:pathLst>
          </a:custGeom>
          <a:solidFill>
            <a:srgbClr val="FFFFFF"/>
          </a:solidFill>
        </p:spPr>
        <p:txBody>
          <a:bodyPr wrap="square" lIns="0" tIns="0" rIns="0" bIns="0" rtlCol="0"/>
          <a:lstStyle/>
          <a:p>
            <a:endParaRPr/>
          </a:p>
        </p:txBody>
      </p:sp>
      <p:sp>
        <p:nvSpPr>
          <p:cNvPr id="8" name="Oval 7">
            <a:extLst>
              <a:ext uri="{FF2B5EF4-FFF2-40B4-BE49-F238E27FC236}">
                <a16:creationId xmlns:a16="http://schemas.microsoft.com/office/drawing/2014/main" id="{24E642DF-1E0E-43C6-B24E-9BB07864095D}"/>
              </a:ext>
            </a:extLst>
          </p:cNvPr>
          <p:cNvSpPr/>
          <p:nvPr/>
        </p:nvSpPr>
        <p:spPr>
          <a:xfrm>
            <a:off x="5186159" y="1868402"/>
            <a:ext cx="1708879" cy="1615190"/>
          </a:xfrm>
          <a:prstGeom prst="ellipse">
            <a:avLst/>
          </a:prstGeom>
          <a:solidFill>
            <a:srgbClr val="6688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F8D51BEB-4DF0-45F0-AC88-477E73169406}"/>
              </a:ext>
            </a:extLst>
          </p:cNvPr>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5567384" y="2147381"/>
            <a:ext cx="1057231" cy="1057231"/>
          </a:xfrm>
          <a:prstGeom prst="rect">
            <a:avLst/>
          </a:prstGeom>
        </p:spPr>
      </p:pic>
      <p:sp>
        <p:nvSpPr>
          <p:cNvPr id="13" name="object 6">
            <a:extLst>
              <a:ext uri="{FF2B5EF4-FFF2-40B4-BE49-F238E27FC236}">
                <a16:creationId xmlns:a16="http://schemas.microsoft.com/office/drawing/2014/main" id="{8214879C-748B-4615-8618-9159E3729C32}"/>
              </a:ext>
            </a:extLst>
          </p:cNvPr>
          <p:cNvSpPr txBox="1"/>
          <p:nvPr/>
        </p:nvSpPr>
        <p:spPr>
          <a:xfrm>
            <a:off x="4883947" y="3733070"/>
            <a:ext cx="2686051" cy="1582484"/>
          </a:xfrm>
          <a:prstGeom prst="rect">
            <a:avLst/>
          </a:prstGeom>
        </p:spPr>
        <p:txBody>
          <a:bodyPr vert="horz" wrap="square" lIns="0" tIns="12700" rIns="0" bIns="0" rtlCol="0">
            <a:spAutoFit/>
          </a:bodyPr>
          <a:lstStyle/>
          <a:p>
            <a:pPr marL="12700" marR="5080">
              <a:spcBef>
                <a:spcPts val="100"/>
              </a:spcBef>
            </a:pPr>
            <a:r>
              <a:rPr sz="1700" spc="-35">
                <a:solidFill>
                  <a:srgbClr val="231F20"/>
                </a:solidFill>
                <a:latin typeface="Georgia"/>
                <a:cs typeface="Georgia"/>
              </a:rPr>
              <a:t>A </a:t>
            </a:r>
            <a:r>
              <a:rPr sz="1700" spc="-20">
                <a:solidFill>
                  <a:srgbClr val="231F20"/>
                </a:solidFill>
                <a:latin typeface="Georgia"/>
                <a:cs typeface="Georgia"/>
              </a:rPr>
              <a:t>quantum </a:t>
            </a:r>
            <a:r>
              <a:rPr sz="1700" spc="-5">
                <a:solidFill>
                  <a:srgbClr val="231F20"/>
                </a:solidFill>
                <a:latin typeface="Georgia"/>
                <a:cs typeface="Georgia"/>
              </a:rPr>
              <a:t>of tax </a:t>
            </a:r>
            <a:r>
              <a:rPr sz="1700" spc="-15">
                <a:solidFill>
                  <a:srgbClr val="231F20"/>
                </a:solidFill>
                <a:latin typeface="Georgia"/>
                <a:cs typeface="Georgia"/>
              </a:rPr>
              <a:t>benefits  </a:t>
            </a:r>
            <a:r>
              <a:rPr sz="1700" spc="-5">
                <a:solidFill>
                  <a:srgbClr val="231F20"/>
                </a:solidFill>
                <a:latin typeface="Georgia"/>
                <a:cs typeface="Georgia"/>
              </a:rPr>
              <a:t>below below </a:t>
            </a:r>
            <a:r>
              <a:rPr sz="1700">
                <a:solidFill>
                  <a:srgbClr val="231F20"/>
                </a:solidFill>
                <a:latin typeface="Georgia"/>
                <a:cs typeface="Georgia"/>
              </a:rPr>
              <a:t>a </a:t>
            </a:r>
            <a:r>
              <a:rPr sz="1700" spc="-10">
                <a:solidFill>
                  <a:srgbClr val="231F20"/>
                </a:solidFill>
                <a:latin typeface="Georgia"/>
                <a:cs typeface="Georgia"/>
              </a:rPr>
              <a:t>monetary </a:t>
            </a:r>
            <a:r>
              <a:rPr sz="1700" spc="-20">
                <a:solidFill>
                  <a:srgbClr val="231F20"/>
                </a:solidFill>
                <a:latin typeface="Georgia"/>
                <a:cs typeface="Georgia"/>
              </a:rPr>
              <a:t>limit  </a:t>
            </a:r>
            <a:r>
              <a:rPr sz="1700" spc="-5">
                <a:solidFill>
                  <a:srgbClr val="231F20"/>
                </a:solidFill>
                <a:latin typeface="Georgia"/>
                <a:cs typeface="Georgia"/>
              </a:rPr>
              <a:t>of </a:t>
            </a:r>
            <a:r>
              <a:rPr sz="1700" spc="-60">
                <a:solidFill>
                  <a:srgbClr val="231F20"/>
                </a:solidFill>
                <a:latin typeface="Georgia"/>
                <a:cs typeface="Georgia"/>
              </a:rPr>
              <a:t>INR </a:t>
            </a:r>
            <a:r>
              <a:rPr sz="1700">
                <a:solidFill>
                  <a:srgbClr val="231F20"/>
                </a:solidFill>
                <a:latin typeface="Georgia"/>
                <a:cs typeface="Georgia"/>
              </a:rPr>
              <a:t>3 </a:t>
            </a:r>
            <a:r>
              <a:rPr sz="1700" spc="-15">
                <a:solidFill>
                  <a:srgbClr val="231F20"/>
                </a:solidFill>
                <a:latin typeface="Georgia"/>
                <a:cs typeface="Georgia"/>
              </a:rPr>
              <a:t>crore </a:t>
            </a:r>
            <a:r>
              <a:rPr sz="1700" spc="-20">
                <a:solidFill>
                  <a:srgbClr val="231F20"/>
                </a:solidFill>
                <a:latin typeface="Georgia"/>
                <a:cs typeface="Georgia"/>
              </a:rPr>
              <a:t>in </a:t>
            </a:r>
            <a:r>
              <a:rPr sz="1700">
                <a:solidFill>
                  <a:srgbClr val="231F20"/>
                </a:solidFill>
                <a:latin typeface="Georgia"/>
                <a:cs typeface="Georgia"/>
              </a:rPr>
              <a:t>aggregate </a:t>
            </a:r>
            <a:r>
              <a:rPr sz="1700" spc="-15">
                <a:solidFill>
                  <a:srgbClr val="231F20"/>
                </a:solidFill>
                <a:latin typeface="Georgia"/>
                <a:cs typeface="Georgia"/>
              </a:rPr>
              <a:t>for  </a:t>
            </a:r>
            <a:r>
              <a:rPr sz="1700" spc="-5">
                <a:solidFill>
                  <a:srgbClr val="231F20"/>
                </a:solidFill>
                <a:latin typeface="Georgia"/>
                <a:cs typeface="Georgia"/>
              </a:rPr>
              <a:t>all </a:t>
            </a:r>
            <a:r>
              <a:rPr sz="1700" spc="-15">
                <a:solidFill>
                  <a:srgbClr val="231F20"/>
                </a:solidFill>
                <a:latin typeface="Georgia"/>
                <a:cs typeface="Georgia"/>
              </a:rPr>
              <a:t>parties </a:t>
            </a:r>
            <a:r>
              <a:rPr sz="1700" spc="-20">
                <a:solidFill>
                  <a:srgbClr val="231F20"/>
                </a:solidFill>
                <a:latin typeface="Georgia"/>
                <a:cs typeface="Georgia"/>
              </a:rPr>
              <a:t>in </a:t>
            </a:r>
            <a:r>
              <a:rPr sz="1700">
                <a:solidFill>
                  <a:srgbClr val="231F20"/>
                </a:solidFill>
                <a:latin typeface="Georgia"/>
                <a:cs typeface="Georgia"/>
              </a:rPr>
              <a:t>a </a:t>
            </a:r>
            <a:r>
              <a:rPr sz="1700" spc="-15">
                <a:solidFill>
                  <a:srgbClr val="231F20"/>
                </a:solidFill>
                <a:latin typeface="Georgia"/>
                <a:cs typeface="Georgia"/>
              </a:rPr>
              <a:t>transaction </a:t>
            </a:r>
            <a:r>
              <a:rPr sz="1700" spc="-20">
                <a:solidFill>
                  <a:srgbClr val="231F20"/>
                </a:solidFill>
                <a:latin typeface="Georgia"/>
                <a:cs typeface="Georgia"/>
              </a:rPr>
              <a:t>in </a:t>
            </a:r>
            <a:r>
              <a:rPr sz="1700">
                <a:solidFill>
                  <a:srgbClr val="231F20"/>
                </a:solidFill>
                <a:latin typeface="Georgia"/>
                <a:cs typeface="Georgia"/>
              </a:rPr>
              <a:t>a  </a:t>
            </a:r>
            <a:r>
              <a:rPr sz="1700" spc="-10">
                <a:solidFill>
                  <a:srgbClr val="231F20"/>
                </a:solidFill>
                <a:latin typeface="Georgia"/>
                <a:cs typeface="Georgia"/>
              </a:rPr>
              <a:t>particular</a:t>
            </a:r>
            <a:r>
              <a:rPr sz="1700" spc="-25">
                <a:solidFill>
                  <a:srgbClr val="231F20"/>
                </a:solidFill>
                <a:latin typeface="Georgia"/>
                <a:cs typeface="Georgia"/>
              </a:rPr>
              <a:t> </a:t>
            </a:r>
            <a:r>
              <a:rPr sz="1700" spc="-10">
                <a:solidFill>
                  <a:srgbClr val="231F20"/>
                </a:solidFill>
                <a:latin typeface="Georgia"/>
                <a:cs typeface="Georgia"/>
              </a:rPr>
              <a:t>year</a:t>
            </a:r>
            <a:endParaRPr sz="1700">
              <a:latin typeface="Georgia"/>
              <a:cs typeface="Georgia"/>
            </a:endParaRPr>
          </a:p>
        </p:txBody>
      </p:sp>
      <p:sp>
        <p:nvSpPr>
          <p:cNvPr id="14" name="object 9">
            <a:extLst>
              <a:ext uri="{FF2B5EF4-FFF2-40B4-BE49-F238E27FC236}">
                <a16:creationId xmlns:a16="http://schemas.microsoft.com/office/drawing/2014/main" id="{5C8896EB-CC16-4DA8-A3A3-B92120445BBC}"/>
              </a:ext>
            </a:extLst>
          </p:cNvPr>
          <p:cNvSpPr txBox="1"/>
          <p:nvPr/>
        </p:nvSpPr>
        <p:spPr>
          <a:xfrm>
            <a:off x="8570615" y="3544716"/>
            <a:ext cx="2269808" cy="1582484"/>
          </a:xfrm>
          <a:prstGeom prst="rect">
            <a:avLst/>
          </a:prstGeom>
        </p:spPr>
        <p:txBody>
          <a:bodyPr vert="horz" wrap="square" lIns="0" tIns="12700" rIns="0" bIns="0" rtlCol="0">
            <a:spAutoFit/>
          </a:bodyPr>
          <a:lstStyle/>
          <a:p>
            <a:pPr marL="12700" marR="5080">
              <a:spcBef>
                <a:spcPts val="100"/>
              </a:spcBef>
            </a:pPr>
            <a:r>
              <a:rPr sz="1700" spc="-20">
                <a:solidFill>
                  <a:srgbClr val="231F20"/>
                </a:solidFill>
                <a:latin typeface="Georgia"/>
                <a:cs typeface="Georgia"/>
              </a:rPr>
              <a:t>Arrangements </a:t>
            </a:r>
            <a:r>
              <a:rPr sz="1700" spc="-10">
                <a:solidFill>
                  <a:srgbClr val="231F20"/>
                </a:solidFill>
                <a:latin typeface="Georgia"/>
                <a:cs typeface="Georgia"/>
              </a:rPr>
              <a:t>entailing </a:t>
            </a:r>
            <a:r>
              <a:rPr sz="1700" spc="-15">
                <a:solidFill>
                  <a:srgbClr val="231F20"/>
                </a:solidFill>
                <a:latin typeface="Georgia"/>
                <a:cs typeface="Georgia"/>
              </a:rPr>
              <a:t>income  </a:t>
            </a:r>
            <a:r>
              <a:rPr sz="1700" spc="-10">
                <a:solidFill>
                  <a:srgbClr val="231F20"/>
                </a:solidFill>
                <a:latin typeface="Georgia"/>
                <a:cs typeface="Georgia"/>
              </a:rPr>
              <a:t>accruing </a:t>
            </a:r>
            <a:r>
              <a:rPr sz="1700" spc="-15">
                <a:solidFill>
                  <a:srgbClr val="231F20"/>
                </a:solidFill>
                <a:latin typeface="Georgia"/>
                <a:cs typeface="Georgia"/>
              </a:rPr>
              <a:t>or arising to </a:t>
            </a:r>
            <a:r>
              <a:rPr sz="1700">
                <a:solidFill>
                  <a:srgbClr val="231F20"/>
                </a:solidFill>
                <a:latin typeface="Georgia"/>
                <a:cs typeface="Georgia"/>
              </a:rPr>
              <a:t>a </a:t>
            </a:r>
            <a:r>
              <a:rPr sz="1700" spc="-20">
                <a:solidFill>
                  <a:srgbClr val="231F20"/>
                </a:solidFill>
                <a:latin typeface="Georgia"/>
                <a:cs typeface="Georgia"/>
              </a:rPr>
              <a:t>person  from transfer </a:t>
            </a:r>
            <a:r>
              <a:rPr sz="1700" spc="-5">
                <a:solidFill>
                  <a:srgbClr val="231F20"/>
                </a:solidFill>
                <a:latin typeface="Georgia"/>
                <a:cs typeface="Georgia"/>
              </a:rPr>
              <a:t>of </a:t>
            </a:r>
            <a:r>
              <a:rPr sz="1700" spc="-15">
                <a:solidFill>
                  <a:srgbClr val="231F20"/>
                </a:solidFill>
                <a:latin typeface="Georgia"/>
                <a:cs typeface="Georgia"/>
              </a:rPr>
              <a:t>an </a:t>
            </a:r>
            <a:r>
              <a:rPr sz="1700" spc="-20">
                <a:solidFill>
                  <a:srgbClr val="231F20"/>
                </a:solidFill>
                <a:latin typeface="Georgia"/>
                <a:cs typeface="Georgia"/>
              </a:rPr>
              <a:t>investment  </a:t>
            </a:r>
            <a:r>
              <a:rPr sz="1700" spc="-10">
                <a:solidFill>
                  <a:srgbClr val="231F20"/>
                </a:solidFill>
                <a:latin typeface="Georgia"/>
                <a:cs typeface="Georgia"/>
              </a:rPr>
              <a:t>made before </a:t>
            </a:r>
            <a:r>
              <a:rPr sz="1700" spc="125">
                <a:solidFill>
                  <a:srgbClr val="231F20"/>
                </a:solidFill>
                <a:latin typeface="Georgia"/>
                <a:cs typeface="Georgia"/>
              </a:rPr>
              <a:t>1</a:t>
            </a:r>
            <a:r>
              <a:rPr sz="1700" spc="-55">
                <a:solidFill>
                  <a:srgbClr val="231F20"/>
                </a:solidFill>
                <a:latin typeface="Georgia"/>
                <a:cs typeface="Georgia"/>
              </a:rPr>
              <a:t> </a:t>
            </a:r>
            <a:r>
              <a:rPr sz="1700" spc="-20">
                <a:solidFill>
                  <a:srgbClr val="231F20"/>
                </a:solidFill>
                <a:latin typeface="Georgia"/>
                <a:cs typeface="Georgia"/>
              </a:rPr>
              <a:t>April </a:t>
            </a:r>
            <a:r>
              <a:rPr sz="1700" spc="-5">
                <a:solidFill>
                  <a:srgbClr val="231F20"/>
                </a:solidFill>
                <a:latin typeface="Georgia"/>
                <a:cs typeface="Georgia"/>
              </a:rPr>
              <a:t>2017</a:t>
            </a:r>
            <a:endParaRPr sz="1700">
              <a:latin typeface="Georgia"/>
              <a:cs typeface="Georgia"/>
            </a:endParaRPr>
          </a:p>
        </p:txBody>
      </p:sp>
      <p:sp>
        <p:nvSpPr>
          <p:cNvPr id="15" name="object 5">
            <a:extLst>
              <a:ext uri="{FF2B5EF4-FFF2-40B4-BE49-F238E27FC236}">
                <a16:creationId xmlns:a16="http://schemas.microsoft.com/office/drawing/2014/main" id="{C51FFEEB-3AB8-4688-870D-6EA94A62434A}"/>
              </a:ext>
            </a:extLst>
          </p:cNvPr>
          <p:cNvSpPr txBox="1"/>
          <p:nvPr/>
        </p:nvSpPr>
        <p:spPr>
          <a:xfrm>
            <a:off x="27296" y="2525345"/>
            <a:ext cx="1579828" cy="1431161"/>
          </a:xfrm>
          <a:prstGeom prst="rect">
            <a:avLst/>
          </a:prstGeom>
        </p:spPr>
        <p:txBody>
          <a:bodyPr vert="horz" wrap="square" lIns="91440" tIns="45720" rIns="91440" bIns="45720" rtlCol="0" anchor="ctr">
            <a:spAutoFit/>
          </a:bodyPr>
          <a:lstStyle>
            <a:defPPr>
              <a:defRPr lang="en-US"/>
            </a:defPPr>
            <a:lvl1pP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t>Safe Harbour rules apply to:</a:t>
            </a:r>
          </a:p>
        </p:txBody>
      </p:sp>
      <p:pic>
        <p:nvPicPr>
          <p:cNvPr id="11" name="Graphic 10" descr="Arrow: Straight with solid fill">
            <a:extLst>
              <a:ext uri="{FF2B5EF4-FFF2-40B4-BE49-F238E27FC236}">
                <a16:creationId xmlns:a16="http://schemas.microsoft.com/office/drawing/2014/main" id="{C43ED4FC-B449-4298-992C-8415E6E2D1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351577" y="2564998"/>
            <a:ext cx="2321832" cy="1386245"/>
          </a:xfrm>
          <a:prstGeom prst="rect">
            <a:avLst/>
          </a:prstGeom>
          <a:effectLst>
            <a:outerShdw blurRad="50800" dist="38100" dir="2700000" algn="tl" rotWithShape="0">
              <a:prstClr val="black">
                <a:alpha val="40000"/>
              </a:prstClr>
            </a:outerShdw>
          </a:effectLst>
        </p:spPr>
      </p:pic>
      <p:pic>
        <p:nvPicPr>
          <p:cNvPr id="18" name="Graphic 17">
            <a:extLst>
              <a:ext uri="{FF2B5EF4-FFF2-40B4-BE49-F238E27FC236}">
                <a16:creationId xmlns:a16="http://schemas.microsoft.com/office/drawing/2014/main" id="{92BAACB3-1B12-4057-A809-5AF97BDD946A}"/>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88224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9D3F3D-8B34-479C-890C-8C217F34F352}"/>
              </a:ext>
            </a:extLst>
          </p:cNvPr>
          <p:cNvSpPr>
            <a:spLocks noGrp="1"/>
          </p:cNvSpPr>
          <p:nvPr>
            <p:ph type="sldNum" sz="quarter" idx="12"/>
          </p:nvPr>
        </p:nvSpPr>
        <p:spPr/>
        <p:txBody>
          <a:bodyPr/>
          <a:lstStyle/>
          <a:p>
            <a:fld id="{035080D5-0642-4AB8-8B9E-BEF3CDA0A2A1}" type="slidenum">
              <a:rPr lang="en-IN" smtClean="0"/>
              <a:t>34</a:t>
            </a:fld>
            <a:endParaRPr lang="en-IN"/>
          </a:p>
        </p:txBody>
      </p:sp>
      <p:sp>
        <p:nvSpPr>
          <p:cNvPr id="4" name="Rechteck 24">
            <a:extLst>
              <a:ext uri="{FF2B5EF4-FFF2-40B4-BE49-F238E27FC236}">
                <a16:creationId xmlns:a16="http://schemas.microsoft.com/office/drawing/2014/main" id="{A4E3C6DF-1F7A-46A2-BC59-CAB9BEEDE853}"/>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a:extLst>
              <a:ext uri="{FF2B5EF4-FFF2-40B4-BE49-F238E27FC236}">
                <a16:creationId xmlns:a16="http://schemas.microsoft.com/office/drawing/2014/main" id="{328B2C76-1FDB-4CC8-B7D9-3C836D4F8AC8}"/>
              </a:ext>
            </a:extLst>
          </p:cNvPr>
          <p:cNvSpPr txBox="1"/>
          <p:nvPr/>
        </p:nvSpPr>
        <p:spPr>
          <a:xfrm>
            <a:off x="3061253" y="882800"/>
            <a:ext cx="7156173" cy="276999"/>
          </a:xfrm>
          <a:prstGeom prst="rect">
            <a:avLst/>
          </a:prstGeom>
          <a:noFill/>
          <a:effectLst/>
        </p:spPr>
        <p:txBody>
          <a:bodyPr wrap="square">
            <a:spAutoFit/>
          </a:bodyPr>
          <a:lstStyle/>
          <a:p>
            <a:pPr marL="171450" lvl="0" indent="-171450">
              <a:lnSpc>
                <a:spcPct val="100000"/>
              </a:lnSpc>
              <a:buFont typeface="Wingdings" panose="05000000000000000000" pitchFamily="2" charset="2"/>
              <a:buChar char="§"/>
            </a:pPr>
            <a:r>
              <a:rPr lang="en-US" sz="1200" spc="-15">
                <a:solidFill>
                  <a:srgbClr val="506554"/>
                </a:solidFill>
                <a:latin typeface="Georgia"/>
                <a:cs typeface="Georgia"/>
              </a:rPr>
              <a:t>Creation </a:t>
            </a:r>
            <a:r>
              <a:rPr lang="en-US" sz="1200" spc="-5">
                <a:solidFill>
                  <a:srgbClr val="506554"/>
                </a:solidFill>
                <a:latin typeface="Georgia"/>
                <a:cs typeface="Georgia"/>
              </a:rPr>
              <a:t>of </a:t>
            </a:r>
            <a:r>
              <a:rPr lang="en-US" sz="1200" spc="-15">
                <a:solidFill>
                  <a:srgbClr val="506554"/>
                </a:solidFill>
                <a:latin typeface="Georgia"/>
                <a:cs typeface="Georgia"/>
              </a:rPr>
              <a:t>rights or obligations </a:t>
            </a:r>
            <a:r>
              <a:rPr lang="en-US" sz="1200" spc="-5">
                <a:solidFill>
                  <a:srgbClr val="506554"/>
                </a:solidFill>
                <a:latin typeface="Georgia"/>
                <a:cs typeface="Georgia"/>
              </a:rPr>
              <a:t>(not </a:t>
            </a:r>
            <a:r>
              <a:rPr lang="en-US" sz="1200" spc="-15">
                <a:solidFill>
                  <a:srgbClr val="506554"/>
                </a:solidFill>
                <a:latin typeface="Georgia"/>
                <a:cs typeface="Georgia"/>
              </a:rPr>
              <a:t>ordinarily implemented)  </a:t>
            </a:r>
            <a:r>
              <a:rPr lang="en-US" sz="1200" spc="-10">
                <a:solidFill>
                  <a:srgbClr val="506554"/>
                </a:solidFill>
                <a:latin typeface="Georgia"/>
                <a:cs typeface="Georgia"/>
              </a:rPr>
              <a:t>between </a:t>
            </a:r>
            <a:r>
              <a:rPr lang="en-US" sz="1200" spc="-20">
                <a:solidFill>
                  <a:srgbClr val="506554"/>
                </a:solidFill>
                <a:latin typeface="Georgia"/>
                <a:cs typeface="Georgia"/>
              </a:rPr>
              <a:t>persons </a:t>
            </a:r>
            <a:r>
              <a:rPr lang="en-US" sz="1200" spc="-5">
                <a:solidFill>
                  <a:srgbClr val="506554"/>
                </a:solidFill>
                <a:latin typeface="Georgia"/>
                <a:cs typeface="Georgia"/>
              </a:rPr>
              <a:t>dealing </a:t>
            </a:r>
            <a:r>
              <a:rPr lang="en-US" sz="1200" spc="-10">
                <a:solidFill>
                  <a:srgbClr val="506554"/>
                </a:solidFill>
                <a:latin typeface="Georgia"/>
                <a:cs typeface="Georgia"/>
              </a:rPr>
              <a:t>at </a:t>
            </a:r>
            <a:r>
              <a:rPr lang="en-US" sz="1200" spc="-25">
                <a:solidFill>
                  <a:srgbClr val="506554"/>
                </a:solidFill>
                <a:latin typeface="Georgia"/>
                <a:cs typeface="Georgia"/>
              </a:rPr>
              <a:t>arm’s</a:t>
            </a:r>
            <a:r>
              <a:rPr lang="en-US" sz="1200" spc="-60">
                <a:solidFill>
                  <a:srgbClr val="506554"/>
                </a:solidFill>
                <a:latin typeface="Georgia"/>
                <a:cs typeface="Georgia"/>
              </a:rPr>
              <a:t> </a:t>
            </a:r>
            <a:r>
              <a:rPr lang="en-US" sz="1200" spc="-5">
                <a:solidFill>
                  <a:srgbClr val="506554"/>
                </a:solidFill>
                <a:latin typeface="Georgia"/>
                <a:cs typeface="Georgia"/>
              </a:rPr>
              <a:t>length</a:t>
            </a:r>
            <a:endParaRPr lang="en-US" sz="1200" b="0">
              <a:solidFill>
                <a:srgbClr val="506554"/>
              </a:solidFill>
              <a:latin typeface="+mj-lt"/>
              <a:cs typeface="Segoe UI Semibold" panose="020B0702040204020203" pitchFamily="34" charset="0"/>
            </a:endParaRPr>
          </a:p>
        </p:txBody>
      </p:sp>
      <p:sp>
        <p:nvSpPr>
          <p:cNvPr id="8" name="TextBox 7">
            <a:extLst>
              <a:ext uri="{FF2B5EF4-FFF2-40B4-BE49-F238E27FC236}">
                <a16:creationId xmlns:a16="http://schemas.microsoft.com/office/drawing/2014/main" id="{CDB9F975-9C9E-421B-8529-9B32D9EF1914}"/>
              </a:ext>
            </a:extLst>
          </p:cNvPr>
          <p:cNvSpPr txBox="1"/>
          <p:nvPr/>
        </p:nvSpPr>
        <p:spPr>
          <a:xfrm>
            <a:off x="3061253" y="1253882"/>
            <a:ext cx="5880356" cy="276999"/>
          </a:xfrm>
          <a:prstGeom prst="rect">
            <a:avLst/>
          </a:prstGeom>
          <a:noFill/>
          <a:effectLst/>
        </p:spPr>
        <p:txBody>
          <a:bodyPr wrap="square">
            <a:spAutoFit/>
          </a:bodyPr>
          <a:lstStyle>
            <a:defPPr>
              <a:defRPr lang="en-US"/>
            </a:defPPr>
            <a:lvl1pPr lvl="0">
              <a:lnSpc>
                <a:spcPct val="100000"/>
              </a:lnSpc>
              <a:defRPr sz="1200" spc="-15">
                <a:solidFill>
                  <a:srgbClr val="506554"/>
                </a:solidFill>
                <a:latin typeface="Georgia"/>
                <a:cs typeface="Georgia"/>
              </a:defRPr>
            </a:lvl1pPr>
          </a:lstStyle>
          <a:p>
            <a:pPr marL="171450" indent="-171450">
              <a:buFont typeface="Arial" panose="020B0604020202020204" pitchFamily="34" charset="0"/>
              <a:buChar char="•"/>
            </a:pPr>
            <a:r>
              <a:rPr lang="en-US"/>
              <a:t>Results, directly or indirectly, in misuse or abuse of the  provisions of the Act</a:t>
            </a:r>
          </a:p>
        </p:txBody>
      </p:sp>
      <p:sp>
        <p:nvSpPr>
          <p:cNvPr id="10" name="TextBox 9">
            <a:extLst>
              <a:ext uri="{FF2B5EF4-FFF2-40B4-BE49-F238E27FC236}">
                <a16:creationId xmlns:a16="http://schemas.microsoft.com/office/drawing/2014/main" id="{84CB95F7-F7C8-4E0D-9D40-F2BA51F18EF2}"/>
              </a:ext>
            </a:extLst>
          </p:cNvPr>
          <p:cNvSpPr txBox="1"/>
          <p:nvPr/>
        </p:nvSpPr>
        <p:spPr>
          <a:xfrm>
            <a:off x="3062154" y="1569065"/>
            <a:ext cx="7155272" cy="276999"/>
          </a:xfrm>
          <a:prstGeom prst="rect">
            <a:avLst/>
          </a:prstGeom>
          <a:noFill/>
          <a:effectLst/>
        </p:spPr>
        <p:txBody>
          <a:bodyPr wrap="square">
            <a:spAutoFit/>
          </a:bodyPr>
          <a:lstStyle>
            <a:defPPr>
              <a:defRPr lang="en-US"/>
            </a:defPPr>
            <a:lvl1pPr lvl="0">
              <a:lnSpc>
                <a:spcPct val="100000"/>
              </a:lnSpc>
              <a:defRPr sz="1200" spc="-15">
                <a:solidFill>
                  <a:srgbClr val="506554"/>
                </a:solidFill>
                <a:latin typeface="Georgia"/>
                <a:cs typeface="Georgia"/>
              </a:defRPr>
            </a:lvl1pPr>
          </a:lstStyle>
          <a:p>
            <a:pPr marL="171450" indent="-171450">
              <a:buFont typeface="Arial" panose="020B0604020202020204" pitchFamily="34" charset="0"/>
              <a:buChar char="•"/>
            </a:pPr>
            <a:r>
              <a:rPr lang="en-US"/>
              <a:t>Lacks commercial substance or is deemed to be deﬁcient in commercial substance in whole or in part</a:t>
            </a:r>
          </a:p>
        </p:txBody>
      </p:sp>
      <p:sp>
        <p:nvSpPr>
          <p:cNvPr id="12" name="TextBox 11">
            <a:extLst>
              <a:ext uri="{FF2B5EF4-FFF2-40B4-BE49-F238E27FC236}">
                <a16:creationId xmlns:a16="http://schemas.microsoft.com/office/drawing/2014/main" id="{1133C882-9F2D-44B2-8C31-20E36C5D84DA}"/>
              </a:ext>
            </a:extLst>
          </p:cNvPr>
          <p:cNvSpPr txBox="1"/>
          <p:nvPr/>
        </p:nvSpPr>
        <p:spPr>
          <a:xfrm>
            <a:off x="3061252" y="1877012"/>
            <a:ext cx="6886101" cy="276999"/>
          </a:xfrm>
          <a:prstGeom prst="rect">
            <a:avLst/>
          </a:prstGeom>
          <a:noFill/>
          <a:effectLst/>
        </p:spPr>
        <p:txBody>
          <a:bodyPr wrap="square">
            <a:spAutoFit/>
          </a:bodyPr>
          <a:lstStyle>
            <a:defPPr>
              <a:defRPr lang="en-US"/>
            </a:defPPr>
            <a:lvl1pPr lvl="0">
              <a:lnSpc>
                <a:spcPct val="100000"/>
              </a:lnSpc>
              <a:defRPr sz="1200" spc="-15">
                <a:solidFill>
                  <a:srgbClr val="506554"/>
                </a:solidFill>
                <a:latin typeface="Georgia"/>
                <a:cs typeface="Georgia"/>
              </a:defRPr>
            </a:lvl1pPr>
          </a:lstStyle>
          <a:p>
            <a:pPr marL="171450" indent="-171450">
              <a:buFont typeface="Arial" panose="020B0604020202020204" pitchFamily="34" charset="0"/>
              <a:buChar char="•"/>
            </a:pPr>
            <a:r>
              <a:rPr lang="en-US"/>
              <a:t>Is entered or carried out in a manner not ordinarily employed for bona ﬁde purposes</a:t>
            </a:r>
          </a:p>
        </p:txBody>
      </p:sp>
      <p:sp>
        <p:nvSpPr>
          <p:cNvPr id="16" name="TextBox 15">
            <a:extLst>
              <a:ext uri="{FF2B5EF4-FFF2-40B4-BE49-F238E27FC236}">
                <a16:creationId xmlns:a16="http://schemas.microsoft.com/office/drawing/2014/main" id="{1DFC660D-B3E9-43DF-901A-2B740A9C8132}"/>
              </a:ext>
            </a:extLst>
          </p:cNvPr>
          <p:cNvSpPr txBox="1"/>
          <p:nvPr/>
        </p:nvSpPr>
        <p:spPr>
          <a:xfrm>
            <a:off x="2477442" y="192052"/>
            <a:ext cx="1167620" cy="240065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IN" sz="15000" b="1">
                <a:solidFill>
                  <a:srgbClr val="A4DEAE"/>
                </a:solidFill>
              </a:rPr>
              <a:t>{</a:t>
            </a:r>
          </a:p>
        </p:txBody>
      </p:sp>
      <p:sp>
        <p:nvSpPr>
          <p:cNvPr id="17" name="TextBox 16">
            <a:extLst>
              <a:ext uri="{FF2B5EF4-FFF2-40B4-BE49-F238E27FC236}">
                <a16:creationId xmlns:a16="http://schemas.microsoft.com/office/drawing/2014/main" id="{449F6535-5FD2-4A92-A3B1-6965A9C332D8}"/>
              </a:ext>
            </a:extLst>
          </p:cNvPr>
          <p:cNvSpPr txBox="1"/>
          <p:nvPr/>
        </p:nvSpPr>
        <p:spPr>
          <a:xfrm rot="10800000">
            <a:off x="9633616" y="493983"/>
            <a:ext cx="1167620" cy="240065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IN" sz="15000" b="1">
                <a:solidFill>
                  <a:srgbClr val="A4DEAE"/>
                </a:solidFill>
              </a:rPr>
              <a:t>{</a:t>
            </a:r>
          </a:p>
        </p:txBody>
      </p:sp>
      <p:sp>
        <p:nvSpPr>
          <p:cNvPr id="13" name="TextBox 12">
            <a:extLst>
              <a:ext uri="{FF2B5EF4-FFF2-40B4-BE49-F238E27FC236}">
                <a16:creationId xmlns:a16="http://schemas.microsoft.com/office/drawing/2014/main" id="{F1620213-85CA-4AD0-BF25-B99F87790651}"/>
              </a:ext>
            </a:extLst>
          </p:cNvPr>
          <p:cNvSpPr txBox="1"/>
          <p:nvPr/>
        </p:nvSpPr>
        <p:spPr>
          <a:xfrm>
            <a:off x="4171863" y="364059"/>
            <a:ext cx="5459181" cy="400110"/>
          </a:xfrm>
          <a:prstGeom prst="rect">
            <a:avLst/>
          </a:prstGeom>
          <a:noFill/>
        </p:spPr>
        <p:txBody>
          <a:bodyPr wrap="square">
            <a:spAutoFit/>
          </a:bodyPr>
          <a:lstStyle/>
          <a:p>
            <a:pPr marL="242570">
              <a:spcBef>
                <a:spcPts val="325"/>
              </a:spcBef>
            </a:pPr>
            <a:r>
              <a:rPr lang="en-US" sz="2000" b="1">
                <a:ln w="0"/>
                <a:solidFill>
                  <a:srgbClr val="506554"/>
                </a:solidFill>
                <a:effectLst>
                  <a:outerShdw blurRad="38100" dist="19050" dir="2700000" algn="tl" rotWithShape="0">
                    <a:schemeClr val="dk1">
                      <a:alpha val="40000"/>
                    </a:schemeClr>
                  </a:outerShdw>
                </a:effectLst>
                <a:latin typeface="Georgia"/>
                <a:cs typeface="Georgia"/>
              </a:rPr>
              <a:t>Main purpose to obtain tax beneﬁt</a:t>
            </a:r>
          </a:p>
        </p:txBody>
      </p:sp>
      <p:sp>
        <p:nvSpPr>
          <p:cNvPr id="14" name="object 6">
            <a:extLst>
              <a:ext uri="{FF2B5EF4-FFF2-40B4-BE49-F238E27FC236}">
                <a16:creationId xmlns:a16="http://schemas.microsoft.com/office/drawing/2014/main" id="{174CE582-E946-48F9-B05A-FC68507BDBD0}"/>
              </a:ext>
            </a:extLst>
          </p:cNvPr>
          <p:cNvSpPr txBox="1"/>
          <p:nvPr/>
        </p:nvSpPr>
        <p:spPr>
          <a:xfrm>
            <a:off x="2175957" y="3997087"/>
            <a:ext cx="4906108" cy="2095445"/>
          </a:xfrm>
          <a:prstGeom prst="rect">
            <a:avLst/>
          </a:prstGeom>
        </p:spPr>
        <p:txBody>
          <a:bodyPr vert="horz" wrap="square" lIns="0" tIns="12700" rIns="0" bIns="0" rtlCol="0">
            <a:spAutoFit/>
          </a:bodyPr>
          <a:lstStyle/>
          <a:p>
            <a:pPr marL="12700">
              <a:spcBef>
                <a:spcPts val="100"/>
              </a:spcBef>
            </a:pPr>
            <a:r>
              <a:rPr sz="1200" b="1" spc="-105">
                <a:latin typeface="Georgia"/>
                <a:cs typeface="Georgia"/>
              </a:rPr>
              <a:t>Main</a:t>
            </a:r>
            <a:r>
              <a:rPr sz="1200" b="1" spc="-35">
                <a:latin typeface="Georgia"/>
                <a:cs typeface="Georgia"/>
              </a:rPr>
              <a:t> </a:t>
            </a:r>
            <a:r>
              <a:rPr sz="1200" b="1" spc="-65">
                <a:latin typeface="Georgia"/>
                <a:cs typeface="Georgia"/>
              </a:rPr>
              <a:t>purpose—</a:t>
            </a:r>
            <a:endParaRPr sz="1200">
              <a:latin typeface="Georgia"/>
              <a:cs typeface="Georgia"/>
            </a:endParaRPr>
          </a:p>
          <a:p>
            <a:pPr marL="12700"/>
            <a:r>
              <a:rPr sz="1200" b="1" spc="-85">
                <a:latin typeface="Georgia"/>
                <a:cs typeface="Georgia"/>
              </a:rPr>
              <a:t>dimensions </a:t>
            </a:r>
            <a:r>
              <a:rPr sz="1200" b="1" spc="-65">
                <a:latin typeface="Georgia"/>
                <a:cs typeface="Georgia"/>
              </a:rPr>
              <a:t>to </a:t>
            </a:r>
            <a:r>
              <a:rPr sz="1200" b="1" spc="-75">
                <a:latin typeface="Georgia"/>
                <a:cs typeface="Georgia"/>
              </a:rPr>
              <a:t>be</a:t>
            </a:r>
            <a:r>
              <a:rPr sz="1200" b="1" spc="10">
                <a:latin typeface="Georgia"/>
                <a:cs typeface="Georgia"/>
              </a:rPr>
              <a:t> </a:t>
            </a:r>
            <a:r>
              <a:rPr sz="1200" b="1" spc="-80">
                <a:latin typeface="Georgia"/>
                <a:cs typeface="Georgia"/>
              </a:rPr>
              <a:t>examined</a:t>
            </a:r>
            <a:endParaRPr sz="1200">
              <a:latin typeface="Georgia"/>
              <a:cs typeface="Georgia"/>
            </a:endParaRPr>
          </a:p>
          <a:p>
            <a:pPr marL="12700" marR="10795">
              <a:spcBef>
                <a:spcPts val="409"/>
              </a:spcBef>
            </a:pPr>
            <a:r>
              <a:rPr sz="1200" spc="-10">
                <a:solidFill>
                  <a:srgbClr val="231F20"/>
                </a:solidFill>
                <a:latin typeface="Georgia"/>
                <a:cs typeface="Georgia"/>
              </a:rPr>
              <a:t>Codified </a:t>
            </a:r>
            <a:r>
              <a:rPr sz="1200" spc="-40">
                <a:solidFill>
                  <a:srgbClr val="231F20"/>
                </a:solidFill>
                <a:latin typeface="Georgia"/>
                <a:cs typeface="Georgia"/>
              </a:rPr>
              <a:t>GAAR </a:t>
            </a:r>
            <a:r>
              <a:rPr sz="1200" spc="-10">
                <a:solidFill>
                  <a:srgbClr val="231F20"/>
                </a:solidFill>
                <a:latin typeface="Georgia"/>
                <a:cs typeface="Georgia"/>
              </a:rPr>
              <a:t>varies materially  </a:t>
            </a:r>
            <a:r>
              <a:rPr sz="1200" spc="-20">
                <a:solidFill>
                  <a:srgbClr val="231F20"/>
                </a:solidFill>
                <a:latin typeface="Georgia"/>
                <a:cs typeface="Georgia"/>
              </a:rPr>
              <a:t>from </a:t>
            </a:r>
            <a:r>
              <a:rPr sz="1200" spc="-10">
                <a:solidFill>
                  <a:srgbClr val="231F20"/>
                </a:solidFill>
                <a:latin typeface="Georgia"/>
                <a:cs typeface="Georgia"/>
              </a:rPr>
              <a:t>judicial </a:t>
            </a:r>
            <a:r>
              <a:rPr sz="1200" spc="-30">
                <a:solidFill>
                  <a:srgbClr val="231F20"/>
                </a:solidFill>
                <a:latin typeface="Georgia"/>
                <a:cs typeface="Georgia"/>
              </a:rPr>
              <a:t>GAAR, </a:t>
            </a:r>
            <a:r>
              <a:rPr sz="1200" spc="-5">
                <a:solidFill>
                  <a:srgbClr val="231F20"/>
                </a:solidFill>
                <a:latin typeface="Georgia"/>
                <a:cs typeface="Georgia"/>
              </a:rPr>
              <a:t>which </a:t>
            </a:r>
            <a:r>
              <a:rPr sz="1200" spc="-15">
                <a:solidFill>
                  <a:srgbClr val="231F20"/>
                </a:solidFill>
                <a:latin typeface="Georgia"/>
                <a:cs typeface="Georgia"/>
              </a:rPr>
              <a:t>focuses  on arrangements </a:t>
            </a:r>
            <a:r>
              <a:rPr sz="1200" spc="-20">
                <a:solidFill>
                  <a:srgbClr val="231F20"/>
                </a:solidFill>
                <a:latin typeface="Georgia"/>
                <a:cs typeface="Georgia"/>
              </a:rPr>
              <a:t>as </a:t>
            </a:r>
            <a:r>
              <a:rPr sz="1200">
                <a:solidFill>
                  <a:srgbClr val="231F20"/>
                </a:solidFill>
                <a:latin typeface="Georgia"/>
                <a:cs typeface="Georgia"/>
              </a:rPr>
              <a:t>a whole,</a:t>
            </a:r>
            <a:r>
              <a:rPr sz="1200" spc="-85">
                <a:solidFill>
                  <a:srgbClr val="231F20"/>
                </a:solidFill>
                <a:latin typeface="Georgia"/>
                <a:cs typeface="Georgia"/>
              </a:rPr>
              <a:t> </a:t>
            </a:r>
            <a:r>
              <a:rPr sz="1200" spc="-5">
                <a:solidFill>
                  <a:srgbClr val="231F20"/>
                </a:solidFill>
                <a:latin typeface="Georgia"/>
                <a:cs typeface="Georgia"/>
              </a:rPr>
              <a:t>whereas  the </a:t>
            </a:r>
            <a:r>
              <a:rPr sz="1200" spc="-15">
                <a:solidFill>
                  <a:srgbClr val="231F20"/>
                </a:solidFill>
                <a:latin typeface="Georgia"/>
                <a:cs typeface="Georgia"/>
              </a:rPr>
              <a:t>former examines </a:t>
            </a:r>
            <a:r>
              <a:rPr sz="1200" spc="-10">
                <a:solidFill>
                  <a:srgbClr val="231F20"/>
                </a:solidFill>
                <a:latin typeface="Georgia"/>
                <a:cs typeface="Georgia"/>
              </a:rPr>
              <a:t>even individual  </a:t>
            </a:r>
            <a:r>
              <a:rPr sz="1200" spc="-25">
                <a:solidFill>
                  <a:srgbClr val="231F20"/>
                </a:solidFill>
                <a:latin typeface="Georgia"/>
                <a:cs typeface="Georgia"/>
              </a:rPr>
              <a:t>steps </a:t>
            </a:r>
            <a:r>
              <a:rPr sz="1200" spc="-10">
                <a:solidFill>
                  <a:srgbClr val="231F20"/>
                </a:solidFill>
                <a:latin typeface="Georgia"/>
                <a:cs typeface="Georgia"/>
              </a:rPr>
              <a:t>and </a:t>
            </a:r>
            <a:r>
              <a:rPr sz="1200" spc="-15">
                <a:solidFill>
                  <a:srgbClr val="231F20"/>
                </a:solidFill>
                <a:latin typeface="Georgia"/>
                <a:cs typeface="Georgia"/>
              </a:rPr>
              <a:t>parts </a:t>
            </a:r>
            <a:r>
              <a:rPr sz="1200" spc="-5">
                <a:solidFill>
                  <a:srgbClr val="231F20"/>
                </a:solidFill>
                <a:latin typeface="Georgia"/>
                <a:cs typeface="Georgia"/>
              </a:rPr>
              <a:t>of </a:t>
            </a:r>
            <a:r>
              <a:rPr sz="1200" spc="-15">
                <a:solidFill>
                  <a:srgbClr val="231F20"/>
                </a:solidFill>
                <a:latin typeface="Georgia"/>
                <a:cs typeface="Georgia"/>
              </a:rPr>
              <a:t>an</a:t>
            </a:r>
            <a:r>
              <a:rPr sz="1200" spc="-75">
                <a:solidFill>
                  <a:srgbClr val="231F20"/>
                </a:solidFill>
                <a:latin typeface="Georgia"/>
                <a:cs typeface="Georgia"/>
              </a:rPr>
              <a:t> </a:t>
            </a:r>
            <a:r>
              <a:rPr sz="1200" spc="-10">
                <a:solidFill>
                  <a:srgbClr val="231F20"/>
                </a:solidFill>
                <a:latin typeface="Georgia"/>
                <a:cs typeface="Georgia"/>
              </a:rPr>
              <a:t>arrangement.</a:t>
            </a:r>
            <a:endParaRPr sz="1200">
              <a:latin typeface="Georgia"/>
              <a:cs typeface="Georgia"/>
            </a:endParaRPr>
          </a:p>
          <a:p>
            <a:pPr marL="12700" marR="5080"/>
            <a:r>
              <a:rPr sz="1200" spc="-45">
                <a:solidFill>
                  <a:srgbClr val="231F20"/>
                </a:solidFill>
                <a:latin typeface="Georgia"/>
                <a:cs typeface="Georgia"/>
              </a:rPr>
              <a:t>For </a:t>
            </a:r>
            <a:r>
              <a:rPr sz="1200" spc="-10">
                <a:solidFill>
                  <a:srgbClr val="231F20"/>
                </a:solidFill>
                <a:latin typeface="Georgia"/>
                <a:cs typeface="Georgia"/>
              </a:rPr>
              <a:t>example, </a:t>
            </a:r>
            <a:r>
              <a:rPr sz="1200" spc="-15">
                <a:solidFill>
                  <a:srgbClr val="231F20"/>
                </a:solidFill>
                <a:latin typeface="Georgia"/>
                <a:cs typeface="Georgia"/>
              </a:rPr>
              <a:t>consolidation </a:t>
            </a:r>
            <a:r>
              <a:rPr sz="1200" spc="-5">
                <a:solidFill>
                  <a:srgbClr val="231F20"/>
                </a:solidFill>
                <a:latin typeface="Georgia"/>
                <a:cs typeface="Georgia"/>
              </a:rPr>
              <a:t>of </a:t>
            </a:r>
            <a:r>
              <a:rPr sz="1200" spc="-25">
                <a:solidFill>
                  <a:srgbClr val="231F20"/>
                </a:solidFill>
                <a:latin typeface="Georgia"/>
                <a:cs typeface="Georgia"/>
              </a:rPr>
              <a:t>profit-  </a:t>
            </a:r>
            <a:r>
              <a:rPr sz="1200" spc="-10">
                <a:solidFill>
                  <a:srgbClr val="231F20"/>
                </a:solidFill>
                <a:latin typeface="Georgia"/>
                <a:cs typeface="Georgia"/>
              </a:rPr>
              <a:t>and </a:t>
            </a:r>
            <a:r>
              <a:rPr sz="1200" spc="-20">
                <a:solidFill>
                  <a:srgbClr val="231F20"/>
                </a:solidFill>
                <a:latin typeface="Georgia"/>
                <a:cs typeface="Georgia"/>
              </a:rPr>
              <a:t>loss-making businesses may </a:t>
            </a:r>
            <a:r>
              <a:rPr sz="1200" spc="-10">
                <a:solidFill>
                  <a:srgbClr val="231F20"/>
                </a:solidFill>
                <a:latin typeface="Georgia"/>
                <a:cs typeface="Georgia"/>
              </a:rPr>
              <a:t>be  </a:t>
            </a:r>
            <a:r>
              <a:rPr sz="1200" spc="-15">
                <a:solidFill>
                  <a:srgbClr val="231F20"/>
                </a:solidFill>
                <a:latin typeface="Georgia"/>
                <a:cs typeface="Georgia"/>
              </a:rPr>
              <a:t>driven </a:t>
            </a:r>
            <a:r>
              <a:rPr sz="1200" spc="-20">
                <a:solidFill>
                  <a:srgbClr val="231F20"/>
                </a:solidFill>
                <a:latin typeface="Georgia"/>
                <a:cs typeface="Georgia"/>
              </a:rPr>
              <a:t>by </a:t>
            </a:r>
            <a:r>
              <a:rPr sz="1200" spc="-15">
                <a:solidFill>
                  <a:srgbClr val="231F20"/>
                </a:solidFill>
                <a:latin typeface="Georgia"/>
                <a:cs typeface="Georgia"/>
              </a:rPr>
              <a:t>commercial consideration  </a:t>
            </a:r>
            <a:r>
              <a:rPr sz="1200" spc="-20">
                <a:solidFill>
                  <a:srgbClr val="231F20"/>
                </a:solidFill>
                <a:latin typeface="Georgia"/>
                <a:cs typeface="Georgia"/>
              </a:rPr>
              <a:t>as </a:t>
            </a:r>
            <a:r>
              <a:rPr sz="1200">
                <a:solidFill>
                  <a:srgbClr val="231F20"/>
                </a:solidFill>
                <a:latin typeface="Georgia"/>
                <a:cs typeface="Georgia"/>
              </a:rPr>
              <a:t>a whole, </a:t>
            </a:r>
            <a:r>
              <a:rPr sz="1200" spc="-5">
                <a:solidFill>
                  <a:srgbClr val="231F20"/>
                </a:solidFill>
                <a:latin typeface="Georgia"/>
                <a:cs typeface="Georgia"/>
              </a:rPr>
              <a:t>whereas </a:t>
            </a:r>
            <a:r>
              <a:rPr sz="1200" spc="-20">
                <a:solidFill>
                  <a:srgbClr val="231F20"/>
                </a:solidFill>
                <a:latin typeface="Georgia"/>
                <a:cs typeface="Georgia"/>
              </a:rPr>
              <a:t>mergers  </a:t>
            </a:r>
            <a:r>
              <a:rPr sz="1200" spc="-5">
                <a:solidFill>
                  <a:srgbClr val="231F20"/>
                </a:solidFill>
                <a:latin typeface="Georgia"/>
                <a:cs typeface="Georgia"/>
              </a:rPr>
              <a:t>(merging </a:t>
            </a:r>
            <a:r>
              <a:rPr sz="1200" spc="-20">
                <a:solidFill>
                  <a:srgbClr val="231F20"/>
                </a:solidFill>
                <a:latin typeface="Georgia"/>
                <a:cs typeface="Georgia"/>
              </a:rPr>
              <a:t>loss-making into </a:t>
            </a:r>
            <a:r>
              <a:rPr sz="1200" spc="-25">
                <a:solidFill>
                  <a:srgbClr val="231F20"/>
                </a:solidFill>
                <a:latin typeface="Georgia"/>
                <a:cs typeface="Georgia"/>
              </a:rPr>
              <a:t>profit-  </a:t>
            </a:r>
            <a:r>
              <a:rPr sz="1200" spc="-15">
                <a:solidFill>
                  <a:srgbClr val="231F20"/>
                </a:solidFill>
                <a:latin typeface="Georgia"/>
                <a:cs typeface="Georgia"/>
              </a:rPr>
              <a:t>making </a:t>
            </a:r>
            <a:r>
              <a:rPr sz="1200" spc="-10">
                <a:solidFill>
                  <a:srgbClr val="231F20"/>
                </a:solidFill>
                <a:latin typeface="Georgia"/>
                <a:cs typeface="Georgia"/>
              </a:rPr>
              <a:t>entities, </a:t>
            </a:r>
            <a:r>
              <a:rPr sz="1200" spc="-15">
                <a:solidFill>
                  <a:srgbClr val="231F20"/>
                </a:solidFill>
                <a:latin typeface="Georgia"/>
                <a:cs typeface="Georgia"/>
              </a:rPr>
              <a:t>or </a:t>
            </a:r>
            <a:r>
              <a:rPr sz="1200" spc="-5">
                <a:solidFill>
                  <a:srgbClr val="231F20"/>
                </a:solidFill>
                <a:latin typeface="Georgia"/>
                <a:cs typeface="Georgia"/>
              </a:rPr>
              <a:t>vice versa) </a:t>
            </a:r>
            <a:r>
              <a:rPr sz="1200" spc="-20">
                <a:solidFill>
                  <a:srgbClr val="231F20"/>
                </a:solidFill>
                <a:latin typeface="Georgia"/>
                <a:cs typeface="Georgia"/>
              </a:rPr>
              <a:t>may</a:t>
            </a:r>
            <a:r>
              <a:rPr sz="1200" spc="-125">
                <a:solidFill>
                  <a:srgbClr val="231F20"/>
                </a:solidFill>
                <a:latin typeface="Georgia"/>
                <a:cs typeface="Georgia"/>
              </a:rPr>
              <a:t> </a:t>
            </a:r>
            <a:r>
              <a:rPr sz="1200" spc="-10">
                <a:solidFill>
                  <a:srgbClr val="231F20"/>
                </a:solidFill>
                <a:latin typeface="Georgia"/>
                <a:cs typeface="Georgia"/>
              </a:rPr>
              <a:t>be  </a:t>
            </a:r>
            <a:r>
              <a:rPr sz="1200" spc="-5">
                <a:solidFill>
                  <a:srgbClr val="231F20"/>
                </a:solidFill>
                <a:latin typeface="Georgia"/>
                <a:cs typeface="Georgia"/>
              </a:rPr>
              <a:t>guided </a:t>
            </a:r>
            <a:r>
              <a:rPr sz="1200" spc="-20">
                <a:solidFill>
                  <a:srgbClr val="231F20"/>
                </a:solidFill>
                <a:latin typeface="Georgia"/>
                <a:cs typeface="Georgia"/>
              </a:rPr>
              <a:t>by </a:t>
            </a:r>
            <a:r>
              <a:rPr sz="1200" spc="-15">
                <a:solidFill>
                  <a:srgbClr val="231F20"/>
                </a:solidFill>
                <a:latin typeface="Georgia"/>
                <a:cs typeface="Georgia"/>
              </a:rPr>
              <a:t>tax-related</a:t>
            </a:r>
            <a:r>
              <a:rPr sz="1200" spc="-20">
                <a:solidFill>
                  <a:srgbClr val="231F20"/>
                </a:solidFill>
                <a:latin typeface="Georgia"/>
                <a:cs typeface="Georgia"/>
              </a:rPr>
              <a:t> </a:t>
            </a:r>
            <a:r>
              <a:rPr sz="1200" spc="-15">
                <a:solidFill>
                  <a:srgbClr val="231F20"/>
                </a:solidFill>
                <a:latin typeface="Georgia"/>
                <a:cs typeface="Georgia"/>
              </a:rPr>
              <a:t>considerations.</a:t>
            </a:r>
            <a:endParaRPr sz="1200">
              <a:latin typeface="Georgia"/>
              <a:cs typeface="Georgia"/>
            </a:endParaRPr>
          </a:p>
          <a:p>
            <a:pPr marL="12700" marR="127000"/>
            <a:r>
              <a:rPr sz="1200" spc="-10">
                <a:solidFill>
                  <a:srgbClr val="231F20"/>
                </a:solidFill>
                <a:latin typeface="Georgia"/>
                <a:cs typeface="Georgia"/>
              </a:rPr>
              <a:t>Codified </a:t>
            </a:r>
            <a:r>
              <a:rPr sz="1200" spc="-40">
                <a:solidFill>
                  <a:srgbClr val="231F20"/>
                </a:solidFill>
                <a:latin typeface="Georgia"/>
                <a:cs typeface="Georgia"/>
              </a:rPr>
              <a:t>GAAR </a:t>
            </a:r>
            <a:r>
              <a:rPr sz="1200" spc="-20">
                <a:solidFill>
                  <a:srgbClr val="231F20"/>
                </a:solidFill>
                <a:latin typeface="Georgia"/>
                <a:cs typeface="Georgia"/>
              </a:rPr>
              <a:t>makes </a:t>
            </a:r>
            <a:r>
              <a:rPr sz="1200" spc="-15">
                <a:solidFill>
                  <a:srgbClr val="231F20"/>
                </a:solidFill>
                <a:latin typeface="Georgia"/>
                <a:cs typeface="Georgia"/>
              </a:rPr>
              <a:t>it possible  for </a:t>
            </a:r>
            <a:r>
              <a:rPr sz="1200" spc="-5">
                <a:solidFill>
                  <a:srgbClr val="231F20"/>
                </a:solidFill>
                <a:latin typeface="Georgia"/>
                <a:cs typeface="Georgia"/>
              </a:rPr>
              <a:t>the </a:t>
            </a:r>
            <a:r>
              <a:rPr sz="1200" spc="-15">
                <a:solidFill>
                  <a:srgbClr val="231F20"/>
                </a:solidFill>
                <a:latin typeface="Georgia"/>
                <a:cs typeface="Georgia"/>
              </a:rPr>
              <a:t>Revenue to </a:t>
            </a:r>
            <a:r>
              <a:rPr sz="1200" spc="-10">
                <a:solidFill>
                  <a:srgbClr val="231F20"/>
                </a:solidFill>
                <a:latin typeface="Georgia"/>
                <a:cs typeface="Georgia"/>
              </a:rPr>
              <a:t>examine </a:t>
            </a:r>
            <a:r>
              <a:rPr sz="1200" spc="-5">
                <a:solidFill>
                  <a:srgbClr val="231F20"/>
                </a:solidFill>
                <a:latin typeface="Georgia"/>
                <a:cs typeface="Georgia"/>
              </a:rPr>
              <a:t>the  </a:t>
            </a:r>
            <a:r>
              <a:rPr sz="1200" spc="-10">
                <a:solidFill>
                  <a:srgbClr val="231F20"/>
                </a:solidFill>
                <a:latin typeface="Georgia"/>
                <a:cs typeface="Georgia"/>
              </a:rPr>
              <a:t>individual </a:t>
            </a:r>
            <a:r>
              <a:rPr sz="1200" spc="-25">
                <a:solidFill>
                  <a:srgbClr val="231F20"/>
                </a:solidFill>
                <a:latin typeface="Georgia"/>
                <a:cs typeface="Georgia"/>
              </a:rPr>
              <a:t>steps </a:t>
            </a:r>
            <a:r>
              <a:rPr sz="1200" spc="-20">
                <a:solidFill>
                  <a:srgbClr val="231F20"/>
                </a:solidFill>
                <a:latin typeface="Georgia"/>
                <a:cs typeface="Georgia"/>
              </a:rPr>
              <a:t>in </a:t>
            </a:r>
            <a:r>
              <a:rPr sz="1200" spc="-15">
                <a:solidFill>
                  <a:srgbClr val="231F20"/>
                </a:solidFill>
                <a:latin typeface="Georgia"/>
                <a:cs typeface="Georgia"/>
              </a:rPr>
              <a:t>an</a:t>
            </a:r>
            <a:r>
              <a:rPr sz="1200" spc="-80">
                <a:solidFill>
                  <a:srgbClr val="231F20"/>
                </a:solidFill>
                <a:latin typeface="Georgia"/>
                <a:cs typeface="Georgia"/>
              </a:rPr>
              <a:t> </a:t>
            </a:r>
            <a:r>
              <a:rPr sz="1200" spc="-10">
                <a:solidFill>
                  <a:srgbClr val="231F20"/>
                </a:solidFill>
                <a:latin typeface="Georgia"/>
                <a:cs typeface="Georgia"/>
              </a:rPr>
              <a:t>arrangement,  </a:t>
            </a:r>
            <a:r>
              <a:rPr sz="1200">
                <a:solidFill>
                  <a:srgbClr val="231F20"/>
                </a:solidFill>
                <a:latin typeface="Georgia"/>
                <a:cs typeface="Georgia"/>
              </a:rPr>
              <a:t>i.e., </a:t>
            </a:r>
            <a:r>
              <a:rPr sz="1200" spc="-5">
                <a:solidFill>
                  <a:srgbClr val="231F20"/>
                </a:solidFill>
                <a:latin typeface="Georgia"/>
                <a:cs typeface="Georgia"/>
              </a:rPr>
              <a:t>the </a:t>
            </a:r>
            <a:r>
              <a:rPr sz="1200" spc="-15">
                <a:solidFill>
                  <a:srgbClr val="231F20"/>
                </a:solidFill>
                <a:latin typeface="Georgia"/>
                <a:cs typeface="Georgia"/>
              </a:rPr>
              <a:t>direction </a:t>
            </a:r>
            <a:r>
              <a:rPr sz="1200" spc="-5">
                <a:solidFill>
                  <a:srgbClr val="231F20"/>
                </a:solidFill>
                <a:latin typeface="Georgia"/>
                <a:cs typeface="Georgia"/>
              </a:rPr>
              <a:t>of </a:t>
            </a:r>
            <a:r>
              <a:rPr sz="1200">
                <a:solidFill>
                  <a:srgbClr val="231F20"/>
                </a:solidFill>
                <a:latin typeface="Georgia"/>
                <a:cs typeface="Georgia"/>
              </a:rPr>
              <a:t>a</a:t>
            </a:r>
            <a:r>
              <a:rPr sz="1200" spc="-85">
                <a:solidFill>
                  <a:srgbClr val="231F20"/>
                </a:solidFill>
                <a:latin typeface="Georgia"/>
                <a:cs typeface="Georgia"/>
              </a:rPr>
              <a:t> </a:t>
            </a:r>
            <a:r>
              <a:rPr sz="1200" spc="-20">
                <a:solidFill>
                  <a:srgbClr val="231F20"/>
                </a:solidFill>
                <a:latin typeface="Georgia"/>
                <a:cs typeface="Georgia"/>
              </a:rPr>
              <a:t>merger.</a:t>
            </a:r>
            <a:endParaRPr sz="1200">
              <a:latin typeface="Georgia"/>
              <a:cs typeface="Georgia"/>
            </a:endParaRPr>
          </a:p>
        </p:txBody>
      </p:sp>
      <p:sp>
        <p:nvSpPr>
          <p:cNvPr id="15" name="object 7">
            <a:extLst>
              <a:ext uri="{FF2B5EF4-FFF2-40B4-BE49-F238E27FC236}">
                <a16:creationId xmlns:a16="http://schemas.microsoft.com/office/drawing/2014/main" id="{334B01B9-FA4D-4E6F-99FA-89791D65235D}"/>
              </a:ext>
            </a:extLst>
          </p:cNvPr>
          <p:cNvSpPr txBox="1"/>
          <p:nvPr/>
        </p:nvSpPr>
        <p:spPr>
          <a:xfrm>
            <a:off x="7515893" y="3997087"/>
            <a:ext cx="4906107" cy="1887558"/>
          </a:xfrm>
          <a:prstGeom prst="rect">
            <a:avLst/>
          </a:prstGeom>
        </p:spPr>
        <p:txBody>
          <a:bodyPr vert="horz" wrap="square" lIns="0" tIns="12700" rIns="0" bIns="0" rtlCol="0">
            <a:spAutoFit/>
          </a:bodyPr>
          <a:lstStyle/>
          <a:p>
            <a:pPr marL="12700" marR="311785">
              <a:spcBef>
                <a:spcPts val="100"/>
              </a:spcBef>
            </a:pPr>
            <a:r>
              <a:rPr sz="1200" b="1">
                <a:solidFill>
                  <a:srgbClr val="231F20"/>
                </a:solidFill>
                <a:latin typeface="Georgia"/>
                <a:cs typeface="Georgia"/>
              </a:rPr>
              <a:t>Subjectivity </a:t>
            </a:r>
            <a:r>
              <a:rPr sz="1200" b="1" spc="-10">
                <a:solidFill>
                  <a:srgbClr val="231F20"/>
                </a:solidFill>
                <a:latin typeface="Georgia"/>
                <a:cs typeface="Georgia"/>
              </a:rPr>
              <a:t>in</a:t>
            </a:r>
            <a:r>
              <a:rPr sz="1200" b="1" spc="-35">
                <a:solidFill>
                  <a:srgbClr val="231F20"/>
                </a:solidFill>
                <a:latin typeface="Georgia"/>
                <a:cs typeface="Georgia"/>
              </a:rPr>
              <a:t> </a:t>
            </a:r>
            <a:r>
              <a:rPr sz="1200" b="1" spc="5">
                <a:solidFill>
                  <a:srgbClr val="231F20"/>
                </a:solidFill>
                <a:latin typeface="Georgia"/>
                <a:cs typeface="Georgia"/>
              </a:rPr>
              <a:t>ascertaining  </a:t>
            </a:r>
            <a:r>
              <a:rPr sz="1200" b="1" spc="10">
                <a:solidFill>
                  <a:srgbClr val="231F20"/>
                </a:solidFill>
                <a:latin typeface="Georgia"/>
                <a:cs typeface="Georgia"/>
              </a:rPr>
              <a:t>the </a:t>
            </a:r>
            <a:r>
              <a:rPr sz="1200" b="1" spc="-5">
                <a:solidFill>
                  <a:srgbClr val="231F20"/>
                </a:solidFill>
                <a:latin typeface="Georgia"/>
                <a:cs typeface="Georgia"/>
              </a:rPr>
              <a:t>main </a:t>
            </a:r>
            <a:r>
              <a:rPr sz="1200" b="1">
                <a:solidFill>
                  <a:srgbClr val="231F20"/>
                </a:solidFill>
                <a:latin typeface="Georgia"/>
                <a:cs typeface="Georgia"/>
              </a:rPr>
              <a:t>purpose of </a:t>
            </a:r>
            <a:r>
              <a:rPr sz="1200" b="1" spc="5">
                <a:solidFill>
                  <a:srgbClr val="231F20"/>
                </a:solidFill>
                <a:latin typeface="Georgia"/>
                <a:cs typeface="Georgia"/>
              </a:rPr>
              <a:t>an  </a:t>
            </a:r>
            <a:r>
              <a:rPr sz="1200" b="1">
                <a:solidFill>
                  <a:srgbClr val="231F20"/>
                </a:solidFill>
                <a:latin typeface="Georgia"/>
                <a:cs typeface="Georgia"/>
              </a:rPr>
              <a:t>arrangement:</a:t>
            </a:r>
            <a:endParaRPr sz="1200">
              <a:latin typeface="Georgia"/>
              <a:cs typeface="Georgia"/>
            </a:endParaRPr>
          </a:p>
          <a:p>
            <a:pPr marL="12700" marR="133985">
              <a:spcBef>
                <a:spcPts val="450"/>
              </a:spcBef>
            </a:pPr>
            <a:r>
              <a:rPr sz="1200" spc="-20">
                <a:solidFill>
                  <a:srgbClr val="231F20"/>
                </a:solidFill>
                <a:latin typeface="Georgia"/>
                <a:cs typeface="Georgia"/>
              </a:rPr>
              <a:t>What </a:t>
            </a:r>
            <a:r>
              <a:rPr sz="1200" spc="-5">
                <a:solidFill>
                  <a:srgbClr val="231F20"/>
                </a:solidFill>
                <a:latin typeface="Georgia"/>
                <a:cs typeface="Georgia"/>
              </a:rPr>
              <a:t>would </a:t>
            </a:r>
            <a:r>
              <a:rPr sz="1200" spc="-10">
                <a:solidFill>
                  <a:srgbClr val="231F20"/>
                </a:solidFill>
                <a:latin typeface="Georgia"/>
                <a:cs typeface="Georgia"/>
              </a:rPr>
              <a:t>be </a:t>
            </a:r>
            <a:r>
              <a:rPr sz="1200" spc="-15">
                <a:solidFill>
                  <a:srgbClr val="231F20"/>
                </a:solidFill>
                <a:latin typeface="Georgia"/>
                <a:cs typeface="Georgia"/>
              </a:rPr>
              <a:t>considered </a:t>
            </a:r>
            <a:r>
              <a:rPr sz="1200" spc="-5">
                <a:solidFill>
                  <a:srgbClr val="231F20"/>
                </a:solidFill>
                <a:latin typeface="Georgia"/>
                <a:cs typeface="Georgia"/>
              </a:rPr>
              <a:t>the  </a:t>
            </a:r>
            <a:r>
              <a:rPr sz="1200" spc="-25">
                <a:solidFill>
                  <a:srgbClr val="231F20"/>
                </a:solidFill>
                <a:latin typeface="Georgia"/>
                <a:cs typeface="Georgia"/>
              </a:rPr>
              <a:t>‘main’ </a:t>
            </a:r>
            <a:r>
              <a:rPr sz="1200" spc="-15">
                <a:solidFill>
                  <a:srgbClr val="231F20"/>
                </a:solidFill>
                <a:latin typeface="Georgia"/>
                <a:cs typeface="Georgia"/>
              </a:rPr>
              <a:t>purpose </a:t>
            </a:r>
            <a:r>
              <a:rPr sz="1200" spc="-5">
                <a:solidFill>
                  <a:srgbClr val="231F20"/>
                </a:solidFill>
                <a:latin typeface="Georgia"/>
                <a:cs typeface="Georgia"/>
              </a:rPr>
              <a:t>of </a:t>
            </a:r>
            <a:r>
              <a:rPr sz="1200" spc="-15">
                <a:solidFill>
                  <a:srgbClr val="231F20"/>
                </a:solidFill>
                <a:latin typeface="Georgia"/>
                <a:cs typeface="Georgia"/>
              </a:rPr>
              <a:t>an</a:t>
            </a:r>
            <a:r>
              <a:rPr sz="1200" spc="-55">
                <a:solidFill>
                  <a:srgbClr val="231F20"/>
                </a:solidFill>
                <a:latin typeface="Georgia"/>
                <a:cs typeface="Georgia"/>
              </a:rPr>
              <a:t> </a:t>
            </a:r>
            <a:r>
              <a:rPr sz="1200">
                <a:solidFill>
                  <a:srgbClr val="231F20"/>
                </a:solidFill>
                <a:latin typeface="Georgia"/>
                <a:cs typeface="Georgia"/>
              </a:rPr>
              <a:t>arrangement—  </a:t>
            </a:r>
            <a:r>
              <a:rPr sz="1200" spc="-15">
                <a:solidFill>
                  <a:srgbClr val="231F20"/>
                </a:solidFill>
                <a:latin typeface="Georgia"/>
                <a:cs typeface="Georgia"/>
              </a:rPr>
              <a:t>elements or factors </a:t>
            </a:r>
            <a:r>
              <a:rPr sz="1200" spc="-10">
                <a:solidFill>
                  <a:srgbClr val="231F20"/>
                </a:solidFill>
                <a:latin typeface="Georgia"/>
                <a:cs typeface="Georgia"/>
              </a:rPr>
              <a:t>relevant </a:t>
            </a:r>
            <a:r>
              <a:rPr sz="1200" spc="-15">
                <a:solidFill>
                  <a:srgbClr val="231F20"/>
                </a:solidFill>
                <a:latin typeface="Georgia"/>
                <a:cs typeface="Georgia"/>
              </a:rPr>
              <a:t>for  </a:t>
            </a:r>
            <a:r>
              <a:rPr sz="1200" spc="-10">
                <a:solidFill>
                  <a:srgbClr val="231F20"/>
                </a:solidFill>
                <a:latin typeface="Georgia"/>
                <a:cs typeface="Georgia"/>
              </a:rPr>
              <a:t>arriving at </a:t>
            </a:r>
            <a:r>
              <a:rPr sz="1200">
                <a:solidFill>
                  <a:srgbClr val="231F20"/>
                </a:solidFill>
                <a:latin typeface="Georgia"/>
                <a:cs typeface="Georgia"/>
              </a:rPr>
              <a:t>a</a:t>
            </a:r>
            <a:r>
              <a:rPr sz="1200" spc="-50">
                <a:solidFill>
                  <a:srgbClr val="231F20"/>
                </a:solidFill>
                <a:latin typeface="Georgia"/>
                <a:cs typeface="Georgia"/>
              </a:rPr>
              <a:t> </a:t>
            </a:r>
            <a:r>
              <a:rPr sz="1200" spc="-10">
                <a:solidFill>
                  <a:srgbClr val="231F20"/>
                </a:solidFill>
                <a:latin typeface="Georgia"/>
                <a:cs typeface="Georgia"/>
              </a:rPr>
              <a:t>conclusion?</a:t>
            </a:r>
            <a:endParaRPr sz="1200">
              <a:latin typeface="Georgia"/>
              <a:cs typeface="Georgia"/>
            </a:endParaRPr>
          </a:p>
          <a:p>
            <a:pPr marL="12700" marR="196215">
              <a:spcBef>
                <a:spcPts val="900"/>
              </a:spcBef>
            </a:pPr>
            <a:r>
              <a:rPr sz="1200" spc="-20">
                <a:solidFill>
                  <a:srgbClr val="231F20"/>
                </a:solidFill>
                <a:latin typeface="Georgia"/>
                <a:cs typeface="Georgia"/>
              </a:rPr>
              <a:t>Where </a:t>
            </a:r>
            <a:r>
              <a:rPr sz="1200" spc="-10">
                <a:solidFill>
                  <a:srgbClr val="231F20"/>
                </a:solidFill>
                <a:latin typeface="Georgia"/>
                <a:cs typeface="Georgia"/>
              </a:rPr>
              <a:t>there </a:t>
            </a:r>
            <a:r>
              <a:rPr sz="1200" spc="-25">
                <a:solidFill>
                  <a:srgbClr val="231F20"/>
                </a:solidFill>
                <a:latin typeface="Georgia"/>
                <a:cs typeface="Georgia"/>
              </a:rPr>
              <a:t>is </a:t>
            </a:r>
            <a:r>
              <a:rPr sz="1200" spc="-20">
                <a:solidFill>
                  <a:srgbClr val="231F20"/>
                </a:solidFill>
                <a:latin typeface="Georgia"/>
                <a:cs typeface="Georgia"/>
              </a:rPr>
              <a:t>more </a:t>
            </a:r>
            <a:r>
              <a:rPr sz="1200" spc="-10">
                <a:solidFill>
                  <a:srgbClr val="231F20"/>
                </a:solidFill>
                <a:latin typeface="Georgia"/>
                <a:cs typeface="Georgia"/>
              </a:rPr>
              <a:t>than one  </a:t>
            </a:r>
            <a:r>
              <a:rPr sz="1200" spc="-20">
                <a:solidFill>
                  <a:srgbClr val="231F20"/>
                </a:solidFill>
                <a:latin typeface="Georgia"/>
                <a:cs typeface="Georgia"/>
              </a:rPr>
              <a:t>main </a:t>
            </a:r>
            <a:r>
              <a:rPr sz="1200" spc="-15">
                <a:solidFill>
                  <a:srgbClr val="231F20"/>
                </a:solidFill>
                <a:latin typeface="Georgia"/>
                <a:cs typeface="Georgia"/>
              </a:rPr>
              <a:t>purpose for an </a:t>
            </a:r>
            <a:r>
              <a:rPr sz="1200" spc="-10">
                <a:solidFill>
                  <a:srgbClr val="231F20"/>
                </a:solidFill>
                <a:latin typeface="Georgia"/>
                <a:cs typeface="Georgia"/>
              </a:rPr>
              <a:t>arrangement,  including </a:t>
            </a:r>
            <a:r>
              <a:rPr sz="1200" spc="-5">
                <a:solidFill>
                  <a:srgbClr val="231F20"/>
                </a:solidFill>
                <a:latin typeface="Georgia"/>
                <a:cs typeface="Georgia"/>
              </a:rPr>
              <a:t>the </a:t>
            </a:r>
            <a:r>
              <a:rPr sz="1200" spc="-15">
                <a:solidFill>
                  <a:srgbClr val="231F20"/>
                </a:solidFill>
                <a:latin typeface="Georgia"/>
                <a:cs typeface="Georgia"/>
              </a:rPr>
              <a:t>purpose </a:t>
            </a:r>
            <a:r>
              <a:rPr sz="1200" spc="-5">
                <a:solidFill>
                  <a:srgbClr val="231F20"/>
                </a:solidFill>
                <a:latin typeface="Georgia"/>
                <a:cs typeface="Georgia"/>
              </a:rPr>
              <a:t>of </a:t>
            </a:r>
            <a:r>
              <a:rPr sz="1200" spc="-10">
                <a:solidFill>
                  <a:srgbClr val="231F20"/>
                </a:solidFill>
                <a:latin typeface="Georgia"/>
                <a:cs typeface="Georgia"/>
              </a:rPr>
              <a:t>obtaining  </a:t>
            </a:r>
            <a:r>
              <a:rPr sz="1200">
                <a:solidFill>
                  <a:srgbClr val="231F20"/>
                </a:solidFill>
                <a:latin typeface="Georgia"/>
                <a:cs typeface="Georgia"/>
              </a:rPr>
              <a:t>a </a:t>
            </a:r>
            <a:r>
              <a:rPr sz="1200" spc="-5">
                <a:solidFill>
                  <a:srgbClr val="231F20"/>
                </a:solidFill>
                <a:latin typeface="Georgia"/>
                <a:cs typeface="Georgia"/>
              </a:rPr>
              <a:t>tax </a:t>
            </a:r>
            <a:r>
              <a:rPr sz="1200" spc="-10">
                <a:solidFill>
                  <a:srgbClr val="231F20"/>
                </a:solidFill>
                <a:latin typeface="Georgia"/>
                <a:cs typeface="Georgia"/>
              </a:rPr>
              <a:t>benefit, </a:t>
            </a:r>
            <a:r>
              <a:rPr sz="1200" spc="-5">
                <a:solidFill>
                  <a:srgbClr val="231F20"/>
                </a:solidFill>
                <a:latin typeface="Georgia"/>
                <a:cs typeface="Georgia"/>
              </a:rPr>
              <a:t>the </a:t>
            </a:r>
            <a:r>
              <a:rPr sz="1200" spc="-15">
                <a:solidFill>
                  <a:srgbClr val="231F20"/>
                </a:solidFill>
                <a:latin typeface="Georgia"/>
                <a:cs typeface="Georgia"/>
              </a:rPr>
              <a:t>key </a:t>
            </a:r>
            <a:r>
              <a:rPr sz="1200" spc="-20">
                <a:solidFill>
                  <a:srgbClr val="231F20"/>
                </a:solidFill>
                <a:latin typeface="Georgia"/>
                <a:cs typeface="Georgia"/>
              </a:rPr>
              <a:t>issue </a:t>
            </a:r>
            <a:r>
              <a:rPr sz="1200" spc="-15">
                <a:solidFill>
                  <a:srgbClr val="231F20"/>
                </a:solidFill>
                <a:latin typeface="Georgia"/>
                <a:cs typeface="Georgia"/>
              </a:rPr>
              <a:t>to </a:t>
            </a:r>
            <a:r>
              <a:rPr sz="1200" spc="-10">
                <a:solidFill>
                  <a:srgbClr val="231F20"/>
                </a:solidFill>
                <a:latin typeface="Georgia"/>
                <a:cs typeface="Georgia"/>
              </a:rPr>
              <a:t>be  </a:t>
            </a:r>
            <a:r>
              <a:rPr sz="1200" spc="-15">
                <a:solidFill>
                  <a:srgbClr val="231F20"/>
                </a:solidFill>
                <a:latin typeface="Georgia"/>
                <a:cs typeface="Georgia"/>
              </a:rPr>
              <a:t>considered </a:t>
            </a:r>
            <a:r>
              <a:rPr sz="1200" spc="-25">
                <a:solidFill>
                  <a:srgbClr val="231F20"/>
                </a:solidFill>
                <a:latin typeface="Georgia"/>
                <a:cs typeface="Georgia"/>
              </a:rPr>
              <a:t>is </a:t>
            </a:r>
            <a:r>
              <a:rPr sz="1200" spc="-5">
                <a:solidFill>
                  <a:srgbClr val="231F20"/>
                </a:solidFill>
                <a:latin typeface="Georgia"/>
                <a:cs typeface="Georgia"/>
              </a:rPr>
              <a:t>whether the</a:t>
            </a:r>
            <a:r>
              <a:rPr sz="1200" spc="-65">
                <a:solidFill>
                  <a:srgbClr val="231F20"/>
                </a:solidFill>
                <a:latin typeface="Georgia"/>
                <a:cs typeface="Georgia"/>
              </a:rPr>
              <a:t> </a:t>
            </a:r>
            <a:r>
              <a:rPr sz="1200" spc="-15">
                <a:solidFill>
                  <a:srgbClr val="231F20"/>
                </a:solidFill>
                <a:latin typeface="Georgia"/>
                <a:cs typeface="Georgia"/>
              </a:rPr>
              <a:t>Revenue</a:t>
            </a:r>
            <a:endParaRPr sz="1200">
              <a:latin typeface="Georgia"/>
              <a:cs typeface="Georgia"/>
            </a:endParaRPr>
          </a:p>
          <a:p>
            <a:pPr marL="12700"/>
            <a:r>
              <a:rPr sz="1200" spc="-10">
                <a:solidFill>
                  <a:srgbClr val="231F20"/>
                </a:solidFill>
                <a:latin typeface="Georgia"/>
                <a:cs typeface="Georgia"/>
              </a:rPr>
              <a:t>can </a:t>
            </a:r>
            <a:r>
              <a:rPr sz="1200" spc="-15">
                <a:solidFill>
                  <a:srgbClr val="231F20"/>
                </a:solidFill>
                <a:latin typeface="Georgia"/>
                <a:cs typeface="Georgia"/>
              </a:rPr>
              <a:t>disregard </a:t>
            </a:r>
            <a:r>
              <a:rPr sz="1200" spc="-5">
                <a:solidFill>
                  <a:srgbClr val="231F20"/>
                </a:solidFill>
                <a:latin typeface="Georgia"/>
                <a:cs typeface="Georgia"/>
              </a:rPr>
              <a:t>the </a:t>
            </a:r>
            <a:r>
              <a:rPr sz="1200" spc="-15">
                <a:solidFill>
                  <a:srgbClr val="231F20"/>
                </a:solidFill>
                <a:latin typeface="Georgia"/>
                <a:cs typeface="Georgia"/>
              </a:rPr>
              <a:t>other </a:t>
            </a:r>
            <a:r>
              <a:rPr sz="1200" spc="-20">
                <a:solidFill>
                  <a:srgbClr val="231F20"/>
                </a:solidFill>
                <a:latin typeface="Georgia"/>
                <a:cs typeface="Georgia"/>
              </a:rPr>
              <a:t>main</a:t>
            </a:r>
            <a:r>
              <a:rPr sz="1200" spc="-85">
                <a:solidFill>
                  <a:srgbClr val="231F20"/>
                </a:solidFill>
                <a:latin typeface="Georgia"/>
                <a:cs typeface="Georgia"/>
              </a:rPr>
              <a:t> </a:t>
            </a:r>
            <a:r>
              <a:rPr sz="1200" spc="-15">
                <a:solidFill>
                  <a:srgbClr val="231F20"/>
                </a:solidFill>
                <a:latin typeface="Georgia"/>
                <a:cs typeface="Georgia"/>
              </a:rPr>
              <a:t>purposes</a:t>
            </a:r>
            <a:endParaRPr sz="1200">
              <a:latin typeface="Georgia"/>
              <a:cs typeface="Georgia"/>
            </a:endParaRPr>
          </a:p>
          <a:p>
            <a:pPr marL="12700"/>
            <a:r>
              <a:rPr sz="1200" spc="-10">
                <a:solidFill>
                  <a:srgbClr val="231F20"/>
                </a:solidFill>
                <a:latin typeface="Georgia"/>
                <a:cs typeface="Georgia"/>
              </a:rPr>
              <a:t>and only </a:t>
            </a:r>
            <a:r>
              <a:rPr sz="1200" spc="-15">
                <a:solidFill>
                  <a:srgbClr val="231F20"/>
                </a:solidFill>
                <a:latin typeface="Georgia"/>
                <a:cs typeface="Georgia"/>
              </a:rPr>
              <a:t>focus on </a:t>
            </a:r>
            <a:r>
              <a:rPr sz="1200" spc="-5">
                <a:solidFill>
                  <a:srgbClr val="231F20"/>
                </a:solidFill>
                <a:latin typeface="Georgia"/>
                <a:cs typeface="Georgia"/>
              </a:rPr>
              <a:t>the tax</a:t>
            </a:r>
            <a:r>
              <a:rPr sz="1200" spc="-85">
                <a:solidFill>
                  <a:srgbClr val="231F20"/>
                </a:solidFill>
                <a:latin typeface="Georgia"/>
                <a:cs typeface="Georgia"/>
              </a:rPr>
              <a:t> </a:t>
            </a:r>
            <a:r>
              <a:rPr sz="1200" spc="-10">
                <a:solidFill>
                  <a:srgbClr val="231F20"/>
                </a:solidFill>
                <a:latin typeface="Georgia"/>
                <a:cs typeface="Georgia"/>
              </a:rPr>
              <a:t>benefit.</a:t>
            </a:r>
            <a:endParaRPr sz="1200">
              <a:latin typeface="Georgia"/>
              <a:cs typeface="Georgia"/>
            </a:endParaRPr>
          </a:p>
        </p:txBody>
      </p:sp>
      <p:pic>
        <p:nvPicPr>
          <p:cNvPr id="21" name="Graphic 20" descr="Paper with solid fill">
            <a:extLst>
              <a:ext uri="{FF2B5EF4-FFF2-40B4-BE49-F238E27FC236}">
                <a16:creationId xmlns:a16="http://schemas.microsoft.com/office/drawing/2014/main" id="{66B191DA-093A-4492-91B3-4DF973682B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5807" y="2567497"/>
            <a:ext cx="879721" cy="879721"/>
          </a:xfrm>
          <a:prstGeom prst="rect">
            <a:avLst/>
          </a:prstGeom>
        </p:spPr>
      </p:pic>
      <p:pic>
        <p:nvPicPr>
          <p:cNvPr id="22" name="Graphic 21" descr="Pencil with solid fill">
            <a:extLst>
              <a:ext uri="{FF2B5EF4-FFF2-40B4-BE49-F238E27FC236}">
                <a16:creationId xmlns:a16="http://schemas.microsoft.com/office/drawing/2014/main" id="{AB0F9D09-442F-4CB3-BE16-4675A8D15C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82069" y="2741223"/>
            <a:ext cx="483686" cy="483686"/>
          </a:xfrm>
          <a:prstGeom prst="rect">
            <a:avLst/>
          </a:prstGeom>
          <a:effectLst>
            <a:outerShdw blurRad="50800" dist="38100" dir="2700000" algn="tl" rotWithShape="0">
              <a:prstClr val="black">
                <a:alpha val="40000"/>
              </a:prstClr>
            </a:outerShdw>
          </a:effectLst>
        </p:spPr>
      </p:pic>
      <p:pic>
        <p:nvPicPr>
          <p:cNvPr id="23" name="Graphic 22" descr="Paper with solid fill">
            <a:extLst>
              <a:ext uri="{FF2B5EF4-FFF2-40B4-BE49-F238E27FC236}">
                <a16:creationId xmlns:a16="http://schemas.microsoft.com/office/drawing/2014/main" id="{E02D8382-B9D5-415C-B913-34F4D84E18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6764" y="2639832"/>
            <a:ext cx="879721" cy="879721"/>
          </a:xfrm>
          <a:prstGeom prst="rect">
            <a:avLst/>
          </a:prstGeom>
        </p:spPr>
      </p:pic>
      <p:pic>
        <p:nvPicPr>
          <p:cNvPr id="24" name="Graphic 23" descr="Pencil with solid fill">
            <a:extLst>
              <a:ext uri="{FF2B5EF4-FFF2-40B4-BE49-F238E27FC236}">
                <a16:creationId xmlns:a16="http://schemas.microsoft.com/office/drawing/2014/main" id="{A1DB15FE-582C-4496-A199-C24A77CC19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03026" y="2813558"/>
            <a:ext cx="483686" cy="483686"/>
          </a:xfrm>
          <a:prstGeom prst="rect">
            <a:avLst/>
          </a:prstGeom>
          <a:effectLst>
            <a:outerShdw blurRad="50800" dist="38100" dir="2700000" algn="tl" rotWithShape="0">
              <a:prstClr val="black">
                <a:alpha val="40000"/>
              </a:prstClr>
            </a:outerShdw>
          </a:effectLst>
        </p:spPr>
      </p:pic>
      <p:sp>
        <p:nvSpPr>
          <p:cNvPr id="25" name="object 39">
            <a:extLst>
              <a:ext uri="{FF2B5EF4-FFF2-40B4-BE49-F238E27FC236}">
                <a16:creationId xmlns:a16="http://schemas.microsoft.com/office/drawing/2014/main" id="{C54FC9F7-2059-4DEF-BE69-39B187258016}"/>
              </a:ext>
            </a:extLst>
          </p:cNvPr>
          <p:cNvSpPr txBox="1"/>
          <p:nvPr/>
        </p:nvSpPr>
        <p:spPr>
          <a:xfrm>
            <a:off x="3193772" y="3459567"/>
            <a:ext cx="1683026" cy="228268"/>
          </a:xfrm>
          <a:prstGeom prst="rect">
            <a:avLst/>
          </a:prstGeom>
        </p:spPr>
        <p:txBody>
          <a:bodyPr vert="horz" wrap="square" lIns="0" tIns="12700" rIns="0" bIns="0" rtlCol="0">
            <a:spAutoFit/>
          </a:bodyPr>
          <a:lstStyle/>
          <a:p>
            <a:pPr marL="12700" marR="5080" indent="39370">
              <a:spcBef>
                <a:spcPts val="100"/>
              </a:spcBef>
            </a:pPr>
            <a:r>
              <a:rPr sz="1400" b="1" u="sng" spc="-20">
                <a:solidFill>
                  <a:srgbClr val="506554"/>
                </a:solidFill>
                <a:latin typeface="Georgia"/>
                <a:cs typeface="Georgia"/>
              </a:rPr>
              <a:t>Primary  </a:t>
            </a:r>
            <a:r>
              <a:rPr lang="en-US" sz="1400" b="1" u="sng" spc="-10">
                <a:solidFill>
                  <a:srgbClr val="506554"/>
                </a:solidFill>
                <a:latin typeface="Georgia"/>
                <a:cs typeface="Georgia"/>
              </a:rPr>
              <a:t>Test</a:t>
            </a:r>
            <a:endParaRPr sz="1400" b="1" u="sng">
              <a:solidFill>
                <a:srgbClr val="506554"/>
              </a:solidFill>
              <a:latin typeface="Georgia"/>
              <a:cs typeface="Georgia"/>
            </a:endParaRPr>
          </a:p>
        </p:txBody>
      </p:sp>
      <p:sp>
        <p:nvSpPr>
          <p:cNvPr id="26" name="TextBox 25">
            <a:extLst>
              <a:ext uri="{FF2B5EF4-FFF2-40B4-BE49-F238E27FC236}">
                <a16:creationId xmlns:a16="http://schemas.microsoft.com/office/drawing/2014/main" id="{E683672F-0ECE-46E3-9BE5-361176F656FA}"/>
              </a:ext>
            </a:extLst>
          </p:cNvPr>
          <p:cNvSpPr txBox="1"/>
          <p:nvPr/>
        </p:nvSpPr>
        <p:spPr>
          <a:xfrm>
            <a:off x="6096000" y="3458650"/>
            <a:ext cx="6778486" cy="307777"/>
          </a:xfrm>
          <a:prstGeom prst="rect">
            <a:avLst/>
          </a:prstGeom>
          <a:noFill/>
        </p:spPr>
        <p:txBody>
          <a:bodyPr wrap="square">
            <a:spAutoFit/>
          </a:bodyPr>
          <a:lstStyle/>
          <a:p>
            <a:pPr marL="12700" marR="5080" algn="ctr">
              <a:spcBef>
                <a:spcPts val="100"/>
              </a:spcBef>
            </a:pPr>
            <a:r>
              <a:rPr lang="en-IN" sz="1400" b="1" u="sng" spc="-25">
                <a:solidFill>
                  <a:srgbClr val="506554"/>
                </a:solidFill>
                <a:latin typeface="Georgia"/>
                <a:cs typeface="Georgia"/>
              </a:rPr>
              <a:t>Tainted  </a:t>
            </a:r>
            <a:r>
              <a:rPr lang="en-IN" sz="1400" b="1" u="sng" spc="-45">
                <a:solidFill>
                  <a:srgbClr val="506554"/>
                </a:solidFill>
                <a:latin typeface="Georgia"/>
                <a:cs typeface="Georgia"/>
              </a:rPr>
              <a:t>El</a:t>
            </a:r>
            <a:r>
              <a:rPr lang="en-IN" sz="1400" b="1" u="sng" spc="-10">
                <a:solidFill>
                  <a:srgbClr val="506554"/>
                </a:solidFill>
                <a:latin typeface="Georgia"/>
                <a:cs typeface="Georgia"/>
              </a:rPr>
              <a:t>ement  </a:t>
            </a:r>
            <a:r>
              <a:rPr lang="en-IN" sz="1400" b="1" u="sng" spc="-40">
                <a:solidFill>
                  <a:srgbClr val="506554"/>
                </a:solidFill>
                <a:latin typeface="Georgia"/>
                <a:cs typeface="Georgia"/>
              </a:rPr>
              <a:t>Test</a:t>
            </a:r>
            <a:endParaRPr lang="en-IN" sz="1400" b="1" u="sng">
              <a:solidFill>
                <a:srgbClr val="506554"/>
              </a:solidFill>
              <a:latin typeface="Georgia"/>
              <a:cs typeface="Georgia"/>
            </a:endParaRPr>
          </a:p>
        </p:txBody>
      </p:sp>
      <p:pic>
        <p:nvPicPr>
          <p:cNvPr id="27" name="Graphic 26" descr="Flying Money with solid fill">
            <a:extLst>
              <a:ext uri="{FF2B5EF4-FFF2-40B4-BE49-F238E27FC236}">
                <a16:creationId xmlns:a16="http://schemas.microsoft.com/office/drawing/2014/main" id="{6576A9F4-7AC2-4F4D-B5CB-91156BA88F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75" y="1969384"/>
            <a:ext cx="1776090" cy="1776090"/>
          </a:xfrm>
          <a:prstGeom prst="rect">
            <a:avLst/>
          </a:prstGeom>
          <a:effectLst>
            <a:outerShdw blurRad="50800" dist="38100" dir="2700000" algn="tl" rotWithShape="0">
              <a:prstClr val="black">
                <a:alpha val="40000"/>
              </a:prstClr>
            </a:outerShdw>
          </a:effectLst>
        </p:spPr>
      </p:pic>
      <p:sp>
        <p:nvSpPr>
          <p:cNvPr id="29" name="Title 1">
            <a:extLst>
              <a:ext uri="{FF2B5EF4-FFF2-40B4-BE49-F238E27FC236}">
                <a16:creationId xmlns:a16="http://schemas.microsoft.com/office/drawing/2014/main" id="{164A2999-1533-4B12-A93F-D52D538AC692}"/>
              </a:ext>
            </a:extLst>
          </p:cNvPr>
          <p:cNvSpPr txBox="1">
            <a:spLocks/>
          </p:cNvSpPr>
          <p:nvPr/>
        </p:nvSpPr>
        <p:spPr>
          <a:xfrm>
            <a:off x="86798" y="3731619"/>
            <a:ext cx="1871605" cy="1431161"/>
          </a:xfrm>
          <a:prstGeom prst="rect">
            <a:avLst/>
          </a:prstGeom>
        </p:spPr>
        <p:txBody>
          <a:bodyPr vert="horz" wrap="square" lIns="91440" tIns="45720" rIns="91440" bIns="45720" rtlCol="0" anchor="ctr">
            <a:spAutoFit/>
          </a:bodyPr>
          <a:lstStyle>
            <a:defPPr>
              <a:defRPr lang="en-US"/>
            </a:defPPr>
            <a:lvl1pP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US"/>
              <a:t>Conditions to be satisfied for an IAA</a:t>
            </a:r>
            <a:endParaRPr lang="en-IN"/>
          </a:p>
        </p:txBody>
      </p:sp>
      <p:pic>
        <p:nvPicPr>
          <p:cNvPr id="30" name="Graphic 29">
            <a:extLst>
              <a:ext uri="{FF2B5EF4-FFF2-40B4-BE49-F238E27FC236}">
                <a16:creationId xmlns:a16="http://schemas.microsoft.com/office/drawing/2014/main" id="{25156372-8AEB-4B17-BBAF-FEF1ACD46B06}"/>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6556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24">
            <a:extLst>
              <a:ext uri="{FF2B5EF4-FFF2-40B4-BE49-F238E27FC236}">
                <a16:creationId xmlns:a16="http://schemas.microsoft.com/office/drawing/2014/main" id="{C6B71FF4-83E4-49C4-BD6E-7F2FB684122A}"/>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tangle 20">
            <a:extLst>
              <a:ext uri="{FF2B5EF4-FFF2-40B4-BE49-F238E27FC236}">
                <a16:creationId xmlns:a16="http://schemas.microsoft.com/office/drawing/2014/main" id="{33EA33B8-BE16-44A1-B28D-5ABE25B362AC}"/>
              </a:ext>
            </a:extLst>
          </p:cNvPr>
          <p:cNvSpPr/>
          <p:nvPr/>
        </p:nvSpPr>
        <p:spPr>
          <a:xfrm>
            <a:off x="7748229" y="5250367"/>
            <a:ext cx="4464267" cy="300053"/>
          </a:xfrm>
          <a:prstGeom prst="rect">
            <a:avLst/>
          </a:prstGeom>
          <a:solidFill>
            <a:srgbClr val="839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Rectangle 1">
            <a:extLst>
              <a:ext uri="{FF2B5EF4-FFF2-40B4-BE49-F238E27FC236}">
                <a16:creationId xmlns:a16="http://schemas.microsoft.com/office/drawing/2014/main" id="{36A2E358-2664-468D-B3E9-DC65BACA2C8F}"/>
              </a:ext>
            </a:extLst>
          </p:cNvPr>
          <p:cNvSpPr/>
          <p:nvPr/>
        </p:nvSpPr>
        <p:spPr>
          <a:xfrm>
            <a:off x="1955405" y="1213828"/>
            <a:ext cx="1568824" cy="265642"/>
          </a:xfrm>
          <a:prstGeom prst="rect">
            <a:avLst/>
          </a:prstGeom>
          <a:solidFill>
            <a:srgbClr val="839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6" name="Group 35">
            <a:extLst>
              <a:ext uri="{FF2B5EF4-FFF2-40B4-BE49-F238E27FC236}">
                <a16:creationId xmlns:a16="http://schemas.microsoft.com/office/drawing/2014/main" id="{CCB56066-A3E1-434D-9D59-4F8B9A48D8A0}"/>
              </a:ext>
            </a:extLst>
          </p:cNvPr>
          <p:cNvGrpSpPr/>
          <p:nvPr/>
        </p:nvGrpSpPr>
        <p:grpSpPr>
          <a:xfrm>
            <a:off x="3524229" y="532915"/>
            <a:ext cx="710145" cy="1380292"/>
            <a:chOff x="3138056" y="1805528"/>
            <a:chExt cx="1828800" cy="4214162"/>
          </a:xfrm>
          <a:solidFill>
            <a:srgbClr val="B8EFBA"/>
          </a:solidFill>
          <a:effectLst>
            <a:outerShdw blurRad="50800" dist="38100" dir="2700000" algn="tl" rotWithShape="0">
              <a:prstClr val="black">
                <a:alpha val="40000"/>
              </a:prstClr>
            </a:outerShdw>
          </a:effectLst>
        </p:grpSpPr>
        <p:sp>
          <p:nvSpPr>
            <p:cNvPr id="15" name="Rectangle: Rounded Corners 14">
              <a:extLst>
                <a:ext uri="{FF2B5EF4-FFF2-40B4-BE49-F238E27FC236}">
                  <a16:creationId xmlns:a16="http://schemas.microsoft.com/office/drawing/2014/main" id="{AB2DB219-4754-4C17-AD80-62D890179ED6}"/>
                </a:ext>
              </a:extLst>
            </p:cNvPr>
            <p:cNvSpPr/>
            <p:nvPr/>
          </p:nvSpPr>
          <p:spPr>
            <a:xfrm>
              <a:off x="3138056" y="1805528"/>
              <a:ext cx="1828800" cy="42141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74284" rtlCol="0" anchor="t"/>
            <a:lstStyle/>
            <a:p>
              <a:pPr algn="ctr"/>
              <a:r>
                <a:rPr lang="en-US" sz="1400"/>
                <a:t>01</a:t>
              </a:r>
            </a:p>
          </p:txBody>
        </p:sp>
        <p:sp>
          <p:nvSpPr>
            <p:cNvPr id="35" name="Rectangle 34">
              <a:extLst>
                <a:ext uri="{FF2B5EF4-FFF2-40B4-BE49-F238E27FC236}">
                  <a16:creationId xmlns:a16="http://schemas.microsoft.com/office/drawing/2014/main" id="{D83E4C23-53C4-4B7E-98F8-39CA0E72DB48}"/>
                </a:ext>
              </a:extLst>
            </p:cNvPr>
            <p:cNvSpPr/>
            <p:nvPr/>
          </p:nvSpPr>
          <p:spPr>
            <a:xfrm>
              <a:off x="3740415" y="4739496"/>
              <a:ext cx="624085" cy="916091"/>
            </a:xfrm>
            <a:prstGeom prst="rect">
              <a:avLst/>
            </a:prstGeom>
            <a:grpFill/>
          </p:spPr>
          <p:txBody>
            <a:bodyPr wrap="none">
              <a:spAutoFit/>
            </a:bodyPr>
            <a:lstStyle/>
            <a:p>
              <a:pPr algn="ctr"/>
              <a:endParaRPr lang="en-US" sz="1400">
                <a:solidFill>
                  <a:srgbClr val="FFFFFF"/>
                </a:solidFill>
              </a:endParaRPr>
            </a:p>
          </p:txBody>
        </p:sp>
      </p:grpSp>
      <p:pic>
        <p:nvPicPr>
          <p:cNvPr id="31" name="Graphic 30">
            <a:extLst>
              <a:ext uri="{FF2B5EF4-FFF2-40B4-BE49-F238E27FC236}">
                <a16:creationId xmlns:a16="http://schemas.microsoft.com/office/drawing/2014/main" id="{D178ACB8-701C-4E85-8559-E591C64DEBB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grpSp>
        <p:nvGrpSpPr>
          <p:cNvPr id="34" name="Group 33">
            <a:extLst>
              <a:ext uri="{FF2B5EF4-FFF2-40B4-BE49-F238E27FC236}">
                <a16:creationId xmlns:a16="http://schemas.microsoft.com/office/drawing/2014/main" id="{91AD7577-50AC-427D-AE19-273FE8D83E37}"/>
              </a:ext>
            </a:extLst>
          </p:cNvPr>
          <p:cNvGrpSpPr/>
          <p:nvPr/>
        </p:nvGrpSpPr>
        <p:grpSpPr>
          <a:xfrm>
            <a:off x="4227000" y="1346649"/>
            <a:ext cx="710145" cy="1380292"/>
            <a:chOff x="3138056" y="1805528"/>
            <a:chExt cx="1828800" cy="4214162"/>
          </a:xfrm>
          <a:solidFill>
            <a:srgbClr val="B8EFBA"/>
          </a:solidFill>
          <a:effectLst>
            <a:outerShdw blurRad="50800" dist="38100" dir="2700000" algn="tl" rotWithShape="0">
              <a:prstClr val="black">
                <a:alpha val="40000"/>
              </a:prstClr>
            </a:outerShdw>
          </a:effectLst>
        </p:grpSpPr>
        <p:sp>
          <p:nvSpPr>
            <p:cNvPr id="37" name="Rectangle: Rounded Corners 36">
              <a:extLst>
                <a:ext uri="{FF2B5EF4-FFF2-40B4-BE49-F238E27FC236}">
                  <a16:creationId xmlns:a16="http://schemas.microsoft.com/office/drawing/2014/main" id="{BADD7390-0AD0-4994-BDCC-297D6271BDFD}"/>
                </a:ext>
              </a:extLst>
            </p:cNvPr>
            <p:cNvSpPr/>
            <p:nvPr/>
          </p:nvSpPr>
          <p:spPr>
            <a:xfrm>
              <a:off x="3138056" y="1805528"/>
              <a:ext cx="1828800" cy="42141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74284" rtlCol="0" anchor="t"/>
            <a:lstStyle/>
            <a:p>
              <a:pPr algn="ctr"/>
              <a:r>
                <a:rPr lang="en-US" sz="1400"/>
                <a:t>01</a:t>
              </a:r>
            </a:p>
          </p:txBody>
        </p:sp>
        <p:sp>
          <p:nvSpPr>
            <p:cNvPr id="38" name="Rectangle 37">
              <a:extLst>
                <a:ext uri="{FF2B5EF4-FFF2-40B4-BE49-F238E27FC236}">
                  <a16:creationId xmlns:a16="http://schemas.microsoft.com/office/drawing/2014/main" id="{1EA83A8D-CCA2-43B7-B143-A72CF6D71454}"/>
                </a:ext>
              </a:extLst>
            </p:cNvPr>
            <p:cNvSpPr/>
            <p:nvPr/>
          </p:nvSpPr>
          <p:spPr>
            <a:xfrm>
              <a:off x="3740415" y="4739496"/>
              <a:ext cx="624085" cy="916091"/>
            </a:xfrm>
            <a:prstGeom prst="rect">
              <a:avLst/>
            </a:prstGeom>
            <a:grpFill/>
          </p:spPr>
          <p:txBody>
            <a:bodyPr wrap="none">
              <a:spAutoFit/>
            </a:bodyPr>
            <a:lstStyle/>
            <a:p>
              <a:pPr algn="ctr"/>
              <a:endParaRPr lang="en-US" sz="1400">
                <a:solidFill>
                  <a:srgbClr val="FFFFFF"/>
                </a:solidFill>
              </a:endParaRPr>
            </a:p>
          </p:txBody>
        </p:sp>
      </p:grpSp>
      <p:grpSp>
        <p:nvGrpSpPr>
          <p:cNvPr id="39" name="Group 38">
            <a:extLst>
              <a:ext uri="{FF2B5EF4-FFF2-40B4-BE49-F238E27FC236}">
                <a16:creationId xmlns:a16="http://schemas.microsoft.com/office/drawing/2014/main" id="{CDAC282F-52F6-4F96-BEE7-12175D9D0A02}"/>
              </a:ext>
            </a:extLst>
          </p:cNvPr>
          <p:cNvGrpSpPr/>
          <p:nvPr/>
        </p:nvGrpSpPr>
        <p:grpSpPr>
          <a:xfrm>
            <a:off x="4937145" y="2160383"/>
            <a:ext cx="710145" cy="1380292"/>
            <a:chOff x="3138056" y="1805528"/>
            <a:chExt cx="1828800" cy="4214162"/>
          </a:xfrm>
          <a:solidFill>
            <a:srgbClr val="B8EFBA"/>
          </a:solidFill>
          <a:effectLst>
            <a:outerShdw blurRad="50800" dist="38100" dir="2700000" algn="tl" rotWithShape="0">
              <a:prstClr val="black">
                <a:alpha val="40000"/>
              </a:prstClr>
            </a:outerShdw>
          </a:effectLst>
        </p:grpSpPr>
        <p:sp>
          <p:nvSpPr>
            <p:cNvPr id="40" name="Rectangle: Rounded Corners 39">
              <a:extLst>
                <a:ext uri="{FF2B5EF4-FFF2-40B4-BE49-F238E27FC236}">
                  <a16:creationId xmlns:a16="http://schemas.microsoft.com/office/drawing/2014/main" id="{DD2127EA-7CF6-42E8-8201-4FF09FE92BF9}"/>
                </a:ext>
              </a:extLst>
            </p:cNvPr>
            <p:cNvSpPr/>
            <p:nvPr/>
          </p:nvSpPr>
          <p:spPr>
            <a:xfrm>
              <a:off x="3138056" y="1805528"/>
              <a:ext cx="1828800" cy="42141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74284" rtlCol="0" anchor="t"/>
            <a:lstStyle/>
            <a:p>
              <a:pPr algn="ctr"/>
              <a:r>
                <a:rPr lang="en-US" sz="1400"/>
                <a:t>01</a:t>
              </a:r>
            </a:p>
          </p:txBody>
        </p:sp>
        <p:sp>
          <p:nvSpPr>
            <p:cNvPr id="41" name="Rectangle 40">
              <a:extLst>
                <a:ext uri="{FF2B5EF4-FFF2-40B4-BE49-F238E27FC236}">
                  <a16:creationId xmlns:a16="http://schemas.microsoft.com/office/drawing/2014/main" id="{9CBE6CC2-451E-4D56-A595-BE0E75ECE3B7}"/>
                </a:ext>
              </a:extLst>
            </p:cNvPr>
            <p:cNvSpPr/>
            <p:nvPr/>
          </p:nvSpPr>
          <p:spPr>
            <a:xfrm>
              <a:off x="3740415" y="4739496"/>
              <a:ext cx="624085" cy="916091"/>
            </a:xfrm>
            <a:prstGeom prst="rect">
              <a:avLst/>
            </a:prstGeom>
            <a:grpFill/>
          </p:spPr>
          <p:txBody>
            <a:bodyPr wrap="none">
              <a:spAutoFit/>
            </a:bodyPr>
            <a:lstStyle/>
            <a:p>
              <a:pPr algn="ctr"/>
              <a:endParaRPr lang="en-US" sz="1400">
                <a:solidFill>
                  <a:srgbClr val="FFFFFF"/>
                </a:solidFill>
              </a:endParaRPr>
            </a:p>
          </p:txBody>
        </p:sp>
      </p:grpSp>
      <p:grpSp>
        <p:nvGrpSpPr>
          <p:cNvPr id="42" name="Group 41">
            <a:extLst>
              <a:ext uri="{FF2B5EF4-FFF2-40B4-BE49-F238E27FC236}">
                <a16:creationId xmlns:a16="http://schemas.microsoft.com/office/drawing/2014/main" id="{DAD30084-2511-4AAF-BD61-2D06D89885C7}"/>
              </a:ext>
            </a:extLst>
          </p:cNvPr>
          <p:cNvGrpSpPr/>
          <p:nvPr/>
        </p:nvGrpSpPr>
        <p:grpSpPr>
          <a:xfrm>
            <a:off x="5632542" y="2955208"/>
            <a:ext cx="710145" cy="1380292"/>
            <a:chOff x="3138056" y="1805528"/>
            <a:chExt cx="1828800" cy="4214162"/>
          </a:xfrm>
          <a:solidFill>
            <a:srgbClr val="B8EFBA"/>
          </a:solidFill>
          <a:effectLst>
            <a:outerShdw blurRad="50800" dist="38100" dir="2700000" algn="tl" rotWithShape="0">
              <a:prstClr val="black">
                <a:alpha val="40000"/>
              </a:prstClr>
            </a:outerShdw>
          </a:effectLst>
        </p:grpSpPr>
        <p:sp>
          <p:nvSpPr>
            <p:cNvPr id="52" name="Rectangle: Rounded Corners 51">
              <a:extLst>
                <a:ext uri="{FF2B5EF4-FFF2-40B4-BE49-F238E27FC236}">
                  <a16:creationId xmlns:a16="http://schemas.microsoft.com/office/drawing/2014/main" id="{3BEDD489-3C0C-4676-9B21-0892253FE167}"/>
                </a:ext>
              </a:extLst>
            </p:cNvPr>
            <p:cNvSpPr/>
            <p:nvPr/>
          </p:nvSpPr>
          <p:spPr>
            <a:xfrm>
              <a:off x="3138056" y="1805528"/>
              <a:ext cx="1828800" cy="42141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74284" rtlCol="0" anchor="t"/>
            <a:lstStyle/>
            <a:p>
              <a:pPr algn="ctr"/>
              <a:r>
                <a:rPr lang="en-US" sz="1400"/>
                <a:t>01</a:t>
              </a:r>
            </a:p>
          </p:txBody>
        </p:sp>
        <p:sp>
          <p:nvSpPr>
            <p:cNvPr id="53" name="Rectangle 52">
              <a:extLst>
                <a:ext uri="{FF2B5EF4-FFF2-40B4-BE49-F238E27FC236}">
                  <a16:creationId xmlns:a16="http://schemas.microsoft.com/office/drawing/2014/main" id="{168EF810-7DD7-4310-A166-0476EAA4C5FD}"/>
                </a:ext>
              </a:extLst>
            </p:cNvPr>
            <p:cNvSpPr/>
            <p:nvPr/>
          </p:nvSpPr>
          <p:spPr>
            <a:xfrm>
              <a:off x="3740415" y="4739496"/>
              <a:ext cx="624085" cy="916091"/>
            </a:xfrm>
            <a:prstGeom prst="rect">
              <a:avLst/>
            </a:prstGeom>
            <a:grpFill/>
          </p:spPr>
          <p:txBody>
            <a:bodyPr wrap="none">
              <a:spAutoFit/>
            </a:bodyPr>
            <a:lstStyle/>
            <a:p>
              <a:pPr algn="ctr"/>
              <a:endParaRPr lang="en-US" sz="1400">
                <a:solidFill>
                  <a:srgbClr val="FFFFFF"/>
                </a:solidFill>
              </a:endParaRPr>
            </a:p>
          </p:txBody>
        </p:sp>
      </p:grpSp>
      <p:grpSp>
        <p:nvGrpSpPr>
          <p:cNvPr id="54" name="Group 53">
            <a:extLst>
              <a:ext uri="{FF2B5EF4-FFF2-40B4-BE49-F238E27FC236}">
                <a16:creationId xmlns:a16="http://schemas.microsoft.com/office/drawing/2014/main" id="{0EAD1EE5-9E09-42E5-99ED-6944FD2DB834}"/>
              </a:ext>
            </a:extLst>
          </p:cNvPr>
          <p:cNvGrpSpPr/>
          <p:nvPr/>
        </p:nvGrpSpPr>
        <p:grpSpPr>
          <a:xfrm>
            <a:off x="6327939" y="3750033"/>
            <a:ext cx="710145" cy="1380292"/>
            <a:chOff x="3138056" y="1805528"/>
            <a:chExt cx="1828800" cy="4214162"/>
          </a:xfrm>
          <a:solidFill>
            <a:srgbClr val="B8EFBA"/>
          </a:solidFill>
          <a:effectLst>
            <a:outerShdw blurRad="50800" dist="38100" dir="2700000" algn="tl" rotWithShape="0">
              <a:prstClr val="black">
                <a:alpha val="40000"/>
              </a:prstClr>
            </a:outerShdw>
          </a:effectLst>
        </p:grpSpPr>
        <p:sp>
          <p:nvSpPr>
            <p:cNvPr id="55" name="Rectangle: Rounded Corners 54">
              <a:extLst>
                <a:ext uri="{FF2B5EF4-FFF2-40B4-BE49-F238E27FC236}">
                  <a16:creationId xmlns:a16="http://schemas.microsoft.com/office/drawing/2014/main" id="{2CA53626-5EB7-4508-8349-0570AE5460A8}"/>
                </a:ext>
              </a:extLst>
            </p:cNvPr>
            <p:cNvSpPr/>
            <p:nvPr/>
          </p:nvSpPr>
          <p:spPr>
            <a:xfrm>
              <a:off x="3138056" y="1805528"/>
              <a:ext cx="1828800" cy="42141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74284" rtlCol="0" anchor="t"/>
            <a:lstStyle/>
            <a:p>
              <a:pPr algn="ctr"/>
              <a:r>
                <a:rPr lang="en-US" sz="1400"/>
                <a:t>01</a:t>
              </a:r>
            </a:p>
          </p:txBody>
        </p:sp>
        <p:sp>
          <p:nvSpPr>
            <p:cNvPr id="56" name="Rectangle 55">
              <a:extLst>
                <a:ext uri="{FF2B5EF4-FFF2-40B4-BE49-F238E27FC236}">
                  <a16:creationId xmlns:a16="http://schemas.microsoft.com/office/drawing/2014/main" id="{7EAD1DD5-C5F9-42E5-A8C7-0FCAFEE26553}"/>
                </a:ext>
              </a:extLst>
            </p:cNvPr>
            <p:cNvSpPr/>
            <p:nvPr/>
          </p:nvSpPr>
          <p:spPr>
            <a:xfrm>
              <a:off x="3740415" y="4739496"/>
              <a:ext cx="624085" cy="916091"/>
            </a:xfrm>
            <a:prstGeom prst="rect">
              <a:avLst/>
            </a:prstGeom>
            <a:grpFill/>
          </p:spPr>
          <p:txBody>
            <a:bodyPr wrap="none">
              <a:spAutoFit/>
            </a:bodyPr>
            <a:lstStyle/>
            <a:p>
              <a:pPr algn="ctr"/>
              <a:endParaRPr lang="en-US" sz="1400">
                <a:solidFill>
                  <a:srgbClr val="FFFFFF"/>
                </a:solidFill>
              </a:endParaRPr>
            </a:p>
          </p:txBody>
        </p:sp>
      </p:grpSp>
      <p:grpSp>
        <p:nvGrpSpPr>
          <p:cNvPr id="57" name="Group 56">
            <a:extLst>
              <a:ext uri="{FF2B5EF4-FFF2-40B4-BE49-F238E27FC236}">
                <a16:creationId xmlns:a16="http://schemas.microsoft.com/office/drawing/2014/main" id="{B98E5EE5-AE19-4759-ACF4-4EC9B7223530}"/>
              </a:ext>
            </a:extLst>
          </p:cNvPr>
          <p:cNvGrpSpPr/>
          <p:nvPr/>
        </p:nvGrpSpPr>
        <p:grpSpPr>
          <a:xfrm>
            <a:off x="7023336" y="4592433"/>
            <a:ext cx="710145" cy="1380292"/>
            <a:chOff x="3138056" y="1805528"/>
            <a:chExt cx="1828800" cy="4214162"/>
          </a:xfrm>
          <a:solidFill>
            <a:srgbClr val="B8EFBA"/>
          </a:solidFill>
          <a:effectLst>
            <a:outerShdw blurRad="50800" dist="38100" dir="2700000" algn="tl" rotWithShape="0">
              <a:prstClr val="black">
                <a:alpha val="40000"/>
              </a:prstClr>
            </a:outerShdw>
          </a:effectLst>
        </p:grpSpPr>
        <p:sp>
          <p:nvSpPr>
            <p:cNvPr id="58" name="Rectangle: Rounded Corners 57">
              <a:extLst>
                <a:ext uri="{FF2B5EF4-FFF2-40B4-BE49-F238E27FC236}">
                  <a16:creationId xmlns:a16="http://schemas.microsoft.com/office/drawing/2014/main" id="{1691D147-5613-44CE-A16F-6F6F3DB828C0}"/>
                </a:ext>
              </a:extLst>
            </p:cNvPr>
            <p:cNvSpPr/>
            <p:nvPr/>
          </p:nvSpPr>
          <p:spPr>
            <a:xfrm>
              <a:off x="3138056" y="1805528"/>
              <a:ext cx="1828800" cy="42141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74284" rtlCol="0" anchor="t"/>
            <a:lstStyle/>
            <a:p>
              <a:pPr algn="ctr"/>
              <a:r>
                <a:rPr lang="en-US" sz="1400"/>
                <a:t>01</a:t>
              </a:r>
            </a:p>
          </p:txBody>
        </p:sp>
        <p:sp>
          <p:nvSpPr>
            <p:cNvPr id="59" name="Rectangle 58">
              <a:extLst>
                <a:ext uri="{FF2B5EF4-FFF2-40B4-BE49-F238E27FC236}">
                  <a16:creationId xmlns:a16="http://schemas.microsoft.com/office/drawing/2014/main" id="{0709D66B-C57C-401F-953C-2560691A9B85}"/>
                </a:ext>
              </a:extLst>
            </p:cNvPr>
            <p:cNvSpPr/>
            <p:nvPr/>
          </p:nvSpPr>
          <p:spPr>
            <a:xfrm>
              <a:off x="3740415" y="4739496"/>
              <a:ext cx="624085" cy="916091"/>
            </a:xfrm>
            <a:prstGeom prst="rect">
              <a:avLst/>
            </a:prstGeom>
            <a:grpFill/>
          </p:spPr>
          <p:txBody>
            <a:bodyPr wrap="none">
              <a:spAutoFit/>
            </a:bodyPr>
            <a:lstStyle/>
            <a:p>
              <a:pPr algn="ctr"/>
              <a:endParaRPr lang="en-US" sz="1400">
                <a:solidFill>
                  <a:srgbClr val="FFFFFF"/>
                </a:solidFill>
              </a:endParaRPr>
            </a:p>
          </p:txBody>
        </p:sp>
      </p:grpSp>
      <p:sp>
        <p:nvSpPr>
          <p:cNvPr id="60" name="TextBox 59">
            <a:extLst>
              <a:ext uri="{FF2B5EF4-FFF2-40B4-BE49-F238E27FC236}">
                <a16:creationId xmlns:a16="http://schemas.microsoft.com/office/drawing/2014/main" id="{934058DD-8ADE-4FB5-A069-316DC32FB59E}"/>
              </a:ext>
            </a:extLst>
          </p:cNvPr>
          <p:cNvSpPr txBox="1"/>
          <p:nvPr/>
        </p:nvSpPr>
        <p:spPr>
          <a:xfrm>
            <a:off x="4234374" y="826175"/>
            <a:ext cx="6668086" cy="323165"/>
          </a:xfrm>
          <a:prstGeom prst="rect">
            <a:avLst/>
          </a:prstGeom>
          <a:noFill/>
        </p:spPr>
        <p:txBody>
          <a:bodyPr wrap="square">
            <a:spAutoFit/>
          </a:bodyPr>
          <a:lstStyle/>
          <a:p>
            <a:pPr marL="129539" marR="101600">
              <a:spcBef>
                <a:spcPts val="1075"/>
              </a:spcBef>
            </a:pPr>
            <a:r>
              <a:rPr lang="en-US" sz="1500" spc="-15">
                <a:solidFill>
                  <a:srgbClr val="506554"/>
                </a:solidFill>
                <a:latin typeface="Sans PRO"/>
                <a:cs typeface="Georgia"/>
              </a:rPr>
              <a:t>Disregarding, combining  or re-characterising</a:t>
            </a:r>
            <a:r>
              <a:rPr lang="en-US" sz="1500" spc="-65">
                <a:solidFill>
                  <a:srgbClr val="506554"/>
                </a:solidFill>
                <a:latin typeface="Sans PRO"/>
                <a:cs typeface="Georgia"/>
              </a:rPr>
              <a:t> </a:t>
            </a:r>
            <a:r>
              <a:rPr lang="en-US" sz="1500" spc="-15">
                <a:solidFill>
                  <a:srgbClr val="506554"/>
                </a:solidFill>
                <a:latin typeface="Sans PRO"/>
                <a:cs typeface="Georgia"/>
              </a:rPr>
              <a:t>entire  or </a:t>
            </a:r>
            <a:r>
              <a:rPr lang="en-US" sz="1500" spc="-10">
                <a:solidFill>
                  <a:srgbClr val="506554"/>
                </a:solidFill>
                <a:latin typeface="Sans PRO"/>
                <a:cs typeface="Georgia"/>
              </a:rPr>
              <a:t>part </a:t>
            </a:r>
            <a:r>
              <a:rPr lang="en-US" sz="1500" spc="-5">
                <a:solidFill>
                  <a:srgbClr val="506554"/>
                </a:solidFill>
                <a:latin typeface="Sans PRO"/>
                <a:cs typeface="Georgia"/>
              </a:rPr>
              <a:t>of </a:t>
            </a:r>
            <a:r>
              <a:rPr lang="en-US" sz="1500" spc="-15">
                <a:solidFill>
                  <a:srgbClr val="506554"/>
                </a:solidFill>
                <a:latin typeface="Sans PRO"/>
                <a:cs typeface="Georgia"/>
              </a:rPr>
              <a:t>an</a:t>
            </a:r>
            <a:r>
              <a:rPr lang="en-US" sz="1500" spc="-90">
                <a:solidFill>
                  <a:srgbClr val="506554"/>
                </a:solidFill>
                <a:latin typeface="Sans PRO"/>
                <a:cs typeface="Georgia"/>
              </a:rPr>
              <a:t> </a:t>
            </a:r>
            <a:r>
              <a:rPr lang="en-US" sz="1500" spc="-15">
                <a:solidFill>
                  <a:srgbClr val="506554"/>
                </a:solidFill>
                <a:latin typeface="Sans PRO"/>
                <a:cs typeface="Georgia"/>
              </a:rPr>
              <a:t>arrangement</a:t>
            </a:r>
          </a:p>
        </p:txBody>
      </p:sp>
      <p:sp>
        <p:nvSpPr>
          <p:cNvPr id="61" name="TextBox 60">
            <a:extLst>
              <a:ext uri="{FF2B5EF4-FFF2-40B4-BE49-F238E27FC236}">
                <a16:creationId xmlns:a16="http://schemas.microsoft.com/office/drawing/2014/main" id="{DF1B2A59-3E78-4E96-AD2F-1958C35EDD9C}"/>
              </a:ext>
            </a:extLst>
          </p:cNvPr>
          <p:cNvSpPr txBox="1"/>
          <p:nvPr/>
        </p:nvSpPr>
        <p:spPr>
          <a:xfrm>
            <a:off x="4937145" y="1687667"/>
            <a:ext cx="6668086" cy="323165"/>
          </a:xfrm>
          <a:prstGeom prst="rect">
            <a:avLst/>
          </a:prstGeom>
          <a:noFill/>
        </p:spPr>
        <p:txBody>
          <a:bodyPr wrap="square">
            <a:spAutoFit/>
          </a:bodyPr>
          <a:lstStyle>
            <a:defPPr>
              <a:defRPr lang="en-US"/>
            </a:defPPr>
            <a:lvl1pPr marL="129539" marR="101600">
              <a:spcBef>
                <a:spcPts val="1075"/>
              </a:spcBef>
              <a:defRPr sz="1500" spc="-15">
                <a:solidFill>
                  <a:srgbClr val="506554"/>
                </a:solidFill>
                <a:latin typeface="Sans PRO"/>
                <a:cs typeface="Georgia"/>
              </a:defRPr>
            </a:lvl1pPr>
          </a:lstStyle>
          <a:p>
            <a:r>
              <a:rPr lang="en-US"/>
              <a:t>Re-assignment of place  of residence, or site of  assets or transaction</a:t>
            </a:r>
          </a:p>
        </p:txBody>
      </p:sp>
      <p:sp>
        <p:nvSpPr>
          <p:cNvPr id="62" name="TextBox 61">
            <a:extLst>
              <a:ext uri="{FF2B5EF4-FFF2-40B4-BE49-F238E27FC236}">
                <a16:creationId xmlns:a16="http://schemas.microsoft.com/office/drawing/2014/main" id="{8A6A8285-719D-414F-AE29-39353F07D3C3}"/>
              </a:ext>
            </a:extLst>
          </p:cNvPr>
          <p:cNvSpPr txBox="1"/>
          <p:nvPr/>
        </p:nvSpPr>
        <p:spPr>
          <a:xfrm>
            <a:off x="7748229" y="4880892"/>
            <a:ext cx="6668086" cy="323165"/>
          </a:xfrm>
          <a:prstGeom prst="rect">
            <a:avLst/>
          </a:prstGeom>
          <a:noFill/>
        </p:spPr>
        <p:txBody>
          <a:bodyPr wrap="square">
            <a:spAutoFit/>
          </a:bodyPr>
          <a:lstStyle>
            <a:defPPr>
              <a:defRPr lang="en-US"/>
            </a:defPPr>
            <a:lvl1pPr marL="129539" marR="101600">
              <a:spcBef>
                <a:spcPts val="1075"/>
              </a:spcBef>
              <a:defRPr sz="1500" spc="-15">
                <a:solidFill>
                  <a:srgbClr val="506554"/>
                </a:solidFill>
                <a:latin typeface="Sans PRO"/>
                <a:cs typeface="Georgia"/>
              </a:defRPr>
            </a:lvl1pPr>
          </a:lstStyle>
          <a:p>
            <a:r>
              <a:rPr lang="en-IN"/>
              <a:t>Disregarding of  corporate structure</a:t>
            </a:r>
          </a:p>
        </p:txBody>
      </p:sp>
      <p:sp>
        <p:nvSpPr>
          <p:cNvPr id="63" name="TextBox 62">
            <a:extLst>
              <a:ext uri="{FF2B5EF4-FFF2-40B4-BE49-F238E27FC236}">
                <a16:creationId xmlns:a16="http://schemas.microsoft.com/office/drawing/2014/main" id="{E541B6F8-40AE-47AB-99A8-28ECC07D4A7E}"/>
              </a:ext>
            </a:extLst>
          </p:cNvPr>
          <p:cNvSpPr txBox="1"/>
          <p:nvPr/>
        </p:nvSpPr>
        <p:spPr>
          <a:xfrm>
            <a:off x="6357435" y="3301510"/>
            <a:ext cx="6829864" cy="323165"/>
          </a:xfrm>
          <a:prstGeom prst="rect">
            <a:avLst/>
          </a:prstGeom>
          <a:noFill/>
        </p:spPr>
        <p:txBody>
          <a:bodyPr wrap="square">
            <a:spAutoFit/>
          </a:bodyPr>
          <a:lstStyle>
            <a:defPPr>
              <a:defRPr lang="en-US"/>
            </a:defPPr>
            <a:lvl1pPr marL="129539" marR="101600">
              <a:spcBef>
                <a:spcPts val="1075"/>
              </a:spcBef>
              <a:defRPr sz="1500" spc="-15">
                <a:solidFill>
                  <a:srgbClr val="506554"/>
                </a:solidFill>
                <a:latin typeface="Sans PRO"/>
                <a:cs typeface="Georgia"/>
              </a:defRPr>
            </a:lvl1pPr>
          </a:lstStyle>
          <a:p>
            <a:r>
              <a:rPr lang="en-US"/>
              <a:t>Re-allocation of income,  expenses, relief, etc.</a:t>
            </a:r>
          </a:p>
        </p:txBody>
      </p:sp>
      <p:sp>
        <p:nvSpPr>
          <p:cNvPr id="64" name="TextBox 63">
            <a:extLst>
              <a:ext uri="{FF2B5EF4-FFF2-40B4-BE49-F238E27FC236}">
                <a16:creationId xmlns:a16="http://schemas.microsoft.com/office/drawing/2014/main" id="{40370C24-1E13-4143-8C7A-FF2185EF3D15}"/>
              </a:ext>
            </a:extLst>
          </p:cNvPr>
          <p:cNvSpPr txBox="1"/>
          <p:nvPr/>
        </p:nvSpPr>
        <p:spPr>
          <a:xfrm>
            <a:off x="6986747" y="4081362"/>
            <a:ext cx="7167488" cy="323165"/>
          </a:xfrm>
          <a:prstGeom prst="rect">
            <a:avLst/>
          </a:prstGeom>
          <a:noFill/>
        </p:spPr>
        <p:txBody>
          <a:bodyPr wrap="square">
            <a:spAutoFit/>
          </a:bodyPr>
          <a:lstStyle>
            <a:defPPr>
              <a:defRPr lang="en-US"/>
            </a:defPPr>
            <a:lvl1pPr marL="129539" marR="101600">
              <a:spcBef>
                <a:spcPts val="1075"/>
              </a:spcBef>
              <a:defRPr sz="1500" spc="-15">
                <a:solidFill>
                  <a:srgbClr val="506554"/>
                </a:solidFill>
                <a:latin typeface="Sans PRO"/>
                <a:cs typeface="Georgia"/>
              </a:defRPr>
            </a:lvl1pPr>
          </a:lstStyle>
          <a:p>
            <a:r>
              <a:rPr lang="en-IN"/>
              <a:t>Denial of treaty benefits</a:t>
            </a:r>
          </a:p>
        </p:txBody>
      </p:sp>
      <p:sp>
        <p:nvSpPr>
          <p:cNvPr id="65" name="TextBox 64">
            <a:extLst>
              <a:ext uri="{FF2B5EF4-FFF2-40B4-BE49-F238E27FC236}">
                <a16:creationId xmlns:a16="http://schemas.microsoft.com/office/drawing/2014/main" id="{B476B56D-4E3D-4086-9C22-9F72159B0F6E}"/>
              </a:ext>
            </a:extLst>
          </p:cNvPr>
          <p:cNvSpPr txBox="1"/>
          <p:nvPr/>
        </p:nvSpPr>
        <p:spPr>
          <a:xfrm>
            <a:off x="5647290" y="2457657"/>
            <a:ext cx="7659858" cy="323165"/>
          </a:xfrm>
          <a:prstGeom prst="rect">
            <a:avLst/>
          </a:prstGeom>
          <a:noFill/>
        </p:spPr>
        <p:txBody>
          <a:bodyPr wrap="square">
            <a:spAutoFit/>
          </a:bodyPr>
          <a:lstStyle>
            <a:defPPr>
              <a:defRPr lang="en-US"/>
            </a:defPPr>
            <a:lvl1pPr marL="129539" marR="101600">
              <a:spcBef>
                <a:spcPts val="1075"/>
              </a:spcBef>
              <a:defRPr sz="1500" spc="-15">
                <a:solidFill>
                  <a:srgbClr val="506554"/>
                </a:solidFill>
                <a:latin typeface="Sans PRO"/>
                <a:cs typeface="Georgia"/>
              </a:defRPr>
            </a:lvl1pPr>
          </a:lstStyle>
          <a:p>
            <a:r>
              <a:rPr lang="en-US"/>
              <a:t>Re-characterisation of  equity-debt, income,  expenses, relief, etc.</a:t>
            </a:r>
          </a:p>
        </p:txBody>
      </p:sp>
      <p:sp>
        <p:nvSpPr>
          <p:cNvPr id="66" name="Title 1">
            <a:extLst>
              <a:ext uri="{FF2B5EF4-FFF2-40B4-BE49-F238E27FC236}">
                <a16:creationId xmlns:a16="http://schemas.microsoft.com/office/drawing/2014/main" id="{6DA38E49-3403-4B67-9B4E-9A0520FE77B5}"/>
              </a:ext>
            </a:extLst>
          </p:cNvPr>
          <p:cNvSpPr txBox="1">
            <a:spLocks/>
          </p:cNvSpPr>
          <p:nvPr/>
        </p:nvSpPr>
        <p:spPr>
          <a:xfrm>
            <a:off x="0" y="3530507"/>
            <a:ext cx="2088107" cy="1098762"/>
          </a:xfrm>
          <a:prstGeom prst="rect">
            <a:avLst/>
          </a:prstGeom>
        </p:spPr>
        <p:txBody>
          <a:bodyPr vert="horz" wrap="square" lIns="91440" tIns="45720" rIns="91440" bIns="45720" rtlCol="0" anchor="ctr">
            <a:spAutoFit/>
          </a:bodyPr>
          <a:lstStyle>
            <a:defPPr>
              <a:defRPr lang="en-US"/>
            </a:defPPr>
            <a:lvl1pP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US"/>
              <a:t>Implications of invoking GAAR</a:t>
            </a:r>
            <a:endParaRPr lang="en-IN"/>
          </a:p>
        </p:txBody>
      </p:sp>
      <p:sp>
        <p:nvSpPr>
          <p:cNvPr id="67" name="object 18">
            <a:extLst>
              <a:ext uri="{FF2B5EF4-FFF2-40B4-BE49-F238E27FC236}">
                <a16:creationId xmlns:a16="http://schemas.microsoft.com/office/drawing/2014/main" id="{C1764B6C-FDB3-4CBC-BD0A-556831559AA6}"/>
              </a:ext>
            </a:extLst>
          </p:cNvPr>
          <p:cNvSpPr txBox="1"/>
          <p:nvPr/>
        </p:nvSpPr>
        <p:spPr>
          <a:xfrm>
            <a:off x="2274694" y="6075132"/>
            <a:ext cx="9526780" cy="382156"/>
          </a:xfrm>
          <a:prstGeom prst="rect">
            <a:avLst/>
          </a:prstGeom>
        </p:spPr>
        <p:txBody>
          <a:bodyPr vert="horz" wrap="square" lIns="0" tIns="12700" rIns="0" bIns="0" rtlCol="0">
            <a:spAutoFit/>
          </a:bodyPr>
          <a:lstStyle/>
          <a:p>
            <a:pPr marL="12700" marR="5080" algn="just">
              <a:spcBef>
                <a:spcPts val="100"/>
              </a:spcBef>
            </a:pPr>
            <a:r>
              <a:rPr sz="1200" spc="-15">
                <a:solidFill>
                  <a:srgbClr val="231F20"/>
                </a:solidFill>
                <a:latin typeface="Georgia"/>
                <a:cs typeface="Georgia"/>
              </a:rPr>
              <a:t>Please note </a:t>
            </a:r>
            <a:r>
              <a:rPr sz="1200" spc="-10">
                <a:solidFill>
                  <a:srgbClr val="231F20"/>
                </a:solidFill>
                <a:latin typeface="Georgia"/>
                <a:cs typeface="Georgia"/>
              </a:rPr>
              <a:t>that </a:t>
            </a:r>
            <a:r>
              <a:rPr sz="1200" spc="-20">
                <a:solidFill>
                  <a:srgbClr val="231F20"/>
                </a:solidFill>
                <a:latin typeface="Georgia"/>
                <a:cs typeface="Georgia"/>
              </a:rPr>
              <a:t>in </a:t>
            </a:r>
            <a:r>
              <a:rPr sz="1200" spc="-5">
                <a:solidFill>
                  <a:srgbClr val="231F20"/>
                </a:solidFill>
                <a:latin typeface="Georgia"/>
                <a:cs typeface="Georgia"/>
              </a:rPr>
              <a:t>the </a:t>
            </a:r>
            <a:r>
              <a:rPr sz="1200" spc="-10">
                <a:solidFill>
                  <a:srgbClr val="231F20"/>
                </a:solidFill>
                <a:latin typeface="Georgia"/>
                <a:cs typeface="Georgia"/>
              </a:rPr>
              <a:t>event </a:t>
            </a:r>
            <a:r>
              <a:rPr sz="1200" spc="-5">
                <a:solidFill>
                  <a:srgbClr val="231F20"/>
                </a:solidFill>
                <a:latin typeface="Georgia"/>
                <a:cs typeface="Georgia"/>
              </a:rPr>
              <a:t>of </a:t>
            </a:r>
            <a:r>
              <a:rPr sz="1200">
                <a:solidFill>
                  <a:srgbClr val="231F20"/>
                </a:solidFill>
                <a:latin typeface="Georgia"/>
                <a:cs typeface="Georgia"/>
              </a:rPr>
              <a:t>a </a:t>
            </a:r>
            <a:r>
              <a:rPr sz="1200" spc="-10">
                <a:solidFill>
                  <a:srgbClr val="231F20"/>
                </a:solidFill>
                <a:latin typeface="Georgia"/>
                <a:cs typeface="Georgia"/>
              </a:rPr>
              <a:t>particular </a:t>
            </a:r>
            <a:r>
              <a:rPr sz="1200" spc="-15">
                <a:solidFill>
                  <a:srgbClr val="231F20"/>
                </a:solidFill>
                <a:latin typeface="Georgia"/>
                <a:cs typeface="Georgia"/>
              </a:rPr>
              <a:t>consequence </a:t>
            </a:r>
            <a:r>
              <a:rPr sz="1200" spc="-10">
                <a:solidFill>
                  <a:srgbClr val="231F20"/>
                </a:solidFill>
                <a:latin typeface="Georgia"/>
                <a:cs typeface="Georgia"/>
              </a:rPr>
              <a:t>being applied </a:t>
            </a:r>
            <a:r>
              <a:rPr sz="1200" spc="-20">
                <a:solidFill>
                  <a:srgbClr val="231F20"/>
                </a:solidFill>
                <a:latin typeface="Georgia"/>
                <a:cs typeface="Georgia"/>
              </a:rPr>
              <a:t>in </a:t>
            </a:r>
            <a:r>
              <a:rPr sz="1200" spc="-5">
                <a:solidFill>
                  <a:srgbClr val="231F20"/>
                </a:solidFill>
                <a:latin typeface="Georgia"/>
                <a:cs typeface="Georgia"/>
              </a:rPr>
              <a:t>the </a:t>
            </a:r>
            <a:r>
              <a:rPr sz="1200" spc="-20">
                <a:solidFill>
                  <a:srgbClr val="231F20"/>
                </a:solidFill>
                <a:latin typeface="Georgia"/>
                <a:cs typeface="Georgia"/>
              </a:rPr>
              <a:t>hands </a:t>
            </a:r>
            <a:r>
              <a:rPr sz="1200" spc="-5">
                <a:solidFill>
                  <a:srgbClr val="231F20"/>
                </a:solidFill>
                <a:latin typeface="Georgia"/>
                <a:cs typeface="Georgia"/>
              </a:rPr>
              <a:t>of </a:t>
            </a:r>
            <a:r>
              <a:rPr sz="1200" spc="-10">
                <a:solidFill>
                  <a:srgbClr val="231F20"/>
                </a:solidFill>
                <a:latin typeface="Georgia"/>
                <a:cs typeface="Georgia"/>
              </a:rPr>
              <a:t>one </a:t>
            </a:r>
            <a:r>
              <a:rPr sz="1200" spc="-5">
                <a:solidFill>
                  <a:srgbClr val="231F20"/>
                </a:solidFill>
                <a:latin typeface="Georgia"/>
                <a:cs typeface="Georgia"/>
              </a:rPr>
              <a:t>of the </a:t>
            </a:r>
            <a:r>
              <a:rPr sz="1200" spc="-15">
                <a:solidFill>
                  <a:srgbClr val="231F20"/>
                </a:solidFill>
                <a:latin typeface="Georgia"/>
                <a:cs typeface="Georgia"/>
              </a:rPr>
              <a:t>participants </a:t>
            </a:r>
            <a:r>
              <a:rPr sz="1200" spc="-5">
                <a:solidFill>
                  <a:srgbClr val="231F20"/>
                </a:solidFill>
                <a:latin typeface="Georgia"/>
                <a:cs typeface="Georgia"/>
              </a:rPr>
              <a:t>of </a:t>
            </a:r>
            <a:r>
              <a:rPr sz="1200" spc="-15">
                <a:solidFill>
                  <a:srgbClr val="231F20"/>
                </a:solidFill>
                <a:latin typeface="Georgia"/>
                <a:cs typeface="Georgia"/>
              </a:rPr>
              <a:t>an </a:t>
            </a:r>
            <a:r>
              <a:rPr sz="1200" spc="-30">
                <a:solidFill>
                  <a:srgbClr val="231F20"/>
                </a:solidFill>
                <a:latin typeface="Georgia"/>
                <a:cs typeface="Georgia"/>
              </a:rPr>
              <a:t>IAA, </a:t>
            </a:r>
            <a:r>
              <a:rPr sz="1200">
                <a:solidFill>
                  <a:srgbClr val="231F20"/>
                </a:solidFill>
                <a:latin typeface="Georgia"/>
                <a:cs typeface="Georgia"/>
              </a:rPr>
              <a:t>a </a:t>
            </a:r>
            <a:r>
              <a:rPr sz="1200" spc="-15">
                <a:solidFill>
                  <a:srgbClr val="231F20"/>
                </a:solidFill>
                <a:latin typeface="Georgia"/>
                <a:cs typeface="Georgia"/>
              </a:rPr>
              <a:t>corresponding </a:t>
            </a:r>
            <a:r>
              <a:rPr sz="1200" spc="-20">
                <a:solidFill>
                  <a:srgbClr val="231F20"/>
                </a:solidFill>
                <a:latin typeface="Georgia"/>
                <a:cs typeface="Georgia"/>
              </a:rPr>
              <a:t>adjustment in </a:t>
            </a:r>
            <a:r>
              <a:rPr sz="1200" spc="-5">
                <a:solidFill>
                  <a:srgbClr val="231F20"/>
                </a:solidFill>
                <a:latin typeface="Georgia"/>
                <a:cs typeface="Georgia"/>
              </a:rPr>
              <a:t>the  </a:t>
            </a:r>
            <a:r>
              <a:rPr sz="1200" spc="-20">
                <a:solidFill>
                  <a:srgbClr val="231F20"/>
                </a:solidFill>
                <a:latin typeface="Georgia"/>
                <a:cs typeface="Georgia"/>
              </a:rPr>
              <a:t>hands </a:t>
            </a:r>
            <a:r>
              <a:rPr sz="1200" spc="-5">
                <a:solidFill>
                  <a:srgbClr val="231F20"/>
                </a:solidFill>
                <a:latin typeface="Georgia"/>
                <a:cs typeface="Georgia"/>
              </a:rPr>
              <a:t>of </a:t>
            </a:r>
            <a:r>
              <a:rPr sz="1200" spc="-15">
                <a:solidFill>
                  <a:srgbClr val="231F20"/>
                </a:solidFill>
                <a:latin typeface="Georgia"/>
                <a:cs typeface="Georgia"/>
              </a:rPr>
              <a:t>another participant </a:t>
            </a:r>
            <a:r>
              <a:rPr sz="1200">
                <a:solidFill>
                  <a:srgbClr val="231F20"/>
                </a:solidFill>
                <a:latin typeface="Georgia"/>
                <a:cs typeface="Georgia"/>
              </a:rPr>
              <a:t>will </a:t>
            </a:r>
            <a:r>
              <a:rPr sz="1200" spc="-20">
                <a:solidFill>
                  <a:srgbClr val="231F20"/>
                </a:solidFill>
                <a:latin typeface="Georgia"/>
                <a:cs typeface="Georgia"/>
              </a:rPr>
              <a:t>not </a:t>
            </a:r>
            <a:r>
              <a:rPr sz="1200" spc="-10">
                <a:solidFill>
                  <a:srgbClr val="231F20"/>
                </a:solidFill>
                <a:latin typeface="Georgia"/>
                <a:cs typeface="Georgia"/>
              </a:rPr>
              <a:t>be</a:t>
            </a:r>
            <a:r>
              <a:rPr sz="1200" spc="-60">
                <a:solidFill>
                  <a:srgbClr val="231F20"/>
                </a:solidFill>
                <a:latin typeface="Georgia"/>
                <a:cs typeface="Georgia"/>
              </a:rPr>
              <a:t> </a:t>
            </a:r>
            <a:r>
              <a:rPr sz="1200" spc="-5">
                <a:solidFill>
                  <a:srgbClr val="231F20"/>
                </a:solidFill>
                <a:latin typeface="Georgia"/>
                <a:cs typeface="Georgia"/>
              </a:rPr>
              <a:t>allowed.</a:t>
            </a:r>
            <a:endParaRPr sz="1200">
              <a:latin typeface="Georgia"/>
              <a:cs typeface="Georgia"/>
            </a:endParaRPr>
          </a:p>
        </p:txBody>
      </p:sp>
      <p:pic>
        <p:nvPicPr>
          <p:cNvPr id="12" name="Graphic 11" descr="Questions with solid fill">
            <a:extLst>
              <a:ext uri="{FF2B5EF4-FFF2-40B4-BE49-F238E27FC236}">
                <a16:creationId xmlns:a16="http://schemas.microsoft.com/office/drawing/2014/main" id="{5D9AEDA7-B298-4297-A564-C5A18072DF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455" y="1764152"/>
            <a:ext cx="1568824" cy="1568824"/>
          </a:xfrm>
          <a:prstGeom prst="rect">
            <a:avLst/>
          </a:prstGeom>
          <a:effectLst>
            <a:outerShdw blurRad="50800" dist="38100" dir="2700000" algn="tl" rotWithShape="0">
              <a:prstClr val="black">
                <a:alpha val="40000"/>
              </a:prstClr>
            </a:outerShdw>
          </a:effectLst>
        </p:spPr>
      </p:pic>
      <p:sp>
        <p:nvSpPr>
          <p:cNvPr id="43" name="Slide Number Placeholder 6">
            <a:extLst>
              <a:ext uri="{FF2B5EF4-FFF2-40B4-BE49-F238E27FC236}">
                <a16:creationId xmlns:a16="http://schemas.microsoft.com/office/drawing/2014/main" id="{7F7A5F09-1A2E-4DB9-8189-B8C48A25224C}"/>
              </a:ext>
            </a:extLst>
          </p:cNvPr>
          <p:cNvSpPr>
            <a:spLocks noGrp="1"/>
          </p:cNvSpPr>
          <p:nvPr>
            <p:ph type="sldNum" sz="quarter" idx="12"/>
          </p:nvPr>
        </p:nvSpPr>
        <p:spPr>
          <a:xfrm>
            <a:off x="8610600" y="6418750"/>
            <a:ext cx="2743200" cy="365125"/>
          </a:xfrm>
        </p:spPr>
        <p:txBody>
          <a:bodyPr/>
          <a:lstStyle/>
          <a:p>
            <a:fld id="{035080D5-0642-4AB8-8B9E-BEF3CDA0A2A1}" type="slidenum">
              <a:rPr lang="en-IN" smtClean="0"/>
              <a:t>35</a:t>
            </a:fld>
            <a:endParaRPr lang="en-IN"/>
          </a:p>
        </p:txBody>
      </p:sp>
    </p:spTree>
    <p:extLst>
      <p:ext uri="{BB962C8B-B14F-4D97-AF65-F5344CB8AC3E}">
        <p14:creationId xmlns:p14="http://schemas.microsoft.com/office/powerpoint/2010/main" val="1580248979"/>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3333">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73333">
                                          <p:cBhvr additive="base">
                                            <p:cTn id="7" dur="1500" fill="hold"/>
                                            <p:tgtEl>
                                              <p:spTgt spid="36"/>
                                            </p:tgtEl>
                                            <p:attrNameLst>
                                              <p:attrName>ppt_x</p:attrName>
                                            </p:attrNameLst>
                                          </p:cBhvr>
                                          <p:tavLst>
                                            <p:tav tm="0">
                                              <p:val>
                                                <p:strVal val="#ppt_x"/>
                                              </p:val>
                                            </p:tav>
                                            <p:tav tm="100000">
                                              <p:val>
                                                <p:strVal val="#ppt_x"/>
                                              </p:val>
                                            </p:tav>
                                          </p:tavLst>
                                        </p:anim>
                                        <p:anim calcmode="lin" valueType="num" p14:bounceEnd="73333">
                                          <p:cBhvr additive="base">
                                            <p:cTn id="8" dur="1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14:presetBounceEnd="73333">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14:bounceEnd="73333">
                                          <p:cBhvr additive="base">
                                            <p:cTn id="15" dur="1500" fill="hold"/>
                                            <p:tgtEl>
                                              <p:spTgt spid="34"/>
                                            </p:tgtEl>
                                            <p:attrNameLst>
                                              <p:attrName>ppt_x</p:attrName>
                                            </p:attrNameLst>
                                          </p:cBhvr>
                                          <p:tavLst>
                                            <p:tav tm="0">
                                              <p:val>
                                                <p:strVal val="#ppt_x"/>
                                              </p:val>
                                            </p:tav>
                                            <p:tav tm="100000">
                                              <p:val>
                                                <p:strVal val="#ppt_x"/>
                                              </p:val>
                                            </p:tav>
                                          </p:tavLst>
                                        </p:anim>
                                        <p:anim calcmode="lin" valueType="num" p14:bounceEnd="73333">
                                          <p:cBhvr additive="base">
                                            <p:cTn id="16" dur="1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3333">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14:bounceEnd="73333">
                                          <p:cBhvr additive="base">
                                            <p:cTn id="19" dur="1500" fill="hold"/>
                                            <p:tgtEl>
                                              <p:spTgt spid="39"/>
                                            </p:tgtEl>
                                            <p:attrNameLst>
                                              <p:attrName>ppt_x</p:attrName>
                                            </p:attrNameLst>
                                          </p:cBhvr>
                                          <p:tavLst>
                                            <p:tav tm="0">
                                              <p:val>
                                                <p:strVal val="#ppt_x"/>
                                              </p:val>
                                            </p:tav>
                                            <p:tav tm="100000">
                                              <p:val>
                                                <p:strVal val="#ppt_x"/>
                                              </p:val>
                                            </p:tav>
                                          </p:tavLst>
                                        </p:anim>
                                        <p:anim calcmode="lin" valueType="num" p14:bounceEnd="73333">
                                          <p:cBhvr additive="base">
                                            <p:cTn id="20" dur="15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3333">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14:bounceEnd="73333">
                                          <p:cBhvr additive="base">
                                            <p:cTn id="23" dur="1500" fill="hold"/>
                                            <p:tgtEl>
                                              <p:spTgt spid="42"/>
                                            </p:tgtEl>
                                            <p:attrNameLst>
                                              <p:attrName>ppt_x</p:attrName>
                                            </p:attrNameLst>
                                          </p:cBhvr>
                                          <p:tavLst>
                                            <p:tav tm="0">
                                              <p:val>
                                                <p:strVal val="#ppt_x"/>
                                              </p:val>
                                            </p:tav>
                                            <p:tav tm="100000">
                                              <p:val>
                                                <p:strVal val="#ppt_x"/>
                                              </p:val>
                                            </p:tav>
                                          </p:tavLst>
                                        </p:anim>
                                        <p:anim calcmode="lin" valueType="num" p14:bounceEnd="73333">
                                          <p:cBhvr additive="base">
                                            <p:cTn id="24" dur="1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3333">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14:bounceEnd="73333">
                                          <p:cBhvr additive="base">
                                            <p:cTn id="27" dur="1500" fill="hold"/>
                                            <p:tgtEl>
                                              <p:spTgt spid="54"/>
                                            </p:tgtEl>
                                            <p:attrNameLst>
                                              <p:attrName>ppt_x</p:attrName>
                                            </p:attrNameLst>
                                          </p:cBhvr>
                                          <p:tavLst>
                                            <p:tav tm="0">
                                              <p:val>
                                                <p:strVal val="#ppt_x"/>
                                              </p:val>
                                            </p:tav>
                                            <p:tav tm="100000">
                                              <p:val>
                                                <p:strVal val="#ppt_x"/>
                                              </p:val>
                                            </p:tav>
                                          </p:tavLst>
                                        </p:anim>
                                        <p:anim calcmode="lin" valueType="num" p14:bounceEnd="73333">
                                          <p:cBhvr additive="base">
                                            <p:cTn id="28" dur="1500" fill="hold"/>
                                            <p:tgtEl>
                                              <p:spTgt spid="5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3333">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14:bounceEnd="73333">
                                          <p:cBhvr additive="base">
                                            <p:cTn id="31" dur="1500" fill="hold"/>
                                            <p:tgtEl>
                                              <p:spTgt spid="57"/>
                                            </p:tgtEl>
                                            <p:attrNameLst>
                                              <p:attrName>ppt_x</p:attrName>
                                            </p:attrNameLst>
                                          </p:cBhvr>
                                          <p:tavLst>
                                            <p:tav tm="0">
                                              <p:val>
                                                <p:strVal val="#ppt_x"/>
                                              </p:val>
                                            </p:tav>
                                            <p:tav tm="100000">
                                              <p:val>
                                                <p:strVal val="#ppt_x"/>
                                              </p:val>
                                            </p:tav>
                                          </p:tavLst>
                                        </p:anim>
                                        <p:anim calcmode="lin" valueType="num" p14:bounceEnd="73333">
                                          <p:cBhvr additive="base">
                                            <p:cTn id="32"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500" fill="hold"/>
                                            <p:tgtEl>
                                              <p:spTgt spid="36"/>
                                            </p:tgtEl>
                                            <p:attrNameLst>
                                              <p:attrName>ppt_x</p:attrName>
                                            </p:attrNameLst>
                                          </p:cBhvr>
                                          <p:tavLst>
                                            <p:tav tm="0">
                                              <p:val>
                                                <p:strVal val="#ppt_x"/>
                                              </p:val>
                                            </p:tav>
                                            <p:tav tm="100000">
                                              <p:val>
                                                <p:strVal val="#ppt_x"/>
                                              </p:val>
                                            </p:tav>
                                          </p:tavLst>
                                        </p:anim>
                                        <p:anim calcmode="lin" valueType="num">
                                          <p:cBhvr additive="base">
                                            <p:cTn id="8" dur="1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500" fill="hold"/>
                                            <p:tgtEl>
                                              <p:spTgt spid="34"/>
                                            </p:tgtEl>
                                            <p:attrNameLst>
                                              <p:attrName>ppt_x</p:attrName>
                                            </p:attrNameLst>
                                          </p:cBhvr>
                                          <p:tavLst>
                                            <p:tav tm="0">
                                              <p:val>
                                                <p:strVal val="#ppt_x"/>
                                              </p:val>
                                            </p:tav>
                                            <p:tav tm="100000">
                                              <p:val>
                                                <p:strVal val="#ppt_x"/>
                                              </p:val>
                                            </p:tav>
                                          </p:tavLst>
                                        </p:anim>
                                        <p:anim calcmode="lin" valueType="num">
                                          <p:cBhvr additive="base">
                                            <p:cTn id="16" dur="1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500" fill="hold"/>
                                            <p:tgtEl>
                                              <p:spTgt spid="39"/>
                                            </p:tgtEl>
                                            <p:attrNameLst>
                                              <p:attrName>ppt_x</p:attrName>
                                            </p:attrNameLst>
                                          </p:cBhvr>
                                          <p:tavLst>
                                            <p:tav tm="0">
                                              <p:val>
                                                <p:strVal val="#ppt_x"/>
                                              </p:val>
                                            </p:tav>
                                            <p:tav tm="100000">
                                              <p:val>
                                                <p:strVal val="#ppt_x"/>
                                              </p:val>
                                            </p:tav>
                                          </p:tavLst>
                                        </p:anim>
                                        <p:anim calcmode="lin" valueType="num">
                                          <p:cBhvr additive="base">
                                            <p:cTn id="20" dur="15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1500" fill="hold"/>
                                            <p:tgtEl>
                                              <p:spTgt spid="42"/>
                                            </p:tgtEl>
                                            <p:attrNameLst>
                                              <p:attrName>ppt_x</p:attrName>
                                            </p:attrNameLst>
                                          </p:cBhvr>
                                          <p:tavLst>
                                            <p:tav tm="0">
                                              <p:val>
                                                <p:strVal val="#ppt_x"/>
                                              </p:val>
                                            </p:tav>
                                            <p:tav tm="100000">
                                              <p:val>
                                                <p:strVal val="#ppt_x"/>
                                              </p:val>
                                            </p:tav>
                                          </p:tavLst>
                                        </p:anim>
                                        <p:anim calcmode="lin" valueType="num">
                                          <p:cBhvr additive="base">
                                            <p:cTn id="24" dur="1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1500" fill="hold"/>
                                            <p:tgtEl>
                                              <p:spTgt spid="54"/>
                                            </p:tgtEl>
                                            <p:attrNameLst>
                                              <p:attrName>ppt_x</p:attrName>
                                            </p:attrNameLst>
                                          </p:cBhvr>
                                          <p:tavLst>
                                            <p:tav tm="0">
                                              <p:val>
                                                <p:strVal val="#ppt_x"/>
                                              </p:val>
                                            </p:tav>
                                            <p:tav tm="100000">
                                              <p:val>
                                                <p:strVal val="#ppt_x"/>
                                              </p:val>
                                            </p:tav>
                                          </p:tavLst>
                                        </p:anim>
                                        <p:anim calcmode="lin" valueType="num">
                                          <p:cBhvr additive="base">
                                            <p:cTn id="28" dur="1500" fill="hold"/>
                                            <p:tgtEl>
                                              <p:spTgt spid="5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1500" fill="hold"/>
                                            <p:tgtEl>
                                              <p:spTgt spid="57"/>
                                            </p:tgtEl>
                                            <p:attrNameLst>
                                              <p:attrName>ppt_x</p:attrName>
                                            </p:attrNameLst>
                                          </p:cBhvr>
                                          <p:tavLst>
                                            <p:tav tm="0">
                                              <p:val>
                                                <p:strVal val="#ppt_x"/>
                                              </p:val>
                                            </p:tav>
                                            <p:tav tm="100000">
                                              <p:val>
                                                <p:strVal val="#ppt_x"/>
                                              </p:val>
                                            </p:tav>
                                          </p:tavLst>
                                        </p:anim>
                                        <p:anim calcmode="lin" valueType="num">
                                          <p:cBhvr additive="base">
                                            <p:cTn id="32"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Bank with solid fill">
            <a:extLst>
              <a:ext uri="{FF2B5EF4-FFF2-40B4-BE49-F238E27FC236}">
                <a16:creationId xmlns:a16="http://schemas.microsoft.com/office/drawing/2014/main" id="{32D480CB-9DA0-4CC2-84BD-6F3E25441D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54" y="2396890"/>
            <a:ext cx="2064219" cy="2064219"/>
          </a:xfrm>
          <a:prstGeom prst="rect">
            <a:avLst/>
          </a:prstGeom>
          <a:effectLst>
            <a:outerShdw blurRad="50800" dist="38100" dir="2700000" algn="tl" rotWithShape="0">
              <a:prstClr val="black">
                <a:alpha val="40000"/>
              </a:prstClr>
            </a:outerShdw>
          </a:effectLst>
        </p:spPr>
      </p:pic>
      <p:sp>
        <p:nvSpPr>
          <p:cNvPr id="8" name="Title 1">
            <a:extLst>
              <a:ext uri="{FF2B5EF4-FFF2-40B4-BE49-F238E27FC236}">
                <a16:creationId xmlns:a16="http://schemas.microsoft.com/office/drawing/2014/main" id="{C54D69D3-637B-443D-8F19-569EFDA12A5F}"/>
              </a:ext>
            </a:extLst>
          </p:cNvPr>
          <p:cNvSpPr txBox="1">
            <a:spLocks/>
          </p:cNvSpPr>
          <p:nvPr/>
        </p:nvSpPr>
        <p:spPr>
          <a:xfrm>
            <a:off x="6096000" y="3942774"/>
            <a:ext cx="6145158" cy="131112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a:t>ALTERNATE INVESTMENT FUND (AIF)</a:t>
            </a:r>
          </a:p>
        </p:txBody>
      </p:sp>
      <p:sp>
        <p:nvSpPr>
          <p:cNvPr id="9" name="Rectangle 8">
            <a:extLst>
              <a:ext uri="{FF2B5EF4-FFF2-40B4-BE49-F238E27FC236}">
                <a16:creationId xmlns:a16="http://schemas.microsoft.com/office/drawing/2014/main" id="{E055523D-E241-49CA-AE64-5453FD53972E}"/>
              </a:ext>
            </a:extLst>
          </p:cNvPr>
          <p:cNvSpPr/>
          <p:nvPr/>
        </p:nvSpPr>
        <p:spPr>
          <a:xfrm>
            <a:off x="6096000" y="2959100"/>
            <a:ext cx="6096000" cy="939800"/>
          </a:xfrm>
          <a:prstGeom prst="rect">
            <a:avLst/>
          </a:prstGeom>
          <a:solidFill>
            <a:srgbClr val="50655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Slide Number Placeholder 6">
            <a:extLst>
              <a:ext uri="{FF2B5EF4-FFF2-40B4-BE49-F238E27FC236}">
                <a16:creationId xmlns:a16="http://schemas.microsoft.com/office/drawing/2014/main" id="{8C37D304-92EF-49D8-B444-2F7562CD0279}"/>
              </a:ext>
            </a:extLst>
          </p:cNvPr>
          <p:cNvSpPr>
            <a:spLocks noGrp="1"/>
          </p:cNvSpPr>
          <p:nvPr>
            <p:ph type="sldNum" sz="quarter" idx="12"/>
          </p:nvPr>
        </p:nvSpPr>
        <p:spPr>
          <a:xfrm>
            <a:off x="8610600" y="6418750"/>
            <a:ext cx="2743200" cy="365125"/>
          </a:xfrm>
        </p:spPr>
        <p:txBody>
          <a:bodyPr/>
          <a:lstStyle/>
          <a:p>
            <a:fld id="{035080D5-0642-4AB8-8B9E-BEF3CDA0A2A1}" type="slidenum">
              <a:rPr lang="en-IN" smtClean="0"/>
              <a:t>36</a:t>
            </a:fld>
            <a:endParaRPr lang="en-IN"/>
          </a:p>
        </p:txBody>
      </p:sp>
    </p:spTree>
    <p:extLst>
      <p:ext uri="{BB962C8B-B14F-4D97-AF65-F5344CB8AC3E}">
        <p14:creationId xmlns:p14="http://schemas.microsoft.com/office/powerpoint/2010/main" val="721958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24">
            <a:extLst>
              <a:ext uri="{FF2B5EF4-FFF2-40B4-BE49-F238E27FC236}">
                <a16:creationId xmlns:a16="http://schemas.microsoft.com/office/drawing/2014/main" id="{E5E635F6-24AB-4EB8-8194-3BDA9818E7A1}"/>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37</a:t>
            </a:fld>
            <a:endParaRPr lang="en-IN"/>
          </a:p>
        </p:txBody>
      </p:sp>
      <p:sp>
        <p:nvSpPr>
          <p:cNvPr id="2" name="Title 1"/>
          <p:cNvSpPr>
            <a:spLocks noGrp="1"/>
          </p:cNvSpPr>
          <p:nvPr>
            <p:ph type="title" idx="4294967295"/>
          </p:nvPr>
        </p:nvSpPr>
        <p:spPr>
          <a:xfrm>
            <a:off x="16710" y="3557438"/>
            <a:ext cx="2067339" cy="766364"/>
          </a:xfrm>
        </p:spPr>
        <p:txBody>
          <a:bodyPr vert="horz" wrap="square" lIns="91440" tIns="45720" rIns="91440" bIns="45720" rtlCol="0" anchor="ctr">
            <a:spAutoFit/>
          </a:bodyPr>
          <a:lstStyle/>
          <a:p>
            <a:r>
              <a:rPr lang="en-US" sz="2400" b="1">
                <a:solidFill>
                  <a:srgbClr val="506554"/>
                </a:solidFill>
                <a:latin typeface="Source Sans Pro" panose="020B0503030403020204" pitchFamily="34" charset="0"/>
              </a:rPr>
              <a:t>Categories of AIFs</a:t>
            </a:r>
            <a:endParaRPr lang="en-IN" sz="2400" b="1">
              <a:solidFill>
                <a:srgbClr val="506554"/>
              </a:solidFill>
              <a:latin typeface="Source Sans Pro" panose="020B0503030403020204" pitchFamily="34" charset="0"/>
            </a:endParaRPr>
          </a:p>
        </p:txBody>
      </p:sp>
      <p:sp>
        <p:nvSpPr>
          <p:cNvPr id="33" name="object 29">
            <a:extLst>
              <a:ext uri="{FF2B5EF4-FFF2-40B4-BE49-F238E27FC236}">
                <a16:creationId xmlns:a16="http://schemas.microsoft.com/office/drawing/2014/main" id="{127BE576-7C65-4CEE-B198-89096AFF241C}"/>
              </a:ext>
            </a:extLst>
          </p:cNvPr>
          <p:cNvSpPr/>
          <p:nvPr/>
        </p:nvSpPr>
        <p:spPr>
          <a:xfrm>
            <a:off x="6445837" y="1288568"/>
            <a:ext cx="1730121" cy="393131"/>
          </a:xfrm>
          <a:custGeom>
            <a:avLst/>
            <a:gdLst/>
            <a:ahLst/>
            <a:cxnLst/>
            <a:rect l="l" t="t" r="r" b="b"/>
            <a:pathLst>
              <a:path w="1730121" h="393131">
                <a:moveTo>
                  <a:pt x="0" y="393131"/>
                </a:moveTo>
                <a:lnTo>
                  <a:pt x="1730121" y="393131"/>
                </a:lnTo>
                <a:lnTo>
                  <a:pt x="1730121" y="0"/>
                </a:lnTo>
                <a:lnTo>
                  <a:pt x="0" y="0"/>
                </a:lnTo>
                <a:lnTo>
                  <a:pt x="0" y="393131"/>
                </a:lnTo>
                <a:close/>
              </a:path>
            </a:pathLst>
          </a:custGeom>
          <a:solidFill>
            <a:srgbClr val="006FC0"/>
          </a:solidFill>
        </p:spPr>
        <p:txBody>
          <a:bodyPr wrap="square" lIns="0" tIns="0" rIns="0" bIns="0" rtlCol="0">
            <a:noAutofit/>
          </a:bodyPr>
          <a:lstStyle/>
          <a:p>
            <a:endParaRPr/>
          </a:p>
        </p:txBody>
      </p:sp>
      <p:sp>
        <p:nvSpPr>
          <p:cNvPr id="41" name="object 33">
            <a:extLst>
              <a:ext uri="{FF2B5EF4-FFF2-40B4-BE49-F238E27FC236}">
                <a16:creationId xmlns:a16="http://schemas.microsoft.com/office/drawing/2014/main" id="{B6DF323D-8BD5-4EE2-B73C-B8824F4F6FB6}"/>
              </a:ext>
            </a:extLst>
          </p:cNvPr>
          <p:cNvSpPr/>
          <p:nvPr/>
        </p:nvSpPr>
        <p:spPr>
          <a:xfrm>
            <a:off x="3223041" y="2281166"/>
            <a:ext cx="1730120" cy="389930"/>
          </a:xfrm>
          <a:custGeom>
            <a:avLst/>
            <a:gdLst/>
            <a:ahLst/>
            <a:cxnLst/>
            <a:rect l="l" t="t" r="r" b="b"/>
            <a:pathLst>
              <a:path w="1730120" h="389930">
                <a:moveTo>
                  <a:pt x="0" y="389930"/>
                </a:moveTo>
                <a:lnTo>
                  <a:pt x="1730120" y="389930"/>
                </a:lnTo>
                <a:lnTo>
                  <a:pt x="1730120" y="0"/>
                </a:lnTo>
                <a:lnTo>
                  <a:pt x="0" y="0"/>
                </a:lnTo>
                <a:lnTo>
                  <a:pt x="0" y="389930"/>
                </a:lnTo>
                <a:close/>
              </a:path>
            </a:pathLst>
          </a:custGeom>
          <a:solidFill>
            <a:srgbClr val="668871"/>
          </a:solidFill>
        </p:spPr>
        <p:txBody>
          <a:bodyPr wrap="square" lIns="0" tIns="0" rIns="0" bIns="0" rtlCol="0">
            <a:noAutofit/>
          </a:bodyPr>
          <a:lstStyle/>
          <a:p>
            <a:endParaRPr/>
          </a:p>
        </p:txBody>
      </p:sp>
      <p:sp>
        <p:nvSpPr>
          <p:cNvPr id="42" name="object 34">
            <a:extLst>
              <a:ext uri="{FF2B5EF4-FFF2-40B4-BE49-F238E27FC236}">
                <a16:creationId xmlns:a16="http://schemas.microsoft.com/office/drawing/2014/main" id="{6E86773F-9924-48FF-9239-19EF8925AA7C}"/>
              </a:ext>
            </a:extLst>
          </p:cNvPr>
          <p:cNvSpPr/>
          <p:nvPr/>
        </p:nvSpPr>
        <p:spPr>
          <a:xfrm>
            <a:off x="9554406" y="2281166"/>
            <a:ext cx="1730121" cy="389930"/>
          </a:xfrm>
          <a:custGeom>
            <a:avLst/>
            <a:gdLst/>
            <a:ahLst/>
            <a:cxnLst/>
            <a:rect l="l" t="t" r="r" b="b"/>
            <a:pathLst>
              <a:path w="1730121" h="389930">
                <a:moveTo>
                  <a:pt x="0" y="389930"/>
                </a:moveTo>
                <a:lnTo>
                  <a:pt x="1730121" y="389930"/>
                </a:lnTo>
                <a:lnTo>
                  <a:pt x="1730121" y="0"/>
                </a:lnTo>
                <a:lnTo>
                  <a:pt x="0" y="0"/>
                </a:lnTo>
                <a:lnTo>
                  <a:pt x="0" y="389930"/>
                </a:lnTo>
                <a:close/>
              </a:path>
            </a:pathLst>
          </a:custGeom>
          <a:solidFill>
            <a:srgbClr val="668871"/>
          </a:solidFill>
        </p:spPr>
        <p:txBody>
          <a:bodyPr wrap="square" lIns="0" tIns="0" rIns="0" bIns="0" rtlCol="0">
            <a:noAutofit/>
          </a:bodyPr>
          <a:lstStyle/>
          <a:p>
            <a:endParaRPr/>
          </a:p>
        </p:txBody>
      </p:sp>
      <p:sp>
        <p:nvSpPr>
          <p:cNvPr id="43" name="object 35">
            <a:extLst>
              <a:ext uri="{FF2B5EF4-FFF2-40B4-BE49-F238E27FC236}">
                <a16:creationId xmlns:a16="http://schemas.microsoft.com/office/drawing/2014/main" id="{D2AE8BFD-6E39-4A97-96EE-40C604E7A324}"/>
              </a:ext>
            </a:extLst>
          </p:cNvPr>
          <p:cNvSpPr/>
          <p:nvPr/>
        </p:nvSpPr>
        <p:spPr>
          <a:xfrm>
            <a:off x="6416713" y="2281166"/>
            <a:ext cx="1730120" cy="389930"/>
          </a:xfrm>
          <a:custGeom>
            <a:avLst/>
            <a:gdLst/>
            <a:ahLst/>
            <a:cxnLst/>
            <a:rect l="l" t="t" r="r" b="b"/>
            <a:pathLst>
              <a:path w="1730120" h="389930">
                <a:moveTo>
                  <a:pt x="0" y="389930"/>
                </a:moveTo>
                <a:lnTo>
                  <a:pt x="1730120" y="389930"/>
                </a:lnTo>
                <a:lnTo>
                  <a:pt x="1730120" y="0"/>
                </a:lnTo>
                <a:lnTo>
                  <a:pt x="0" y="0"/>
                </a:lnTo>
                <a:lnTo>
                  <a:pt x="0" y="389930"/>
                </a:lnTo>
                <a:close/>
              </a:path>
            </a:pathLst>
          </a:custGeom>
          <a:solidFill>
            <a:srgbClr val="006FC0"/>
          </a:solidFill>
        </p:spPr>
        <p:txBody>
          <a:bodyPr wrap="square" lIns="0" tIns="0" rIns="0" bIns="0" rtlCol="0">
            <a:noAutofit/>
          </a:bodyPr>
          <a:lstStyle/>
          <a:p>
            <a:endParaRPr/>
          </a:p>
        </p:txBody>
      </p:sp>
      <p:sp>
        <p:nvSpPr>
          <p:cNvPr id="44" name="object 36">
            <a:extLst>
              <a:ext uri="{FF2B5EF4-FFF2-40B4-BE49-F238E27FC236}">
                <a16:creationId xmlns:a16="http://schemas.microsoft.com/office/drawing/2014/main" id="{159C8809-8156-47A5-987A-FE1ECA6700B1}"/>
              </a:ext>
            </a:extLst>
          </p:cNvPr>
          <p:cNvSpPr/>
          <p:nvPr/>
        </p:nvSpPr>
        <p:spPr>
          <a:xfrm>
            <a:off x="9153959" y="3293212"/>
            <a:ext cx="2539995" cy="1354922"/>
          </a:xfrm>
          <a:custGeom>
            <a:avLst/>
            <a:gdLst/>
            <a:ahLst/>
            <a:cxnLst/>
            <a:rect l="l" t="t" r="r" b="b"/>
            <a:pathLst>
              <a:path w="2539995" h="1571243">
                <a:moveTo>
                  <a:pt x="0" y="1571243"/>
                </a:moveTo>
                <a:lnTo>
                  <a:pt x="2539995" y="1571243"/>
                </a:lnTo>
                <a:lnTo>
                  <a:pt x="2539995" y="0"/>
                </a:lnTo>
                <a:lnTo>
                  <a:pt x="0" y="0"/>
                </a:lnTo>
                <a:lnTo>
                  <a:pt x="0" y="1571243"/>
                </a:lnTo>
                <a:close/>
              </a:path>
            </a:pathLst>
          </a:custGeom>
          <a:ln w="28575">
            <a:solidFill>
              <a:srgbClr val="A4DEAE"/>
            </a:solidFill>
            <a:prstDash val="lgDash"/>
          </a:ln>
        </p:spPr>
        <p:txBody>
          <a:bodyPr wrap="square" lIns="0" tIns="0" rIns="0" bIns="0" rtlCol="0">
            <a:noAutofit/>
          </a:bodyPr>
          <a:lstStyle/>
          <a:p>
            <a:endParaRPr/>
          </a:p>
        </p:txBody>
      </p:sp>
      <p:sp>
        <p:nvSpPr>
          <p:cNvPr id="45" name="object 37">
            <a:extLst>
              <a:ext uri="{FF2B5EF4-FFF2-40B4-BE49-F238E27FC236}">
                <a16:creationId xmlns:a16="http://schemas.microsoft.com/office/drawing/2014/main" id="{B5CE5FF5-343B-4D9D-AAEF-13AC06E719F1}"/>
              </a:ext>
            </a:extLst>
          </p:cNvPr>
          <p:cNvSpPr/>
          <p:nvPr/>
        </p:nvSpPr>
        <p:spPr>
          <a:xfrm>
            <a:off x="2628407" y="3264644"/>
            <a:ext cx="2927222" cy="2550243"/>
          </a:xfrm>
          <a:custGeom>
            <a:avLst/>
            <a:gdLst/>
            <a:ahLst/>
            <a:cxnLst/>
            <a:rect l="l" t="t" r="r" b="b"/>
            <a:pathLst>
              <a:path w="2927222" h="1593473">
                <a:moveTo>
                  <a:pt x="0" y="1593473"/>
                </a:moveTo>
                <a:lnTo>
                  <a:pt x="2927222" y="1593473"/>
                </a:lnTo>
                <a:lnTo>
                  <a:pt x="2927222" y="0"/>
                </a:lnTo>
                <a:lnTo>
                  <a:pt x="0" y="0"/>
                </a:lnTo>
                <a:lnTo>
                  <a:pt x="0" y="1593473"/>
                </a:lnTo>
                <a:close/>
              </a:path>
            </a:pathLst>
          </a:custGeom>
          <a:ln w="28575">
            <a:solidFill>
              <a:srgbClr val="A4DEAE"/>
            </a:solidFill>
            <a:prstDash val="lgDash"/>
          </a:ln>
        </p:spPr>
        <p:txBody>
          <a:bodyPr wrap="square" lIns="0" tIns="0" rIns="0" bIns="0" rtlCol="0">
            <a:noAutofit/>
          </a:bodyPr>
          <a:lstStyle/>
          <a:p>
            <a:endParaRPr sz="1500"/>
          </a:p>
        </p:txBody>
      </p:sp>
      <p:sp>
        <p:nvSpPr>
          <p:cNvPr id="46" name="object 38">
            <a:extLst>
              <a:ext uri="{FF2B5EF4-FFF2-40B4-BE49-F238E27FC236}">
                <a16:creationId xmlns:a16="http://schemas.microsoft.com/office/drawing/2014/main" id="{EB91DEB9-9CCC-4E29-A620-341EDB9CECAF}"/>
              </a:ext>
            </a:extLst>
          </p:cNvPr>
          <p:cNvSpPr/>
          <p:nvPr/>
        </p:nvSpPr>
        <p:spPr>
          <a:xfrm>
            <a:off x="6006670" y="3296174"/>
            <a:ext cx="2731412" cy="2187636"/>
          </a:xfrm>
          <a:custGeom>
            <a:avLst/>
            <a:gdLst/>
            <a:ahLst/>
            <a:cxnLst/>
            <a:rect l="l" t="t" r="r" b="b"/>
            <a:pathLst>
              <a:path w="2557403" h="1571243">
                <a:moveTo>
                  <a:pt x="0" y="1571243"/>
                </a:moveTo>
                <a:lnTo>
                  <a:pt x="2557403" y="1571243"/>
                </a:lnTo>
                <a:lnTo>
                  <a:pt x="2557403" y="0"/>
                </a:lnTo>
                <a:lnTo>
                  <a:pt x="0" y="0"/>
                </a:lnTo>
                <a:lnTo>
                  <a:pt x="0" y="1571243"/>
                </a:lnTo>
                <a:close/>
              </a:path>
            </a:pathLst>
          </a:custGeom>
          <a:ln w="28575">
            <a:solidFill>
              <a:srgbClr val="A4DEAE"/>
            </a:solidFill>
            <a:prstDash val="lgDash"/>
          </a:ln>
        </p:spPr>
        <p:txBody>
          <a:bodyPr wrap="square" lIns="0" tIns="0" rIns="0" bIns="0" rtlCol="0">
            <a:noAutofit/>
          </a:bodyPr>
          <a:lstStyle/>
          <a:p>
            <a:endParaRPr/>
          </a:p>
        </p:txBody>
      </p:sp>
      <p:sp>
        <p:nvSpPr>
          <p:cNvPr id="50" name="object 23">
            <a:extLst>
              <a:ext uri="{FF2B5EF4-FFF2-40B4-BE49-F238E27FC236}">
                <a16:creationId xmlns:a16="http://schemas.microsoft.com/office/drawing/2014/main" id="{CD81D9DE-C1A3-4DFC-A9A6-47B01E700057}"/>
              </a:ext>
            </a:extLst>
          </p:cNvPr>
          <p:cNvSpPr txBox="1"/>
          <p:nvPr/>
        </p:nvSpPr>
        <p:spPr>
          <a:xfrm>
            <a:off x="2246637" y="728485"/>
            <a:ext cx="10229208" cy="520700"/>
          </a:xfrm>
          <a:prstGeom prst="rect">
            <a:avLst/>
          </a:prstGeom>
        </p:spPr>
        <p:txBody>
          <a:bodyPr wrap="square" lIns="0" tIns="0" rIns="0" bIns="0" rtlCol="0">
            <a:noAutofit/>
          </a:bodyPr>
          <a:lstStyle/>
          <a:p>
            <a:pPr marL="12700">
              <a:lnSpc>
                <a:spcPts val="1730"/>
              </a:lnSpc>
              <a:spcBef>
                <a:spcPts val="86"/>
              </a:spcBef>
            </a:pPr>
            <a:r>
              <a:rPr sz="2400" spc="4" baseline="4632">
                <a:cs typeface="Palatino Linotype"/>
              </a:rPr>
              <a:t>T</a:t>
            </a:r>
            <a:r>
              <a:rPr sz="2400" spc="-4" baseline="4632">
                <a:cs typeface="Palatino Linotype"/>
              </a:rPr>
              <a:t>h</a:t>
            </a:r>
            <a:r>
              <a:rPr sz="2400" spc="0" baseline="4632">
                <a:cs typeface="Palatino Linotype"/>
              </a:rPr>
              <a:t>e</a:t>
            </a:r>
            <a:r>
              <a:rPr sz="2400" spc="-86" baseline="5435">
                <a:cs typeface="Times New Roman"/>
              </a:rPr>
              <a:t> </a:t>
            </a:r>
            <a:r>
              <a:rPr sz="2400" spc="-4" baseline="4632">
                <a:cs typeface="Palatino Linotype"/>
              </a:rPr>
              <a:t>A</a:t>
            </a:r>
            <a:r>
              <a:rPr sz="2400" spc="0" baseline="4632">
                <a:cs typeface="Palatino Linotype"/>
              </a:rPr>
              <a:t>IF</a:t>
            </a:r>
            <a:r>
              <a:rPr sz="2400" spc="-6" baseline="5435">
                <a:cs typeface="Times New Roman"/>
              </a:rPr>
              <a:t> </a:t>
            </a:r>
            <a:r>
              <a:rPr sz="2400" spc="0" baseline="4632">
                <a:cs typeface="Palatino Linotype"/>
              </a:rPr>
              <a:t>R</a:t>
            </a:r>
            <a:r>
              <a:rPr sz="2400" spc="4" baseline="4632">
                <a:cs typeface="Palatino Linotype"/>
              </a:rPr>
              <a:t>e</a:t>
            </a:r>
            <a:r>
              <a:rPr sz="2400" spc="0" baseline="4632">
                <a:cs typeface="Palatino Linotype"/>
              </a:rPr>
              <a:t>gul</a:t>
            </a:r>
            <a:r>
              <a:rPr sz="2400" spc="4" baseline="4632">
                <a:cs typeface="Palatino Linotype"/>
              </a:rPr>
              <a:t>a</a:t>
            </a:r>
            <a:r>
              <a:rPr sz="2400" spc="0" baseline="4632">
                <a:cs typeface="Palatino Linotype"/>
              </a:rPr>
              <a:t>tions</a:t>
            </a:r>
            <a:r>
              <a:rPr sz="2400" spc="-84" baseline="5435">
                <a:cs typeface="Times New Roman"/>
              </a:rPr>
              <a:t> </a:t>
            </a:r>
            <a:r>
              <a:rPr sz="2400" spc="0" baseline="4632">
                <a:cs typeface="Palatino Linotype"/>
              </a:rPr>
              <a:t>c</a:t>
            </a:r>
            <a:r>
              <a:rPr sz="2400" spc="4" baseline="4632">
                <a:cs typeface="Palatino Linotype"/>
              </a:rPr>
              <a:t>a</a:t>
            </a:r>
            <a:r>
              <a:rPr sz="2400" spc="0" baseline="4632">
                <a:cs typeface="Palatino Linotype"/>
              </a:rPr>
              <a:t>tego</a:t>
            </a:r>
            <a:r>
              <a:rPr sz="2400" spc="9" baseline="4632">
                <a:cs typeface="Palatino Linotype"/>
              </a:rPr>
              <a:t>r</a:t>
            </a:r>
            <a:r>
              <a:rPr sz="2400" spc="0" baseline="4632">
                <a:cs typeface="Palatino Linotype"/>
              </a:rPr>
              <a:t>ise</a:t>
            </a:r>
            <a:r>
              <a:rPr sz="2400" spc="-70" baseline="5435">
                <a:cs typeface="Times New Roman"/>
              </a:rPr>
              <a:t> </a:t>
            </a:r>
            <a:r>
              <a:rPr sz="2400" spc="0" baseline="4632">
                <a:cs typeface="Palatino Linotype"/>
              </a:rPr>
              <a:t>f</a:t>
            </a:r>
            <a:r>
              <a:rPr sz="2400" spc="-4" baseline="4632">
                <a:cs typeface="Palatino Linotype"/>
              </a:rPr>
              <a:t>un</a:t>
            </a:r>
            <a:r>
              <a:rPr sz="2400" spc="0" baseline="4632">
                <a:cs typeface="Palatino Linotype"/>
              </a:rPr>
              <a:t>ds</a:t>
            </a:r>
            <a:r>
              <a:rPr sz="2400" spc="-15" baseline="5435">
                <a:cs typeface="Times New Roman"/>
              </a:rPr>
              <a:t> </a:t>
            </a:r>
            <a:r>
              <a:rPr sz="2400" spc="0" baseline="4632">
                <a:cs typeface="Palatino Linotype"/>
              </a:rPr>
              <a:t>in</a:t>
            </a:r>
            <a:r>
              <a:rPr sz="2400" spc="-4" baseline="4632">
                <a:cs typeface="Palatino Linotype"/>
              </a:rPr>
              <a:t>t</a:t>
            </a:r>
            <a:r>
              <a:rPr sz="2400" spc="0" baseline="4632">
                <a:cs typeface="Palatino Linotype"/>
              </a:rPr>
              <a:t>o</a:t>
            </a:r>
            <a:r>
              <a:rPr sz="2400" spc="-2" baseline="5435">
                <a:cs typeface="Times New Roman"/>
              </a:rPr>
              <a:t> </a:t>
            </a:r>
            <a:r>
              <a:rPr sz="2400" spc="0" baseline="4632">
                <a:cs typeface="Palatino Linotype"/>
              </a:rPr>
              <a:t>3</a:t>
            </a:r>
            <a:r>
              <a:rPr sz="2400" spc="11" baseline="5435">
                <a:cs typeface="Times New Roman"/>
              </a:rPr>
              <a:t> </a:t>
            </a:r>
            <a:r>
              <a:rPr sz="2400" spc="0" baseline="4632">
                <a:cs typeface="Palatino Linotype"/>
              </a:rPr>
              <a:t>c</a:t>
            </a:r>
            <a:r>
              <a:rPr sz="2400" spc="4" baseline="4632">
                <a:cs typeface="Palatino Linotype"/>
              </a:rPr>
              <a:t>a</a:t>
            </a:r>
            <a:r>
              <a:rPr sz="2400" spc="0" baseline="4632">
                <a:cs typeface="Palatino Linotype"/>
              </a:rPr>
              <a:t>tego</a:t>
            </a:r>
            <a:r>
              <a:rPr sz="2400" spc="9" baseline="4632">
                <a:cs typeface="Palatino Linotype"/>
              </a:rPr>
              <a:t>r</a:t>
            </a:r>
            <a:r>
              <a:rPr sz="2400" spc="0" baseline="4632">
                <a:cs typeface="Palatino Linotype"/>
              </a:rPr>
              <a:t>i</a:t>
            </a:r>
            <a:r>
              <a:rPr sz="2400" spc="4" baseline="4632">
                <a:cs typeface="Palatino Linotype"/>
              </a:rPr>
              <a:t>es</a:t>
            </a:r>
            <a:r>
              <a:rPr sz="2400" spc="0" baseline="4632">
                <a:cs typeface="Palatino Linotype"/>
              </a:rPr>
              <a:t>,</a:t>
            </a:r>
            <a:r>
              <a:rPr sz="2400" spc="-79" baseline="5435">
                <a:cs typeface="Times New Roman"/>
              </a:rPr>
              <a:t> </a:t>
            </a:r>
            <a:r>
              <a:rPr sz="2400" spc="4" baseline="4632">
                <a:cs typeface="Palatino Linotype"/>
              </a:rPr>
              <a:t>ba</a:t>
            </a:r>
            <a:r>
              <a:rPr sz="2400" spc="0" baseline="4632">
                <a:cs typeface="Palatino Linotype"/>
              </a:rPr>
              <a:t>sed</a:t>
            </a:r>
            <a:r>
              <a:rPr sz="2400" spc="-50" baseline="5435">
                <a:cs typeface="Times New Roman"/>
              </a:rPr>
              <a:t> </a:t>
            </a:r>
            <a:r>
              <a:rPr sz="2400" spc="0" baseline="4632">
                <a:cs typeface="Palatino Linotype"/>
              </a:rPr>
              <a:t>on</a:t>
            </a:r>
            <a:r>
              <a:rPr sz="2400" spc="-12" baseline="5435">
                <a:cs typeface="Times New Roman"/>
              </a:rPr>
              <a:t> </a:t>
            </a:r>
            <a:r>
              <a:rPr sz="2400" spc="0" baseline="4632">
                <a:cs typeface="Palatino Linotype"/>
              </a:rPr>
              <a:t>t</a:t>
            </a:r>
            <a:r>
              <a:rPr sz="2400" spc="-9" baseline="4632">
                <a:cs typeface="Palatino Linotype"/>
              </a:rPr>
              <a:t>h</a:t>
            </a:r>
            <a:r>
              <a:rPr sz="2400" spc="0" baseline="4632">
                <a:cs typeface="Palatino Linotype"/>
              </a:rPr>
              <a:t>e</a:t>
            </a:r>
            <a:r>
              <a:rPr sz="2400" spc="4" baseline="4632">
                <a:cs typeface="Palatino Linotype"/>
              </a:rPr>
              <a:t>i</a:t>
            </a:r>
            <a:r>
              <a:rPr sz="2400" spc="0" baseline="4632">
                <a:cs typeface="Palatino Linotype"/>
              </a:rPr>
              <a:t>r</a:t>
            </a:r>
            <a:r>
              <a:rPr sz="2400" spc="1" baseline="5435">
                <a:cs typeface="Times New Roman"/>
              </a:rPr>
              <a:t> </a:t>
            </a:r>
            <a:r>
              <a:rPr sz="2400" spc="0" baseline="4632">
                <a:cs typeface="Palatino Linotype"/>
              </a:rPr>
              <a:t>in</a:t>
            </a:r>
            <a:r>
              <a:rPr sz="2400" spc="-25" baseline="4632">
                <a:cs typeface="Palatino Linotype"/>
              </a:rPr>
              <a:t>v</a:t>
            </a:r>
            <a:r>
              <a:rPr sz="2400" spc="0" baseline="4632">
                <a:cs typeface="Palatino Linotype"/>
              </a:rPr>
              <a:t>es</a:t>
            </a:r>
            <a:r>
              <a:rPr sz="2400" spc="-4" baseline="4632">
                <a:cs typeface="Palatino Linotype"/>
              </a:rPr>
              <a:t>tm</a:t>
            </a:r>
            <a:r>
              <a:rPr sz="2400" spc="0" baseline="4632">
                <a:cs typeface="Palatino Linotype"/>
              </a:rPr>
              <a:t>ent</a:t>
            </a:r>
            <a:r>
              <a:rPr sz="2400" spc="-53" baseline="5435">
                <a:cs typeface="Times New Roman"/>
              </a:rPr>
              <a:t> </a:t>
            </a:r>
            <a:r>
              <a:rPr sz="2400" spc="0" baseline="4632">
                <a:cs typeface="Palatino Linotype"/>
              </a:rPr>
              <a:t>focus</a:t>
            </a:r>
            <a:r>
              <a:rPr sz="2400" spc="-27" baseline="5435">
                <a:cs typeface="Times New Roman"/>
              </a:rPr>
              <a:t> </a:t>
            </a:r>
            <a:r>
              <a:rPr sz="2400" spc="4" baseline="4632">
                <a:cs typeface="Palatino Linotype"/>
              </a:rPr>
              <a:t>a</a:t>
            </a:r>
            <a:r>
              <a:rPr sz="2400" spc="-4" baseline="4632">
                <a:cs typeface="Palatino Linotype"/>
              </a:rPr>
              <a:t>n</a:t>
            </a:r>
            <a:r>
              <a:rPr sz="2400" spc="0" baseline="4632">
                <a:cs typeface="Palatino Linotype"/>
              </a:rPr>
              <a:t>d</a:t>
            </a:r>
            <a:r>
              <a:rPr sz="2400" spc="-22" baseline="5435">
                <a:cs typeface="Times New Roman"/>
              </a:rPr>
              <a:t> </a:t>
            </a:r>
            <a:r>
              <a:rPr sz="2400" spc="0" baseline="4632">
                <a:cs typeface="Palatino Linotype"/>
              </a:rPr>
              <a:t>imp</a:t>
            </a:r>
            <a:r>
              <a:rPr sz="2400" spc="4" baseline="4632">
                <a:cs typeface="Palatino Linotype"/>
              </a:rPr>
              <a:t>a</a:t>
            </a:r>
            <a:r>
              <a:rPr sz="2400" spc="0" baseline="4632">
                <a:cs typeface="Palatino Linotype"/>
              </a:rPr>
              <a:t>ct</a:t>
            </a:r>
            <a:r>
              <a:rPr sz="2400" spc="-23" baseline="5435">
                <a:cs typeface="Times New Roman"/>
              </a:rPr>
              <a:t> </a:t>
            </a:r>
            <a:r>
              <a:rPr sz="2400" spc="0" baseline="4632">
                <a:cs typeface="Palatino Linotype"/>
              </a:rPr>
              <a:t>on</a:t>
            </a:r>
            <a:r>
              <a:rPr sz="2400" spc="-12" baseline="5435">
                <a:cs typeface="Times New Roman"/>
              </a:rPr>
              <a:t> </a:t>
            </a:r>
            <a:r>
              <a:rPr sz="2400" spc="0" baseline="4632">
                <a:cs typeface="Palatino Linotype"/>
              </a:rPr>
              <a:t>t</a:t>
            </a:r>
            <a:r>
              <a:rPr lang="en-US" sz="2400" spc="-9" baseline="4632">
                <a:cs typeface="Palatino Linotype"/>
              </a:rPr>
              <a:t>he economy:</a:t>
            </a:r>
            <a:endParaRPr lang="en-IN" sz="1600">
              <a:cs typeface="Palatino Linotype"/>
            </a:endParaRPr>
          </a:p>
        </p:txBody>
      </p:sp>
      <p:sp>
        <p:nvSpPr>
          <p:cNvPr id="54" name="object 18">
            <a:extLst>
              <a:ext uri="{FF2B5EF4-FFF2-40B4-BE49-F238E27FC236}">
                <a16:creationId xmlns:a16="http://schemas.microsoft.com/office/drawing/2014/main" id="{C99FA678-B4DC-430E-93B8-817D5996E748}"/>
              </a:ext>
            </a:extLst>
          </p:cNvPr>
          <p:cNvSpPr txBox="1"/>
          <p:nvPr/>
        </p:nvSpPr>
        <p:spPr>
          <a:xfrm>
            <a:off x="9153959" y="3091219"/>
            <a:ext cx="2539995" cy="934066"/>
          </a:xfrm>
          <a:prstGeom prst="rect">
            <a:avLst/>
          </a:prstGeom>
        </p:spPr>
        <p:txBody>
          <a:bodyPr wrap="square" lIns="0" tIns="0" rIns="0" bIns="0" rtlCol="0">
            <a:noAutofit/>
          </a:bodyPr>
          <a:lstStyle/>
          <a:p>
            <a:pPr>
              <a:lnSpc>
                <a:spcPts val="1100"/>
              </a:lnSpc>
              <a:spcBef>
                <a:spcPts val="16"/>
              </a:spcBef>
            </a:pPr>
            <a:endParaRPr sz="1100"/>
          </a:p>
        </p:txBody>
      </p:sp>
      <p:sp>
        <p:nvSpPr>
          <p:cNvPr id="55" name="object 17">
            <a:extLst>
              <a:ext uri="{FF2B5EF4-FFF2-40B4-BE49-F238E27FC236}">
                <a16:creationId xmlns:a16="http://schemas.microsoft.com/office/drawing/2014/main" id="{AE882244-619A-49F3-8969-E393F93E63AD}"/>
              </a:ext>
            </a:extLst>
          </p:cNvPr>
          <p:cNvSpPr txBox="1"/>
          <p:nvPr/>
        </p:nvSpPr>
        <p:spPr>
          <a:xfrm>
            <a:off x="6180679" y="3091219"/>
            <a:ext cx="2557403" cy="1571243"/>
          </a:xfrm>
          <a:prstGeom prst="rect">
            <a:avLst/>
          </a:prstGeom>
        </p:spPr>
        <p:txBody>
          <a:bodyPr wrap="square" lIns="0" tIns="0" rIns="0" bIns="0" rtlCol="0">
            <a:noAutofit/>
          </a:bodyPr>
          <a:lstStyle/>
          <a:p>
            <a:pPr>
              <a:lnSpc>
                <a:spcPts val="800"/>
              </a:lnSpc>
              <a:spcBef>
                <a:spcPts val="32"/>
              </a:spcBef>
            </a:pPr>
            <a:r>
              <a:rPr lang="en-US" sz="1600"/>
              <a:t> </a:t>
            </a:r>
            <a:endParaRPr sz="800"/>
          </a:p>
        </p:txBody>
      </p:sp>
      <p:sp>
        <p:nvSpPr>
          <p:cNvPr id="56" name="object 16">
            <a:extLst>
              <a:ext uri="{FF2B5EF4-FFF2-40B4-BE49-F238E27FC236}">
                <a16:creationId xmlns:a16="http://schemas.microsoft.com/office/drawing/2014/main" id="{839C5B0C-0593-4432-BD61-0736CE86ADB7}"/>
              </a:ext>
            </a:extLst>
          </p:cNvPr>
          <p:cNvSpPr txBox="1"/>
          <p:nvPr/>
        </p:nvSpPr>
        <p:spPr>
          <a:xfrm>
            <a:off x="2730116" y="3390774"/>
            <a:ext cx="2616326" cy="2424113"/>
          </a:xfrm>
          <a:prstGeom prst="rect">
            <a:avLst/>
          </a:prstGeom>
        </p:spPr>
        <p:txBody>
          <a:bodyPr wrap="square" lIns="0" tIns="0" rIns="0" bIns="0" rtlCol="0">
            <a:noAutofit/>
          </a:bodyPr>
          <a:lstStyle/>
          <a:p>
            <a:pPr marL="91465" marR="62937" algn="just">
              <a:lnSpc>
                <a:spcPts val="1484"/>
              </a:lnSpc>
              <a:spcBef>
                <a:spcPts val="340"/>
              </a:spcBef>
            </a:pPr>
            <a:r>
              <a:rPr sz="1500" spc="-4">
                <a:cs typeface="Palatino Linotype"/>
              </a:rPr>
              <a:t>T</a:t>
            </a:r>
            <a:r>
              <a:rPr sz="1500" spc="4">
                <a:cs typeface="Palatino Linotype"/>
              </a:rPr>
              <a:t>h</a:t>
            </a:r>
            <a:r>
              <a:rPr sz="1500" spc="0">
                <a:cs typeface="Palatino Linotype"/>
              </a:rPr>
              <a:t>o</a:t>
            </a:r>
            <a:r>
              <a:rPr sz="1500" spc="-14">
                <a:cs typeface="Palatino Linotype"/>
              </a:rPr>
              <a:t>s</a:t>
            </a:r>
            <a:r>
              <a:rPr sz="1500" spc="0">
                <a:cs typeface="Palatino Linotype"/>
              </a:rPr>
              <a:t>e</a:t>
            </a:r>
            <a:r>
              <a:rPr sz="1500" spc="0">
                <a:cs typeface="Times New Roman"/>
              </a:rPr>
              <a:t> </a:t>
            </a:r>
            <a:r>
              <a:rPr sz="1500" spc="4">
                <a:cs typeface="Palatino Linotype"/>
              </a:rPr>
              <a:t>A</a:t>
            </a:r>
            <a:r>
              <a:rPr sz="1500" spc="0">
                <a:cs typeface="Palatino Linotype"/>
              </a:rPr>
              <a:t>I</a:t>
            </a:r>
            <a:r>
              <a:rPr sz="1500" spc="-14">
                <a:cs typeface="Palatino Linotype"/>
              </a:rPr>
              <a:t>F</a:t>
            </a:r>
            <a:r>
              <a:rPr sz="1500" spc="0">
                <a:cs typeface="Palatino Linotype"/>
              </a:rPr>
              <a:t>s</a:t>
            </a:r>
            <a:r>
              <a:rPr sz="1500" spc="0">
                <a:cs typeface="Times New Roman"/>
              </a:rPr>
              <a:t> </a:t>
            </a:r>
            <a:r>
              <a:rPr sz="1500" spc="0">
                <a:cs typeface="Palatino Linotype"/>
              </a:rPr>
              <a:t>w</a:t>
            </a:r>
            <a:r>
              <a:rPr sz="1500" spc="4">
                <a:cs typeface="Palatino Linotype"/>
              </a:rPr>
              <a:t>i</a:t>
            </a:r>
            <a:r>
              <a:rPr sz="1500" spc="-9">
                <a:cs typeface="Palatino Linotype"/>
              </a:rPr>
              <a:t>t</a:t>
            </a:r>
            <a:r>
              <a:rPr sz="1500" spc="0">
                <a:cs typeface="Palatino Linotype"/>
              </a:rPr>
              <a:t>h</a:t>
            </a:r>
            <a:r>
              <a:rPr sz="1500" spc="9">
                <a:cs typeface="Times New Roman"/>
              </a:rPr>
              <a:t> </a:t>
            </a:r>
            <a:r>
              <a:rPr sz="1500" spc="-4">
                <a:cs typeface="Palatino Linotype"/>
              </a:rPr>
              <a:t>p</a:t>
            </a:r>
            <a:r>
              <a:rPr sz="1500" spc="0">
                <a:cs typeface="Palatino Linotype"/>
              </a:rPr>
              <a:t>ositi</a:t>
            </a:r>
            <a:r>
              <a:rPr sz="1500" spc="-9">
                <a:cs typeface="Palatino Linotype"/>
              </a:rPr>
              <a:t>v</a:t>
            </a:r>
            <a:r>
              <a:rPr sz="1500" spc="0">
                <a:cs typeface="Palatino Linotype"/>
              </a:rPr>
              <a:t>e</a:t>
            </a:r>
            <a:r>
              <a:rPr sz="1500" spc="0">
                <a:cs typeface="Times New Roman"/>
              </a:rPr>
              <a:t> </a:t>
            </a:r>
            <a:r>
              <a:rPr sz="1500" spc="0">
                <a:cs typeface="Palatino Linotype"/>
              </a:rPr>
              <a:t>s</a:t>
            </a:r>
            <a:r>
              <a:rPr sz="1500" spc="-4">
                <a:cs typeface="Palatino Linotype"/>
              </a:rPr>
              <a:t>p</a:t>
            </a:r>
            <a:r>
              <a:rPr sz="1500" spc="0">
                <a:cs typeface="Palatino Linotype"/>
              </a:rPr>
              <a:t>i</a:t>
            </a:r>
            <a:r>
              <a:rPr sz="1500" spc="4">
                <a:cs typeface="Palatino Linotype"/>
              </a:rPr>
              <a:t>l</a:t>
            </a:r>
            <a:r>
              <a:rPr sz="1500" spc="0">
                <a:cs typeface="Palatino Linotype"/>
              </a:rPr>
              <a:t>lover</a:t>
            </a:r>
            <a:r>
              <a:rPr sz="1500" spc="-4">
                <a:cs typeface="Times New Roman"/>
              </a:rPr>
              <a:t> </a:t>
            </a:r>
            <a:r>
              <a:rPr sz="1500" spc="0">
                <a:cs typeface="Palatino Linotype"/>
              </a:rPr>
              <a:t>ef</a:t>
            </a:r>
            <a:r>
              <a:rPr sz="1500" spc="-9">
                <a:cs typeface="Palatino Linotype"/>
              </a:rPr>
              <a:t>f</a:t>
            </a:r>
            <a:r>
              <a:rPr sz="1500" spc="0">
                <a:cs typeface="Palatino Linotype"/>
              </a:rPr>
              <a:t>ects</a:t>
            </a:r>
            <a:r>
              <a:rPr sz="1500" spc="4">
                <a:cs typeface="Times New Roman"/>
              </a:rPr>
              <a:t> </a:t>
            </a:r>
            <a:r>
              <a:rPr sz="1500" spc="-14">
                <a:cs typeface="Palatino Linotype"/>
              </a:rPr>
              <a:t>on</a:t>
            </a:r>
            <a:r>
              <a:rPr sz="1500" spc="-14">
                <a:cs typeface="Times New Roman"/>
              </a:rPr>
              <a:t> </a:t>
            </a:r>
            <a:r>
              <a:rPr sz="1500" spc="0">
                <a:cs typeface="Palatino Linotype"/>
              </a:rPr>
              <a:t>t</a:t>
            </a:r>
            <a:r>
              <a:rPr sz="1500" spc="-4">
                <a:cs typeface="Palatino Linotype"/>
              </a:rPr>
              <a:t>h</a:t>
            </a:r>
            <a:r>
              <a:rPr sz="1500" spc="0">
                <a:cs typeface="Palatino Linotype"/>
              </a:rPr>
              <a:t>e</a:t>
            </a:r>
            <a:r>
              <a:rPr sz="1500" spc="9">
                <a:cs typeface="Times New Roman"/>
              </a:rPr>
              <a:t> </a:t>
            </a:r>
            <a:r>
              <a:rPr sz="1500" spc="0">
                <a:cs typeface="Palatino Linotype"/>
              </a:rPr>
              <a:t>econo</a:t>
            </a:r>
            <a:r>
              <a:rPr sz="1500" spc="-4">
                <a:cs typeface="Palatino Linotype"/>
              </a:rPr>
              <a:t>m</a:t>
            </a:r>
            <a:r>
              <a:rPr sz="1500" spc="0">
                <a:cs typeface="Palatino Linotype"/>
              </a:rPr>
              <a:t>y,</a:t>
            </a:r>
            <a:r>
              <a:rPr sz="1500" spc="0">
                <a:cs typeface="Times New Roman"/>
              </a:rPr>
              <a:t> </a:t>
            </a:r>
            <a:r>
              <a:rPr sz="1500" spc="4">
                <a:cs typeface="Palatino Linotype"/>
              </a:rPr>
              <a:t>f</a:t>
            </a:r>
            <a:r>
              <a:rPr sz="1500" spc="-14">
                <a:cs typeface="Palatino Linotype"/>
              </a:rPr>
              <a:t>o</a:t>
            </a:r>
            <a:r>
              <a:rPr sz="1500" spc="0">
                <a:cs typeface="Palatino Linotype"/>
              </a:rPr>
              <a:t>r</a:t>
            </a:r>
            <a:r>
              <a:rPr sz="1500" spc="4">
                <a:cs typeface="Times New Roman"/>
              </a:rPr>
              <a:t> </a:t>
            </a:r>
            <a:r>
              <a:rPr sz="1500" spc="0">
                <a:cs typeface="Palatino Linotype"/>
              </a:rPr>
              <a:t>w</a:t>
            </a:r>
            <a:r>
              <a:rPr sz="1500" spc="9">
                <a:cs typeface="Palatino Linotype"/>
              </a:rPr>
              <a:t>h</a:t>
            </a:r>
            <a:r>
              <a:rPr sz="1500" spc="-9">
                <a:cs typeface="Palatino Linotype"/>
              </a:rPr>
              <a:t>ic</a:t>
            </a:r>
            <a:r>
              <a:rPr sz="1500" spc="0">
                <a:cs typeface="Palatino Linotype"/>
              </a:rPr>
              <a:t>h</a:t>
            </a:r>
            <a:r>
              <a:rPr sz="1500" spc="4">
                <a:cs typeface="Times New Roman"/>
              </a:rPr>
              <a:t> </a:t>
            </a:r>
            <a:r>
              <a:rPr sz="1500" spc="-9">
                <a:cs typeface="Palatino Linotype"/>
              </a:rPr>
              <a:t>c</a:t>
            </a:r>
            <a:r>
              <a:rPr sz="1500" spc="9">
                <a:cs typeface="Palatino Linotype"/>
              </a:rPr>
              <a:t>e</a:t>
            </a:r>
            <a:r>
              <a:rPr sz="1500" spc="4">
                <a:cs typeface="Palatino Linotype"/>
              </a:rPr>
              <a:t>r</a:t>
            </a:r>
            <a:r>
              <a:rPr sz="1500" spc="0">
                <a:cs typeface="Palatino Linotype"/>
              </a:rPr>
              <a:t>ta</a:t>
            </a:r>
            <a:r>
              <a:rPr sz="1500" spc="-9">
                <a:cs typeface="Palatino Linotype"/>
              </a:rPr>
              <a:t>i</a:t>
            </a:r>
            <a:r>
              <a:rPr sz="1500" spc="0">
                <a:cs typeface="Palatino Linotype"/>
              </a:rPr>
              <a:t>n</a:t>
            </a:r>
            <a:r>
              <a:rPr sz="1500" spc="20">
                <a:cs typeface="Times New Roman"/>
              </a:rPr>
              <a:t> </a:t>
            </a:r>
            <a:r>
              <a:rPr sz="1500" spc="-9">
                <a:cs typeface="Palatino Linotype"/>
              </a:rPr>
              <a:t>i</a:t>
            </a:r>
            <a:r>
              <a:rPr sz="1500" spc="4">
                <a:cs typeface="Palatino Linotype"/>
              </a:rPr>
              <a:t>n</a:t>
            </a:r>
            <a:r>
              <a:rPr sz="1500" spc="-9">
                <a:cs typeface="Palatino Linotype"/>
              </a:rPr>
              <a:t>c</a:t>
            </a:r>
            <a:r>
              <a:rPr sz="1500" spc="0">
                <a:cs typeface="Palatino Linotype"/>
              </a:rPr>
              <a:t>e</a:t>
            </a:r>
            <a:r>
              <a:rPr sz="1500" spc="4">
                <a:cs typeface="Palatino Linotype"/>
              </a:rPr>
              <a:t>n</a:t>
            </a:r>
            <a:r>
              <a:rPr sz="1500" spc="0">
                <a:cs typeface="Palatino Linotype"/>
              </a:rPr>
              <a:t>ti</a:t>
            </a:r>
            <a:r>
              <a:rPr sz="1500" spc="-9">
                <a:cs typeface="Palatino Linotype"/>
              </a:rPr>
              <a:t>v</a:t>
            </a:r>
            <a:r>
              <a:rPr sz="1500" spc="0">
                <a:cs typeface="Palatino Linotype"/>
              </a:rPr>
              <a:t>es/</a:t>
            </a:r>
            <a:r>
              <a:rPr lang="en-US" sz="1500" spc="0">
                <a:cs typeface="Palatino Linotype"/>
              </a:rPr>
              <a:t>c</a:t>
            </a:r>
            <a:r>
              <a:rPr sz="1500" spc="0">
                <a:cs typeface="Palatino Linotype"/>
              </a:rPr>
              <a:t>o</a:t>
            </a:r>
            <a:r>
              <a:rPr sz="1500" spc="-9">
                <a:cs typeface="Palatino Linotype"/>
              </a:rPr>
              <a:t>nc</a:t>
            </a:r>
            <a:r>
              <a:rPr sz="1500" spc="9">
                <a:cs typeface="Palatino Linotype"/>
              </a:rPr>
              <a:t>e</a:t>
            </a:r>
            <a:r>
              <a:rPr sz="1500" spc="-9">
                <a:cs typeface="Palatino Linotype"/>
              </a:rPr>
              <a:t>s</a:t>
            </a:r>
            <a:r>
              <a:rPr sz="1500" spc="0">
                <a:cs typeface="Palatino Linotype"/>
              </a:rPr>
              <a:t>si</a:t>
            </a:r>
            <a:r>
              <a:rPr sz="1500" spc="-9">
                <a:cs typeface="Palatino Linotype"/>
              </a:rPr>
              <a:t>o</a:t>
            </a:r>
            <a:r>
              <a:rPr sz="1500" spc="4">
                <a:cs typeface="Palatino Linotype"/>
              </a:rPr>
              <a:t>n</a:t>
            </a:r>
            <a:r>
              <a:rPr sz="1500" spc="0">
                <a:cs typeface="Palatino Linotype"/>
              </a:rPr>
              <a:t>s</a:t>
            </a:r>
            <a:r>
              <a:rPr sz="1500" spc="14">
                <a:cs typeface="Times New Roman"/>
              </a:rPr>
              <a:t> </a:t>
            </a:r>
            <a:r>
              <a:rPr sz="1500" spc="-9">
                <a:cs typeface="Palatino Linotype"/>
              </a:rPr>
              <a:t>a</a:t>
            </a:r>
            <a:r>
              <a:rPr sz="1500" spc="-4">
                <a:cs typeface="Palatino Linotype"/>
              </a:rPr>
              <a:t>r</a:t>
            </a:r>
            <a:r>
              <a:rPr sz="1500" spc="0">
                <a:cs typeface="Palatino Linotype"/>
              </a:rPr>
              <a:t>e</a:t>
            </a:r>
            <a:r>
              <a:rPr sz="1500" spc="20">
                <a:cs typeface="Times New Roman"/>
              </a:rPr>
              <a:t> </a:t>
            </a:r>
            <a:r>
              <a:rPr sz="1500" spc="0">
                <a:cs typeface="Palatino Linotype"/>
              </a:rPr>
              <a:t>gi</a:t>
            </a:r>
            <a:r>
              <a:rPr sz="1500" spc="-9">
                <a:cs typeface="Palatino Linotype"/>
              </a:rPr>
              <a:t>v</a:t>
            </a:r>
            <a:r>
              <a:rPr sz="1500" spc="0">
                <a:cs typeface="Palatino Linotype"/>
              </a:rPr>
              <a:t>en</a:t>
            </a:r>
            <a:r>
              <a:rPr sz="1500" spc="0">
                <a:cs typeface="Times New Roman"/>
              </a:rPr>
              <a:t> </a:t>
            </a:r>
            <a:r>
              <a:rPr sz="1500" spc="0">
                <a:cs typeface="Palatino Linotype"/>
              </a:rPr>
              <a:t>by</a:t>
            </a:r>
            <a:r>
              <a:rPr sz="1500" spc="4">
                <a:cs typeface="Times New Roman"/>
              </a:rPr>
              <a:t> </a:t>
            </a:r>
            <a:r>
              <a:rPr sz="1500" spc="0">
                <a:cs typeface="Palatino Linotype"/>
              </a:rPr>
              <a:t>t</a:t>
            </a:r>
            <a:r>
              <a:rPr sz="1500" spc="-4">
                <a:cs typeface="Palatino Linotype"/>
              </a:rPr>
              <a:t>h</a:t>
            </a:r>
            <a:r>
              <a:rPr sz="1500" spc="0">
                <a:cs typeface="Palatino Linotype"/>
              </a:rPr>
              <a:t>e</a:t>
            </a:r>
            <a:r>
              <a:rPr sz="1500" spc="20">
                <a:cs typeface="Times New Roman"/>
              </a:rPr>
              <a:t> </a:t>
            </a:r>
            <a:r>
              <a:rPr sz="1500" spc="-4">
                <a:cs typeface="Palatino Linotype"/>
              </a:rPr>
              <a:t>S</a:t>
            </a:r>
            <a:r>
              <a:rPr sz="1500" spc="0">
                <a:cs typeface="Palatino Linotype"/>
              </a:rPr>
              <a:t>E</a:t>
            </a:r>
            <a:r>
              <a:rPr sz="1500" spc="-4">
                <a:cs typeface="Palatino Linotype"/>
              </a:rPr>
              <a:t>B</a:t>
            </a:r>
            <a:r>
              <a:rPr sz="1500" spc="0">
                <a:cs typeface="Palatino Linotype"/>
              </a:rPr>
              <a:t>I/G</a:t>
            </a:r>
            <a:r>
              <a:rPr sz="1500" spc="-4">
                <a:cs typeface="Palatino Linotype"/>
              </a:rPr>
              <a:t>o</a:t>
            </a:r>
            <a:r>
              <a:rPr sz="1500" spc="0">
                <a:cs typeface="Palatino Linotype"/>
              </a:rPr>
              <a:t>v</a:t>
            </a:r>
            <a:r>
              <a:rPr sz="1500" spc="9">
                <a:cs typeface="Palatino Linotype"/>
              </a:rPr>
              <a:t>e</a:t>
            </a:r>
            <a:r>
              <a:rPr sz="1500" spc="4">
                <a:cs typeface="Palatino Linotype"/>
              </a:rPr>
              <a:t>rn</a:t>
            </a:r>
            <a:r>
              <a:rPr sz="1500" spc="0">
                <a:cs typeface="Palatino Linotype"/>
              </a:rPr>
              <a:t>m</a:t>
            </a:r>
            <a:r>
              <a:rPr sz="1500" spc="-4">
                <a:cs typeface="Palatino Linotype"/>
              </a:rPr>
              <a:t>en</a:t>
            </a:r>
            <a:r>
              <a:rPr sz="1500" spc="4">
                <a:cs typeface="Palatino Linotype"/>
              </a:rPr>
              <a:t>t</a:t>
            </a:r>
            <a:r>
              <a:rPr sz="1500" spc="0">
                <a:cs typeface="Palatino Linotype"/>
              </a:rPr>
              <a:t>.</a:t>
            </a:r>
            <a:r>
              <a:rPr sz="1500" spc="-34">
                <a:cs typeface="Times New Roman"/>
              </a:rPr>
              <a:t> </a:t>
            </a:r>
            <a:r>
              <a:rPr sz="1500" spc="-4">
                <a:cs typeface="Palatino Linotype"/>
              </a:rPr>
              <a:t>T</a:t>
            </a:r>
            <a:r>
              <a:rPr sz="1500" spc="4">
                <a:cs typeface="Palatino Linotype"/>
              </a:rPr>
              <a:t>h</a:t>
            </a:r>
            <a:r>
              <a:rPr sz="1500" spc="9">
                <a:cs typeface="Palatino Linotype"/>
              </a:rPr>
              <a:t>e</a:t>
            </a:r>
            <a:r>
              <a:rPr sz="1500" spc="0">
                <a:cs typeface="Palatino Linotype"/>
              </a:rPr>
              <a:t>se</a:t>
            </a:r>
            <a:r>
              <a:rPr sz="1500" spc="-19">
                <a:cs typeface="Times New Roman"/>
              </a:rPr>
              <a:t> </a:t>
            </a:r>
            <a:r>
              <a:rPr sz="1500" spc="0">
                <a:cs typeface="Palatino Linotype"/>
              </a:rPr>
              <a:t>i</a:t>
            </a:r>
            <a:r>
              <a:rPr sz="1500" spc="4">
                <a:cs typeface="Palatino Linotype"/>
              </a:rPr>
              <a:t>n</a:t>
            </a:r>
            <a:r>
              <a:rPr sz="1500" spc="0">
                <a:cs typeface="Palatino Linotype"/>
              </a:rPr>
              <a:t>c</a:t>
            </a:r>
            <a:r>
              <a:rPr sz="1500" spc="4">
                <a:cs typeface="Palatino Linotype"/>
              </a:rPr>
              <a:t>l</a:t>
            </a:r>
            <a:r>
              <a:rPr sz="1500" spc="-4">
                <a:cs typeface="Palatino Linotype"/>
              </a:rPr>
              <a:t>u</a:t>
            </a:r>
            <a:r>
              <a:rPr sz="1500" spc="0">
                <a:cs typeface="Palatino Linotype"/>
              </a:rPr>
              <a:t>d</a:t>
            </a:r>
            <a:r>
              <a:rPr sz="1500" spc="9">
                <a:cs typeface="Palatino Linotype"/>
              </a:rPr>
              <a:t>e</a:t>
            </a:r>
            <a:r>
              <a:rPr sz="1500" spc="0">
                <a:cs typeface="Palatino Linotype"/>
              </a:rPr>
              <a:t>:</a:t>
            </a:r>
            <a:endParaRPr lang="en-US" sz="1500" spc="0">
              <a:cs typeface="Palatino Linotype"/>
            </a:endParaRPr>
          </a:p>
          <a:p>
            <a:pPr marL="377215" marR="62937" indent="-285750" algn="just">
              <a:lnSpc>
                <a:spcPts val="1484"/>
              </a:lnSpc>
              <a:spcBef>
                <a:spcPts val="340"/>
              </a:spcBef>
              <a:buFont typeface="Arial" panose="020B0604020202020204" pitchFamily="34" charset="0"/>
              <a:buChar char="•"/>
            </a:pPr>
            <a:r>
              <a:rPr lang="en-IN" sz="1500">
                <a:cs typeface="Palatino Linotype"/>
              </a:rPr>
              <a:t>Venture Capital Funds (including Angel Funds)</a:t>
            </a:r>
          </a:p>
          <a:p>
            <a:pPr marL="377215" marR="62937" indent="-285750" algn="just">
              <a:lnSpc>
                <a:spcPts val="1484"/>
              </a:lnSpc>
              <a:spcBef>
                <a:spcPts val="340"/>
              </a:spcBef>
              <a:buFont typeface="Arial" panose="020B0604020202020204" pitchFamily="34" charset="0"/>
              <a:buChar char="•"/>
            </a:pPr>
            <a:r>
              <a:rPr lang="en-IN" sz="1500">
                <a:cs typeface="Palatino Linotype"/>
              </a:rPr>
              <a:t>SME Funds</a:t>
            </a:r>
          </a:p>
          <a:p>
            <a:pPr marL="377215" marR="62937" indent="-285750" algn="just">
              <a:lnSpc>
                <a:spcPts val="1484"/>
              </a:lnSpc>
              <a:spcBef>
                <a:spcPts val="340"/>
              </a:spcBef>
              <a:buFont typeface="Arial" panose="020B0604020202020204" pitchFamily="34" charset="0"/>
              <a:buChar char="•"/>
            </a:pPr>
            <a:r>
              <a:rPr lang="en-IN" sz="1500">
                <a:cs typeface="Palatino Linotype"/>
              </a:rPr>
              <a:t>Social Venture Funds</a:t>
            </a:r>
          </a:p>
          <a:p>
            <a:pPr marL="377215" marR="62937" indent="-285750" algn="just">
              <a:lnSpc>
                <a:spcPts val="1484"/>
              </a:lnSpc>
              <a:spcBef>
                <a:spcPts val="340"/>
              </a:spcBef>
              <a:buFont typeface="Arial" panose="020B0604020202020204" pitchFamily="34" charset="0"/>
              <a:buChar char="•"/>
            </a:pPr>
            <a:r>
              <a:rPr lang="en-IN" sz="1500">
                <a:cs typeface="Palatino Linotype"/>
              </a:rPr>
              <a:t>Infrastructure Funds</a:t>
            </a:r>
            <a:endParaRPr sz="1500">
              <a:cs typeface="Palatino Linotype"/>
            </a:endParaRPr>
          </a:p>
        </p:txBody>
      </p:sp>
      <p:sp>
        <p:nvSpPr>
          <p:cNvPr id="58" name="object 14">
            <a:extLst>
              <a:ext uri="{FF2B5EF4-FFF2-40B4-BE49-F238E27FC236}">
                <a16:creationId xmlns:a16="http://schemas.microsoft.com/office/drawing/2014/main" id="{990B258C-5578-47FA-96D1-C6AB9B0BC3D1}"/>
              </a:ext>
            </a:extLst>
          </p:cNvPr>
          <p:cNvSpPr txBox="1"/>
          <p:nvPr/>
        </p:nvSpPr>
        <p:spPr>
          <a:xfrm>
            <a:off x="6414305" y="1288568"/>
            <a:ext cx="1730121" cy="393131"/>
          </a:xfrm>
          <a:prstGeom prst="rect">
            <a:avLst/>
          </a:prstGeom>
          <a:solidFill>
            <a:srgbClr val="506554"/>
          </a:solidFill>
        </p:spPr>
        <p:txBody>
          <a:bodyPr wrap="square" lIns="0" tIns="0" rIns="0" bIns="0" rtlCol="0">
            <a:noAutofit/>
          </a:bodyPr>
          <a:lstStyle/>
          <a:p>
            <a:pPr>
              <a:lnSpc>
                <a:spcPts val="500"/>
              </a:lnSpc>
              <a:spcBef>
                <a:spcPts val="49"/>
              </a:spcBef>
            </a:pPr>
            <a:endParaRPr sz="500"/>
          </a:p>
          <a:p>
            <a:pPr marL="258820">
              <a:lnSpc>
                <a:spcPct val="112426"/>
              </a:lnSpc>
            </a:pPr>
            <a:r>
              <a:rPr sz="1600" b="1" spc="0">
                <a:solidFill>
                  <a:srgbClr val="FFFFFF"/>
                </a:solidFill>
                <a:cs typeface="Palatino Linotype"/>
              </a:rPr>
              <a:t>A</a:t>
            </a:r>
            <a:r>
              <a:rPr sz="1600" b="1" spc="4">
                <a:solidFill>
                  <a:srgbClr val="FFFFFF"/>
                </a:solidFill>
                <a:cs typeface="Palatino Linotype"/>
              </a:rPr>
              <a:t>I</a:t>
            </a:r>
            <a:r>
              <a:rPr sz="1600" b="1" spc="0">
                <a:solidFill>
                  <a:srgbClr val="FFFFFF"/>
                </a:solidFill>
                <a:cs typeface="Palatino Linotype"/>
              </a:rPr>
              <a:t>F</a:t>
            </a:r>
            <a:r>
              <a:rPr sz="1600" b="1" spc="-14">
                <a:solidFill>
                  <a:srgbClr val="FFFFFF"/>
                </a:solidFill>
                <a:cs typeface="Times New Roman"/>
              </a:rPr>
              <a:t> </a:t>
            </a:r>
            <a:r>
              <a:rPr sz="1600" b="1" spc="-4">
                <a:solidFill>
                  <a:srgbClr val="FFFFFF"/>
                </a:solidFill>
                <a:cs typeface="Palatino Linotype"/>
              </a:rPr>
              <a:t>C</a:t>
            </a:r>
            <a:r>
              <a:rPr sz="1600" b="1" spc="4">
                <a:solidFill>
                  <a:srgbClr val="FFFFFF"/>
                </a:solidFill>
                <a:cs typeface="Palatino Linotype"/>
              </a:rPr>
              <a:t>a</a:t>
            </a:r>
            <a:r>
              <a:rPr sz="1600" b="1" spc="0">
                <a:solidFill>
                  <a:srgbClr val="FFFFFF"/>
                </a:solidFill>
                <a:cs typeface="Palatino Linotype"/>
              </a:rPr>
              <a:t>t</a:t>
            </a:r>
            <a:r>
              <a:rPr sz="1600" b="1" spc="4">
                <a:solidFill>
                  <a:srgbClr val="FFFFFF"/>
                </a:solidFill>
                <a:cs typeface="Palatino Linotype"/>
              </a:rPr>
              <a:t>e</a:t>
            </a:r>
            <a:r>
              <a:rPr sz="1600" b="1" spc="0">
                <a:solidFill>
                  <a:srgbClr val="FFFFFF"/>
                </a:solidFill>
                <a:cs typeface="Palatino Linotype"/>
              </a:rPr>
              <a:t>go</a:t>
            </a:r>
            <a:r>
              <a:rPr sz="1600" b="1" spc="4">
                <a:solidFill>
                  <a:srgbClr val="FFFFFF"/>
                </a:solidFill>
                <a:cs typeface="Palatino Linotype"/>
              </a:rPr>
              <a:t>r</a:t>
            </a:r>
            <a:r>
              <a:rPr sz="1600" b="1" spc="0">
                <a:solidFill>
                  <a:srgbClr val="FFFFFF"/>
                </a:solidFill>
                <a:cs typeface="Palatino Linotype"/>
              </a:rPr>
              <a:t>i</a:t>
            </a:r>
            <a:r>
              <a:rPr sz="1600" b="1" spc="4">
                <a:solidFill>
                  <a:srgbClr val="FFFFFF"/>
                </a:solidFill>
                <a:cs typeface="Palatino Linotype"/>
              </a:rPr>
              <a:t>e</a:t>
            </a:r>
            <a:r>
              <a:rPr sz="1600" b="1" spc="0">
                <a:solidFill>
                  <a:srgbClr val="FFFFFF"/>
                </a:solidFill>
                <a:cs typeface="Palatino Linotype"/>
              </a:rPr>
              <a:t>s</a:t>
            </a:r>
            <a:endParaRPr sz="1600">
              <a:cs typeface="Palatino Linotype"/>
            </a:endParaRPr>
          </a:p>
        </p:txBody>
      </p:sp>
      <p:sp>
        <p:nvSpPr>
          <p:cNvPr id="62" name="object 10">
            <a:extLst>
              <a:ext uri="{FF2B5EF4-FFF2-40B4-BE49-F238E27FC236}">
                <a16:creationId xmlns:a16="http://schemas.microsoft.com/office/drawing/2014/main" id="{8DACD231-E283-47ED-B212-7561F5207811}"/>
              </a:ext>
            </a:extLst>
          </p:cNvPr>
          <p:cNvSpPr txBox="1"/>
          <p:nvPr/>
        </p:nvSpPr>
        <p:spPr>
          <a:xfrm>
            <a:off x="3223041" y="2060217"/>
            <a:ext cx="865001" cy="220949"/>
          </a:xfrm>
          <a:prstGeom prst="rect">
            <a:avLst/>
          </a:prstGeom>
        </p:spPr>
        <p:txBody>
          <a:bodyPr wrap="square" lIns="0" tIns="0" rIns="0" bIns="0" rtlCol="0">
            <a:noAutofit/>
          </a:bodyPr>
          <a:lstStyle/>
          <a:p>
            <a:pPr marL="25400">
              <a:lnSpc>
                <a:spcPts val="1000"/>
              </a:lnSpc>
            </a:pPr>
            <a:endParaRPr sz="1000"/>
          </a:p>
        </p:txBody>
      </p:sp>
      <p:sp>
        <p:nvSpPr>
          <p:cNvPr id="65" name="object 7">
            <a:extLst>
              <a:ext uri="{FF2B5EF4-FFF2-40B4-BE49-F238E27FC236}">
                <a16:creationId xmlns:a16="http://schemas.microsoft.com/office/drawing/2014/main" id="{8D359451-6DB2-4254-8D24-7162C29D22D8}"/>
              </a:ext>
            </a:extLst>
          </p:cNvPr>
          <p:cNvSpPr txBox="1"/>
          <p:nvPr/>
        </p:nvSpPr>
        <p:spPr>
          <a:xfrm>
            <a:off x="10419520" y="2060217"/>
            <a:ext cx="865007" cy="220949"/>
          </a:xfrm>
          <a:prstGeom prst="rect">
            <a:avLst/>
          </a:prstGeom>
        </p:spPr>
        <p:txBody>
          <a:bodyPr wrap="square" lIns="0" tIns="0" rIns="0" bIns="0" rtlCol="0">
            <a:noAutofit/>
          </a:bodyPr>
          <a:lstStyle/>
          <a:p>
            <a:pPr marL="25400">
              <a:lnSpc>
                <a:spcPts val="1000"/>
              </a:lnSpc>
            </a:pPr>
            <a:endParaRPr sz="1000"/>
          </a:p>
        </p:txBody>
      </p:sp>
      <p:sp>
        <p:nvSpPr>
          <p:cNvPr id="66" name="object 6">
            <a:extLst>
              <a:ext uri="{FF2B5EF4-FFF2-40B4-BE49-F238E27FC236}">
                <a16:creationId xmlns:a16="http://schemas.microsoft.com/office/drawing/2014/main" id="{2E41874E-A563-4689-B50D-B68EFADA8548}"/>
              </a:ext>
            </a:extLst>
          </p:cNvPr>
          <p:cNvSpPr txBox="1"/>
          <p:nvPr/>
        </p:nvSpPr>
        <p:spPr>
          <a:xfrm>
            <a:off x="3223041" y="2281166"/>
            <a:ext cx="1730120" cy="389930"/>
          </a:xfrm>
          <a:prstGeom prst="rect">
            <a:avLst/>
          </a:prstGeom>
        </p:spPr>
        <p:txBody>
          <a:bodyPr wrap="square" lIns="0" tIns="0" rIns="0" bIns="0" rtlCol="0">
            <a:noAutofit/>
          </a:bodyPr>
          <a:lstStyle/>
          <a:p>
            <a:pPr>
              <a:lnSpc>
                <a:spcPts val="500"/>
              </a:lnSpc>
              <a:spcBef>
                <a:spcPts val="39"/>
              </a:spcBef>
            </a:pPr>
            <a:endParaRPr sz="500"/>
          </a:p>
          <a:p>
            <a:pPr marL="442600">
              <a:lnSpc>
                <a:spcPct val="112426"/>
              </a:lnSpc>
            </a:pPr>
            <a:r>
              <a:rPr sz="1500" b="1" spc="-4">
                <a:solidFill>
                  <a:srgbClr val="FFFFFF"/>
                </a:solidFill>
                <a:cs typeface="Palatino Linotype"/>
              </a:rPr>
              <a:t>C</a:t>
            </a:r>
            <a:r>
              <a:rPr sz="1500" b="1" spc="4">
                <a:solidFill>
                  <a:srgbClr val="FFFFFF"/>
                </a:solidFill>
                <a:cs typeface="Palatino Linotype"/>
              </a:rPr>
              <a:t>a</a:t>
            </a:r>
            <a:r>
              <a:rPr sz="1500" b="1" spc="0">
                <a:solidFill>
                  <a:srgbClr val="FFFFFF"/>
                </a:solidFill>
                <a:cs typeface="Palatino Linotype"/>
              </a:rPr>
              <a:t>t</a:t>
            </a:r>
            <a:r>
              <a:rPr sz="1500" b="1" spc="4">
                <a:solidFill>
                  <a:srgbClr val="FFFFFF"/>
                </a:solidFill>
                <a:cs typeface="Palatino Linotype"/>
              </a:rPr>
              <a:t>e</a:t>
            </a:r>
            <a:r>
              <a:rPr sz="1500" b="1" spc="0">
                <a:solidFill>
                  <a:srgbClr val="FFFFFF"/>
                </a:solidFill>
                <a:cs typeface="Palatino Linotype"/>
              </a:rPr>
              <a:t>go</a:t>
            </a:r>
            <a:r>
              <a:rPr sz="1500" b="1" spc="4">
                <a:solidFill>
                  <a:srgbClr val="FFFFFF"/>
                </a:solidFill>
                <a:cs typeface="Palatino Linotype"/>
              </a:rPr>
              <a:t>r</a:t>
            </a:r>
            <a:r>
              <a:rPr sz="1500" b="1" spc="0">
                <a:solidFill>
                  <a:srgbClr val="FFFFFF"/>
                </a:solidFill>
                <a:cs typeface="Palatino Linotype"/>
              </a:rPr>
              <a:t>y</a:t>
            </a:r>
            <a:r>
              <a:rPr sz="1500" b="1" spc="-29">
                <a:solidFill>
                  <a:srgbClr val="FFFFFF"/>
                </a:solidFill>
                <a:cs typeface="Times New Roman"/>
              </a:rPr>
              <a:t> </a:t>
            </a:r>
            <a:r>
              <a:rPr sz="1500" b="1" spc="0">
                <a:solidFill>
                  <a:srgbClr val="FFFFFF"/>
                </a:solidFill>
                <a:cs typeface="Palatino Linotype"/>
              </a:rPr>
              <a:t>I</a:t>
            </a:r>
            <a:endParaRPr sz="1500">
              <a:cs typeface="Palatino Linotype"/>
            </a:endParaRPr>
          </a:p>
        </p:txBody>
      </p:sp>
      <p:sp>
        <p:nvSpPr>
          <p:cNvPr id="67" name="object 5">
            <a:extLst>
              <a:ext uri="{FF2B5EF4-FFF2-40B4-BE49-F238E27FC236}">
                <a16:creationId xmlns:a16="http://schemas.microsoft.com/office/drawing/2014/main" id="{18C3EA9D-7207-461F-93E1-2CF2E39572F1}"/>
              </a:ext>
            </a:extLst>
          </p:cNvPr>
          <p:cNvSpPr txBox="1"/>
          <p:nvPr/>
        </p:nvSpPr>
        <p:spPr>
          <a:xfrm>
            <a:off x="4741129" y="2281166"/>
            <a:ext cx="1847859" cy="389930"/>
          </a:xfrm>
          <a:prstGeom prst="rect">
            <a:avLst/>
          </a:prstGeom>
        </p:spPr>
        <p:txBody>
          <a:bodyPr wrap="square" lIns="0" tIns="0" rIns="0" bIns="0" rtlCol="0">
            <a:noAutofit/>
          </a:bodyPr>
          <a:lstStyle/>
          <a:p>
            <a:pPr marL="25400">
              <a:lnSpc>
                <a:spcPts val="1000"/>
              </a:lnSpc>
            </a:pPr>
            <a:endParaRPr sz="1000"/>
          </a:p>
        </p:txBody>
      </p:sp>
      <p:sp>
        <p:nvSpPr>
          <p:cNvPr id="68" name="object 4">
            <a:extLst>
              <a:ext uri="{FF2B5EF4-FFF2-40B4-BE49-F238E27FC236}">
                <a16:creationId xmlns:a16="http://schemas.microsoft.com/office/drawing/2014/main" id="{4AE7CB7D-5957-487A-AF21-42D26CC46FBC}"/>
              </a:ext>
            </a:extLst>
          </p:cNvPr>
          <p:cNvSpPr txBox="1"/>
          <p:nvPr/>
        </p:nvSpPr>
        <p:spPr>
          <a:xfrm>
            <a:off x="6416713" y="2281166"/>
            <a:ext cx="1730120" cy="389930"/>
          </a:xfrm>
          <a:prstGeom prst="rect">
            <a:avLst/>
          </a:prstGeom>
          <a:solidFill>
            <a:srgbClr val="668871"/>
          </a:solidFill>
        </p:spPr>
        <p:txBody>
          <a:bodyPr wrap="square" lIns="0" tIns="0" rIns="0" bIns="0" rtlCol="0">
            <a:noAutofit/>
          </a:bodyPr>
          <a:lstStyle/>
          <a:p>
            <a:pPr>
              <a:lnSpc>
                <a:spcPts val="500"/>
              </a:lnSpc>
              <a:spcBef>
                <a:spcPts val="39"/>
              </a:spcBef>
            </a:pPr>
            <a:endParaRPr sz="500"/>
          </a:p>
          <a:p>
            <a:pPr marL="373252">
              <a:lnSpc>
                <a:spcPct val="112426"/>
              </a:lnSpc>
            </a:pPr>
            <a:r>
              <a:rPr sz="1500" b="1" spc="-4">
                <a:solidFill>
                  <a:srgbClr val="FFFFFF"/>
                </a:solidFill>
                <a:cs typeface="Palatino Linotype"/>
              </a:rPr>
              <a:t>C</a:t>
            </a:r>
            <a:r>
              <a:rPr sz="1500" b="1" spc="4">
                <a:solidFill>
                  <a:srgbClr val="FFFFFF"/>
                </a:solidFill>
                <a:cs typeface="Palatino Linotype"/>
              </a:rPr>
              <a:t>a</a:t>
            </a:r>
            <a:r>
              <a:rPr sz="1500" b="1" spc="0">
                <a:solidFill>
                  <a:srgbClr val="FFFFFF"/>
                </a:solidFill>
                <a:cs typeface="Palatino Linotype"/>
              </a:rPr>
              <a:t>t</a:t>
            </a:r>
            <a:r>
              <a:rPr sz="1500" b="1" spc="4">
                <a:solidFill>
                  <a:srgbClr val="FFFFFF"/>
                </a:solidFill>
                <a:cs typeface="Palatino Linotype"/>
              </a:rPr>
              <a:t>e</a:t>
            </a:r>
            <a:r>
              <a:rPr sz="1500" b="1" spc="0">
                <a:solidFill>
                  <a:srgbClr val="FFFFFF"/>
                </a:solidFill>
                <a:cs typeface="Palatino Linotype"/>
              </a:rPr>
              <a:t>go</a:t>
            </a:r>
            <a:r>
              <a:rPr sz="1500" b="1" spc="4">
                <a:solidFill>
                  <a:srgbClr val="FFFFFF"/>
                </a:solidFill>
                <a:cs typeface="Palatino Linotype"/>
              </a:rPr>
              <a:t>r</a:t>
            </a:r>
            <a:r>
              <a:rPr sz="1500" b="1" spc="0">
                <a:solidFill>
                  <a:srgbClr val="FFFFFF"/>
                </a:solidFill>
                <a:cs typeface="Palatino Linotype"/>
              </a:rPr>
              <a:t>y</a:t>
            </a:r>
            <a:r>
              <a:rPr sz="1500" b="1" spc="-34">
                <a:solidFill>
                  <a:srgbClr val="FFFFFF"/>
                </a:solidFill>
                <a:cs typeface="Times New Roman"/>
              </a:rPr>
              <a:t> </a:t>
            </a:r>
            <a:r>
              <a:rPr sz="1500" b="1" spc="4">
                <a:solidFill>
                  <a:srgbClr val="FFFFFF"/>
                </a:solidFill>
                <a:cs typeface="Palatino Linotype"/>
              </a:rPr>
              <a:t>II</a:t>
            </a:r>
            <a:endParaRPr sz="1500">
              <a:cs typeface="Palatino Linotype"/>
            </a:endParaRPr>
          </a:p>
        </p:txBody>
      </p:sp>
      <p:sp>
        <p:nvSpPr>
          <p:cNvPr id="69" name="object 3">
            <a:extLst>
              <a:ext uri="{FF2B5EF4-FFF2-40B4-BE49-F238E27FC236}">
                <a16:creationId xmlns:a16="http://schemas.microsoft.com/office/drawing/2014/main" id="{5B23A73E-9ED5-4FA7-97D0-D6DD4775AE91}"/>
              </a:ext>
            </a:extLst>
          </p:cNvPr>
          <p:cNvSpPr txBox="1"/>
          <p:nvPr/>
        </p:nvSpPr>
        <p:spPr>
          <a:xfrm>
            <a:off x="7192675" y="2281166"/>
            <a:ext cx="1818391" cy="389930"/>
          </a:xfrm>
          <a:prstGeom prst="rect">
            <a:avLst/>
          </a:prstGeom>
        </p:spPr>
        <p:txBody>
          <a:bodyPr wrap="square" lIns="0" tIns="0" rIns="0" bIns="0" rtlCol="0">
            <a:noAutofit/>
          </a:bodyPr>
          <a:lstStyle/>
          <a:p>
            <a:pPr marL="25400">
              <a:lnSpc>
                <a:spcPts val="1000"/>
              </a:lnSpc>
            </a:pPr>
            <a:endParaRPr sz="1000"/>
          </a:p>
        </p:txBody>
      </p:sp>
      <p:sp>
        <p:nvSpPr>
          <p:cNvPr id="70" name="object 2">
            <a:extLst>
              <a:ext uri="{FF2B5EF4-FFF2-40B4-BE49-F238E27FC236}">
                <a16:creationId xmlns:a16="http://schemas.microsoft.com/office/drawing/2014/main" id="{0DBD1235-E32F-4F70-BB32-E6D0C3FF37E6}"/>
              </a:ext>
            </a:extLst>
          </p:cNvPr>
          <p:cNvSpPr txBox="1"/>
          <p:nvPr/>
        </p:nvSpPr>
        <p:spPr>
          <a:xfrm>
            <a:off x="9554406" y="2281166"/>
            <a:ext cx="1730121" cy="389930"/>
          </a:xfrm>
          <a:prstGeom prst="rect">
            <a:avLst/>
          </a:prstGeom>
        </p:spPr>
        <p:txBody>
          <a:bodyPr wrap="square" lIns="0" tIns="0" rIns="0" bIns="0" rtlCol="0">
            <a:noAutofit/>
          </a:bodyPr>
          <a:lstStyle/>
          <a:p>
            <a:pPr>
              <a:lnSpc>
                <a:spcPts val="500"/>
              </a:lnSpc>
              <a:spcBef>
                <a:spcPts val="39"/>
              </a:spcBef>
            </a:pPr>
            <a:endParaRPr sz="1500"/>
          </a:p>
          <a:p>
            <a:pPr marL="408810">
              <a:lnSpc>
                <a:spcPct val="112426"/>
              </a:lnSpc>
            </a:pPr>
            <a:r>
              <a:rPr sz="1500" b="1" spc="-4">
                <a:solidFill>
                  <a:srgbClr val="FFFFFF"/>
                </a:solidFill>
                <a:cs typeface="Palatino Linotype"/>
              </a:rPr>
              <a:t>C</a:t>
            </a:r>
            <a:r>
              <a:rPr sz="1500" b="1" spc="4">
                <a:solidFill>
                  <a:srgbClr val="FFFFFF"/>
                </a:solidFill>
                <a:cs typeface="Palatino Linotype"/>
              </a:rPr>
              <a:t>a</a:t>
            </a:r>
            <a:r>
              <a:rPr sz="1500" b="1" spc="0">
                <a:solidFill>
                  <a:srgbClr val="FFFFFF"/>
                </a:solidFill>
                <a:cs typeface="Palatino Linotype"/>
              </a:rPr>
              <a:t>t</a:t>
            </a:r>
            <a:r>
              <a:rPr sz="1500" b="1" spc="4">
                <a:solidFill>
                  <a:srgbClr val="FFFFFF"/>
                </a:solidFill>
                <a:cs typeface="Palatino Linotype"/>
              </a:rPr>
              <a:t>e</a:t>
            </a:r>
            <a:r>
              <a:rPr sz="1500" b="1" spc="0">
                <a:solidFill>
                  <a:srgbClr val="FFFFFF"/>
                </a:solidFill>
                <a:cs typeface="Palatino Linotype"/>
              </a:rPr>
              <a:t>go</a:t>
            </a:r>
            <a:r>
              <a:rPr sz="1500" b="1" spc="4">
                <a:solidFill>
                  <a:srgbClr val="FFFFFF"/>
                </a:solidFill>
                <a:cs typeface="Palatino Linotype"/>
              </a:rPr>
              <a:t>r</a:t>
            </a:r>
            <a:r>
              <a:rPr sz="1500" b="1" spc="0">
                <a:solidFill>
                  <a:srgbClr val="FFFFFF"/>
                </a:solidFill>
                <a:cs typeface="Palatino Linotype"/>
              </a:rPr>
              <a:t>y</a:t>
            </a:r>
            <a:r>
              <a:rPr sz="1500" b="1" spc="-34">
                <a:solidFill>
                  <a:srgbClr val="FFFFFF"/>
                </a:solidFill>
                <a:cs typeface="Times New Roman"/>
              </a:rPr>
              <a:t> </a:t>
            </a:r>
            <a:r>
              <a:rPr sz="1500" b="1" spc="4">
                <a:solidFill>
                  <a:srgbClr val="FFFFFF"/>
                </a:solidFill>
                <a:cs typeface="Palatino Linotype"/>
              </a:rPr>
              <a:t>II</a:t>
            </a:r>
            <a:r>
              <a:rPr lang="en-US" sz="1500" b="1" spc="4">
                <a:solidFill>
                  <a:srgbClr val="FFFFFF"/>
                </a:solidFill>
                <a:cs typeface="Palatino Linotype"/>
              </a:rPr>
              <a:t>I</a:t>
            </a:r>
            <a:endParaRPr sz="1500">
              <a:cs typeface="Palatino Linotype"/>
            </a:endParaRPr>
          </a:p>
        </p:txBody>
      </p:sp>
      <p:sp>
        <p:nvSpPr>
          <p:cNvPr id="3" name="Rectangle 2">
            <a:extLst>
              <a:ext uri="{FF2B5EF4-FFF2-40B4-BE49-F238E27FC236}">
                <a16:creationId xmlns:a16="http://schemas.microsoft.com/office/drawing/2014/main" id="{9598FE6C-9335-4991-B0FF-553910C05CBE}"/>
              </a:ext>
            </a:extLst>
          </p:cNvPr>
          <p:cNvSpPr/>
          <p:nvPr/>
        </p:nvSpPr>
        <p:spPr>
          <a:xfrm>
            <a:off x="9212018" y="3423037"/>
            <a:ext cx="2422160" cy="934066"/>
          </a:xfrm>
          <a:prstGeom prst="rect">
            <a:avLst/>
          </a:prstGeom>
        </p:spPr>
        <p:txBody>
          <a:bodyPr wrap="square" lIns="0" tIns="0" rIns="0" bIns="0" rtlCol="0">
            <a:noAutofit/>
          </a:bodyPr>
          <a:lstStyle/>
          <a:p>
            <a:pPr marL="91465" marR="62937" algn="just">
              <a:lnSpc>
                <a:spcPts val="1484"/>
              </a:lnSpc>
              <a:spcBef>
                <a:spcPts val="340"/>
              </a:spcBef>
            </a:pPr>
            <a:r>
              <a:rPr lang="en-US" sz="1500" spc="-4"/>
              <a:t>Those AIFs which employ </a:t>
            </a:r>
          </a:p>
          <a:p>
            <a:pPr marL="91465" marR="62937" algn="just">
              <a:lnSpc>
                <a:spcPts val="1484"/>
              </a:lnSpc>
              <a:spcBef>
                <a:spcPts val="340"/>
              </a:spcBef>
            </a:pPr>
            <a:r>
              <a:rPr lang="en-US" sz="1500" spc="-4"/>
              <a:t>diverse or complex trading </a:t>
            </a:r>
          </a:p>
          <a:p>
            <a:pPr marL="91465" marR="62937" algn="just">
              <a:lnSpc>
                <a:spcPts val="1484"/>
              </a:lnSpc>
              <a:spcBef>
                <a:spcPts val="340"/>
              </a:spcBef>
            </a:pPr>
            <a:r>
              <a:rPr lang="en-US" sz="1500" spc="-4"/>
              <a:t>strategies and undertake </a:t>
            </a:r>
          </a:p>
          <a:p>
            <a:pPr marL="91465" marR="62937" algn="just">
              <a:lnSpc>
                <a:spcPts val="1484"/>
              </a:lnSpc>
              <a:spcBef>
                <a:spcPts val="340"/>
              </a:spcBef>
            </a:pPr>
            <a:r>
              <a:rPr lang="en-US" sz="1500" spc="-4"/>
              <a:t>leverage to a great extent.</a:t>
            </a:r>
          </a:p>
        </p:txBody>
      </p:sp>
      <p:sp>
        <p:nvSpPr>
          <p:cNvPr id="71" name="Rectangle 70">
            <a:extLst>
              <a:ext uri="{FF2B5EF4-FFF2-40B4-BE49-F238E27FC236}">
                <a16:creationId xmlns:a16="http://schemas.microsoft.com/office/drawing/2014/main" id="{695C543C-476E-4129-9640-F6F6829F6534}"/>
              </a:ext>
            </a:extLst>
          </p:cNvPr>
          <p:cNvSpPr/>
          <p:nvPr/>
        </p:nvSpPr>
        <p:spPr>
          <a:xfrm>
            <a:off x="6006670" y="3390774"/>
            <a:ext cx="2609706" cy="2052556"/>
          </a:xfrm>
          <a:prstGeom prst="rect">
            <a:avLst/>
          </a:prstGeom>
        </p:spPr>
        <p:txBody>
          <a:bodyPr wrap="square" lIns="0" tIns="0" rIns="0" bIns="0" rtlCol="0">
            <a:noAutofit/>
          </a:bodyPr>
          <a:lstStyle/>
          <a:p>
            <a:pPr marL="91465" marR="62937" algn="just">
              <a:lnSpc>
                <a:spcPts val="1484"/>
              </a:lnSpc>
              <a:spcBef>
                <a:spcPts val="340"/>
              </a:spcBef>
            </a:pPr>
            <a:r>
              <a:rPr lang="en-US" sz="1500" spc="-4"/>
              <a:t>Residual category – those AIFs which do not fall within Category I &amp; III and do not undertake leverage or borrowing other than to meet operational requirements. These include :</a:t>
            </a:r>
          </a:p>
          <a:p>
            <a:pPr marL="377215" marR="62937" indent="-285750" algn="just">
              <a:lnSpc>
                <a:spcPts val="1484"/>
              </a:lnSpc>
              <a:spcBef>
                <a:spcPts val="340"/>
              </a:spcBef>
              <a:buFont typeface="Arial" panose="020B0604020202020204" pitchFamily="34" charset="0"/>
              <a:buChar char="•"/>
            </a:pPr>
            <a:r>
              <a:rPr lang="en-US" sz="1500" spc="-4"/>
              <a:t>Private equity funds</a:t>
            </a:r>
          </a:p>
          <a:p>
            <a:pPr marL="377215" marR="62937" indent="-285750" algn="just">
              <a:lnSpc>
                <a:spcPts val="1484"/>
              </a:lnSpc>
              <a:spcBef>
                <a:spcPts val="340"/>
              </a:spcBef>
              <a:buFont typeface="Arial" panose="020B0604020202020204" pitchFamily="34" charset="0"/>
              <a:buChar char="•"/>
            </a:pPr>
            <a:r>
              <a:rPr lang="en-US" sz="1500" spc="-4"/>
              <a:t>Debt funds</a:t>
            </a:r>
          </a:p>
          <a:p>
            <a:pPr marL="377215" marR="62937" indent="-285750" algn="just">
              <a:lnSpc>
                <a:spcPts val="1484"/>
              </a:lnSpc>
              <a:spcBef>
                <a:spcPts val="340"/>
              </a:spcBef>
              <a:buFont typeface="Arial" panose="020B0604020202020204" pitchFamily="34" charset="0"/>
              <a:buChar char="•"/>
            </a:pPr>
            <a:endParaRPr lang="en-US" sz="1500" spc="-4"/>
          </a:p>
        </p:txBody>
      </p:sp>
      <p:cxnSp>
        <p:nvCxnSpPr>
          <p:cNvPr id="10" name="Straight Arrow Connector 9">
            <a:extLst>
              <a:ext uri="{FF2B5EF4-FFF2-40B4-BE49-F238E27FC236}">
                <a16:creationId xmlns:a16="http://schemas.microsoft.com/office/drawing/2014/main" id="{65A318A9-4214-477E-835B-69A07EB3AAE5}"/>
              </a:ext>
            </a:extLst>
          </p:cNvPr>
          <p:cNvCxnSpPr>
            <a:stCxn id="58" idx="2"/>
            <a:endCxn id="68" idx="0"/>
          </p:cNvCxnSpPr>
          <p:nvPr/>
        </p:nvCxnSpPr>
        <p:spPr>
          <a:xfrm>
            <a:off x="7279366" y="1681699"/>
            <a:ext cx="2407" cy="599467"/>
          </a:xfrm>
          <a:prstGeom prst="straightConnector1">
            <a:avLst/>
          </a:prstGeom>
          <a:ln>
            <a:solidFill>
              <a:srgbClr val="686885"/>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1F642AEB-3F00-4FBC-93FD-93853C38BB64}"/>
              </a:ext>
            </a:extLst>
          </p:cNvPr>
          <p:cNvCxnSpPr>
            <a:cxnSpLocks/>
            <a:stCxn id="68" idx="2"/>
          </p:cNvCxnSpPr>
          <p:nvPr/>
        </p:nvCxnSpPr>
        <p:spPr>
          <a:xfrm>
            <a:off x="7281773" y="2671096"/>
            <a:ext cx="5332" cy="420123"/>
          </a:xfrm>
          <a:prstGeom prst="straightConnector1">
            <a:avLst/>
          </a:prstGeom>
          <a:ln>
            <a:solidFill>
              <a:srgbClr val="686885"/>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2D384A1B-9479-46C9-8616-67EB1E64B5E0}"/>
              </a:ext>
            </a:extLst>
          </p:cNvPr>
          <p:cNvCxnSpPr>
            <a:cxnSpLocks/>
            <a:stCxn id="66" idx="2"/>
          </p:cNvCxnSpPr>
          <p:nvPr/>
        </p:nvCxnSpPr>
        <p:spPr>
          <a:xfrm>
            <a:off x="4088101" y="2671096"/>
            <a:ext cx="0" cy="293996"/>
          </a:xfrm>
          <a:prstGeom prst="straightConnector1">
            <a:avLst/>
          </a:prstGeom>
          <a:ln>
            <a:solidFill>
              <a:srgbClr val="686885"/>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4FBB82A-8CC3-4BB1-A2AE-DC998699CB84}"/>
              </a:ext>
            </a:extLst>
          </p:cNvPr>
          <p:cNvCxnSpPr>
            <a:stCxn id="70" idx="2"/>
            <a:endCxn id="54" idx="0"/>
          </p:cNvCxnSpPr>
          <p:nvPr/>
        </p:nvCxnSpPr>
        <p:spPr>
          <a:xfrm>
            <a:off x="10419467" y="2671096"/>
            <a:ext cx="4490" cy="420123"/>
          </a:xfrm>
          <a:prstGeom prst="straightConnector1">
            <a:avLst/>
          </a:prstGeom>
          <a:ln>
            <a:solidFill>
              <a:srgbClr val="686885"/>
            </a:solidFill>
            <a:tailEnd type="triangle"/>
          </a:ln>
        </p:spPr>
        <p:style>
          <a:lnRef idx="1">
            <a:schemeClr val="accent1"/>
          </a:lnRef>
          <a:fillRef idx="0">
            <a:schemeClr val="accent1"/>
          </a:fillRef>
          <a:effectRef idx="0">
            <a:schemeClr val="accent1"/>
          </a:effectRef>
          <a:fontRef idx="minor">
            <a:schemeClr val="tx1"/>
          </a:fontRef>
        </p:style>
      </p:cxnSp>
      <p:pic>
        <p:nvPicPr>
          <p:cNvPr id="6" name="Graphic 5" descr="Bank with solid fill">
            <a:extLst>
              <a:ext uri="{FF2B5EF4-FFF2-40B4-BE49-F238E27FC236}">
                <a16:creationId xmlns:a16="http://schemas.microsoft.com/office/drawing/2014/main" id="{CCA7D9B1-C8C3-4EAA-A28C-D4FF19A629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52" y="3001633"/>
            <a:ext cx="446771" cy="446771"/>
          </a:xfrm>
          <a:prstGeom prst="rect">
            <a:avLst/>
          </a:prstGeom>
          <a:effectLst>
            <a:outerShdw blurRad="50800" dist="38100" dir="2700000" algn="tl" rotWithShape="0">
              <a:prstClr val="black">
                <a:alpha val="40000"/>
              </a:prstClr>
            </a:outerShdw>
          </a:effectLst>
        </p:spPr>
      </p:pic>
      <p:pic>
        <p:nvPicPr>
          <p:cNvPr id="36" name="Graphic 35" descr="Bank with solid fill">
            <a:extLst>
              <a:ext uri="{FF2B5EF4-FFF2-40B4-BE49-F238E27FC236}">
                <a16:creationId xmlns:a16="http://schemas.microsoft.com/office/drawing/2014/main" id="{D9CC47D9-E371-4CD1-9B9C-2627FA8254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8369" y="3001633"/>
            <a:ext cx="446779" cy="446779"/>
          </a:xfrm>
          <a:prstGeom prst="rect">
            <a:avLst/>
          </a:prstGeom>
          <a:effectLst>
            <a:outerShdw blurRad="50800" dist="38100" dir="2700000" algn="tl" rotWithShape="0">
              <a:prstClr val="black">
                <a:alpha val="40000"/>
              </a:prstClr>
            </a:outerShdw>
          </a:effectLst>
        </p:spPr>
      </p:pic>
      <p:pic>
        <p:nvPicPr>
          <p:cNvPr id="37" name="Graphic 36" descr="Bank with solid fill">
            <a:extLst>
              <a:ext uri="{FF2B5EF4-FFF2-40B4-BE49-F238E27FC236}">
                <a16:creationId xmlns:a16="http://schemas.microsoft.com/office/drawing/2014/main" id="{4108349F-1F5B-487C-A195-CB392B5A0A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9267" y="2992317"/>
            <a:ext cx="446782" cy="446782"/>
          </a:xfrm>
          <a:prstGeom prst="rect">
            <a:avLst/>
          </a:prstGeom>
          <a:effectLst>
            <a:outerShdw blurRad="50800" dist="38100" dir="2700000" algn="tl" rotWithShape="0">
              <a:prstClr val="black">
                <a:alpha val="40000"/>
              </a:prstClr>
            </a:outerShdw>
          </a:effectLst>
        </p:spPr>
      </p:pic>
      <p:pic>
        <p:nvPicPr>
          <p:cNvPr id="38" name="Graphic 37" descr="Bank with solid fill">
            <a:extLst>
              <a:ext uri="{FF2B5EF4-FFF2-40B4-BE49-F238E27FC236}">
                <a16:creationId xmlns:a16="http://schemas.microsoft.com/office/drawing/2014/main" id="{D758DC1C-ED09-4A93-A599-F7A1E5D678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5379" y="1890839"/>
            <a:ext cx="674667" cy="674667"/>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7C1E8682-A092-424B-9013-A2D888210A1C}"/>
              </a:ext>
            </a:extLst>
          </p:cNvPr>
          <p:cNvCxnSpPr>
            <a:cxnSpLocks/>
          </p:cNvCxnSpPr>
          <p:nvPr/>
        </p:nvCxnSpPr>
        <p:spPr>
          <a:xfrm flipH="1">
            <a:off x="959995" y="2556099"/>
            <a:ext cx="3353" cy="113415"/>
          </a:xfrm>
          <a:prstGeom prst="line">
            <a:avLst/>
          </a:prstGeom>
          <a:ln w="28575">
            <a:solidFill>
              <a:srgbClr val="50655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3593DE-1CC1-41A9-B3DF-7B08B84B289C}"/>
              </a:ext>
            </a:extLst>
          </p:cNvPr>
          <p:cNvCxnSpPr>
            <a:cxnSpLocks/>
          </p:cNvCxnSpPr>
          <p:nvPr/>
        </p:nvCxnSpPr>
        <p:spPr>
          <a:xfrm>
            <a:off x="198558" y="2733924"/>
            <a:ext cx="1506399" cy="12556"/>
          </a:xfrm>
          <a:prstGeom prst="line">
            <a:avLst/>
          </a:prstGeom>
          <a:ln w="28575">
            <a:solidFill>
              <a:srgbClr val="50655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599FA8E-A9E3-464B-B3CE-FE8BFB9978F9}"/>
              </a:ext>
            </a:extLst>
          </p:cNvPr>
          <p:cNvCxnSpPr>
            <a:cxnSpLocks/>
          </p:cNvCxnSpPr>
          <p:nvPr/>
        </p:nvCxnSpPr>
        <p:spPr>
          <a:xfrm>
            <a:off x="959995" y="2789632"/>
            <a:ext cx="0" cy="85362"/>
          </a:xfrm>
          <a:prstGeom prst="line">
            <a:avLst/>
          </a:prstGeom>
          <a:ln w="28575">
            <a:solidFill>
              <a:srgbClr val="50655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F952CC9-AF51-41D5-B3CA-592B19E1B761}"/>
              </a:ext>
            </a:extLst>
          </p:cNvPr>
          <p:cNvCxnSpPr>
            <a:cxnSpLocks/>
          </p:cNvCxnSpPr>
          <p:nvPr/>
        </p:nvCxnSpPr>
        <p:spPr>
          <a:xfrm>
            <a:off x="254092" y="2752646"/>
            <a:ext cx="0" cy="85362"/>
          </a:xfrm>
          <a:prstGeom prst="line">
            <a:avLst/>
          </a:prstGeom>
          <a:ln w="28575">
            <a:solidFill>
              <a:srgbClr val="5065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831A6C5-1854-4DC4-A73D-1A759BCCAF82}"/>
              </a:ext>
            </a:extLst>
          </p:cNvPr>
          <p:cNvCxnSpPr>
            <a:cxnSpLocks/>
          </p:cNvCxnSpPr>
          <p:nvPr/>
        </p:nvCxnSpPr>
        <p:spPr>
          <a:xfrm>
            <a:off x="1620241" y="2789632"/>
            <a:ext cx="0" cy="85362"/>
          </a:xfrm>
          <a:prstGeom prst="line">
            <a:avLst/>
          </a:prstGeom>
          <a:ln w="28575">
            <a:solidFill>
              <a:srgbClr val="506554"/>
            </a:solidFill>
          </a:ln>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F324B93F-9520-4796-ABF8-BA351330AB1A}"/>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2812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1D07D5-947B-4BE4-BD1C-FA9BF4A10AF0}"/>
              </a:ext>
            </a:extLst>
          </p:cNvPr>
          <p:cNvSpPr>
            <a:spLocks noGrp="1"/>
          </p:cNvSpPr>
          <p:nvPr>
            <p:ph type="sldNum" sz="quarter" idx="12"/>
          </p:nvPr>
        </p:nvSpPr>
        <p:spPr/>
        <p:txBody>
          <a:bodyPr/>
          <a:lstStyle/>
          <a:p>
            <a:fld id="{035080D5-0642-4AB8-8B9E-BEF3CDA0A2A1}" type="slidenum">
              <a:rPr lang="en-IN" smtClean="0"/>
              <a:t>38</a:t>
            </a:fld>
            <a:endParaRPr lang="en-IN"/>
          </a:p>
        </p:txBody>
      </p:sp>
      <p:pic>
        <p:nvPicPr>
          <p:cNvPr id="4" name="Picture 3">
            <a:extLst>
              <a:ext uri="{FF2B5EF4-FFF2-40B4-BE49-F238E27FC236}">
                <a16:creationId xmlns:a16="http://schemas.microsoft.com/office/drawing/2014/main" id="{33DFA9EA-85D6-4797-A6F0-CFD84217340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571"/>
          <a:stretch/>
        </p:blipFill>
        <p:spPr>
          <a:xfrm>
            <a:off x="2050558" y="900751"/>
            <a:ext cx="9959305" cy="4899547"/>
          </a:xfrm>
          <a:prstGeom prst="rect">
            <a:avLst/>
          </a:prstGeom>
        </p:spPr>
      </p:pic>
      <p:sp>
        <p:nvSpPr>
          <p:cNvPr id="5" name="Rechteck 24">
            <a:extLst>
              <a:ext uri="{FF2B5EF4-FFF2-40B4-BE49-F238E27FC236}">
                <a16:creationId xmlns:a16="http://schemas.microsoft.com/office/drawing/2014/main" id="{306DB239-3D36-4A28-B0F3-40DAD09AF67F}"/>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le 1">
            <a:extLst>
              <a:ext uri="{FF2B5EF4-FFF2-40B4-BE49-F238E27FC236}">
                <a16:creationId xmlns:a16="http://schemas.microsoft.com/office/drawing/2014/main" id="{7885678A-DCCF-471E-A75F-B2689BFB9311}"/>
              </a:ext>
            </a:extLst>
          </p:cNvPr>
          <p:cNvSpPr txBox="1">
            <a:spLocks/>
          </p:cNvSpPr>
          <p:nvPr/>
        </p:nvSpPr>
        <p:spPr>
          <a:xfrm>
            <a:off x="79280" y="3556904"/>
            <a:ext cx="1842448" cy="766364"/>
          </a:xfrm>
          <a:prstGeom prst="rect">
            <a:avLst/>
          </a:prstGeom>
        </p:spPr>
        <p:txBody>
          <a:bodyPr vert="horz" wrap="square" lIns="91440" tIns="45720" rIns="91440" bIns="45720" rtlCol="0" anchor="ctr">
            <a:spAutoFit/>
          </a:bodyPr>
          <a:lstStyle>
            <a:lvl1pP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US"/>
              <a:t>Typical structure</a:t>
            </a:r>
            <a:endParaRPr lang="en-IN"/>
          </a:p>
        </p:txBody>
      </p:sp>
      <p:pic>
        <p:nvPicPr>
          <p:cNvPr id="8" name="Graphic 7" descr="Pyramid with levels with solid fill">
            <a:extLst>
              <a:ext uri="{FF2B5EF4-FFF2-40B4-BE49-F238E27FC236}">
                <a16:creationId xmlns:a16="http://schemas.microsoft.com/office/drawing/2014/main" id="{C8C5606A-42D1-4EC1-9548-2671AA1EF3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4688" y="2272457"/>
            <a:ext cx="1361263" cy="1361263"/>
          </a:xfrm>
          <a:prstGeom prst="rect">
            <a:avLst/>
          </a:prstGeom>
          <a:effectLst>
            <a:outerShdw blurRad="50800" dist="38100" dir="2700000" algn="tl" rotWithShape="0">
              <a:prstClr val="black">
                <a:alpha val="40000"/>
              </a:prstClr>
            </a:outerShdw>
          </a:effectLst>
        </p:spPr>
      </p:pic>
      <p:pic>
        <p:nvPicPr>
          <p:cNvPr id="9" name="Graphic 8">
            <a:extLst>
              <a:ext uri="{FF2B5EF4-FFF2-40B4-BE49-F238E27FC236}">
                <a16:creationId xmlns:a16="http://schemas.microsoft.com/office/drawing/2014/main" id="{8A1B3534-69F6-42D3-B3C6-2E6787D5FA00}"/>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1489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24">
            <a:extLst>
              <a:ext uri="{FF2B5EF4-FFF2-40B4-BE49-F238E27FC236}">
                <a16:creationId xmlns:a16="http://schemas.microsoft.com/office/drawing/2014/main" id="{BDF21A4D-A236-4154-83A2-E744F7EE1437}"/>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39</a:t>
            </a:fld>
            <a:endParaRPr lang="en-IN"/>
          </a:p>
        </p:txBody>
      </p:sp>
      <p:sp>
        <p:nvSpPr>
          <p:cNvPr id="2" name="Title 1"/>
          <p:cNvSpPr>
            <a:spLocks noGrp="1"/>
          </p:cNvSpPr>
          <p:nvPr>
            <p:ph type="title" idx="4294967295"/>
          </p:nvPr>
        </p:nvSpPr>
        <p:spPr>
          <a:xfrm>
            <a:off x="0" y="3356496"/>
            <a:ext cx="1950641" cy="1763560"/>
          </a:xfrm>
        </p:spPr>
        <p:txBody>
          <a:bodyPr vert="horz" wrap="square" lIns="91440" tIns="45720" rIns="91440" bIns="45720" rtlCol="0" anchor="ctr">
            <a:spAutoFit/>
          </a:bodyPr>
          <a:lstStyle/>
          <a:p>
            <a:pPr algn="ctr"/>
            <a:r>
              <a:rPr lang="en-US" sz="2400" b="1">
                <a:solidFill>
                  <a:srgbClr val="506554"/>
                </a:solidFill>
                <a:latin typeface="Source Sans Pro" panose="020B0503030403020204" pitchFamily="34" charset="0"/>
              </a:rPr>
              <a:t>Key Provisions and Comparative table</a:t>
            </a:r>
            <a:endParaRPr lang="en-IN" sz="2400" b="1">
              <a:solidFill>
                <a:srgbClr val="506554"/>
              </a:solidFill>
              <a:latin typeface="Source Sans Pro" panose="020B0503030403020204" pitchFamily="34" charset="0"/>
            </a:endParaRPr>
          </a:p>
        </p:txBody>
      </p:sp>
      <p:graphicFrame>
        <p:nvGraphicFramePr>
          <p:cNvPr id="8" name="Table 7">
            <a:extLst>
              <a:ext uri="{FF2B5EF4-FFF2-40B4-BE49-F238E27FC236}">
                <a16:creationId xmlns:a16="http://schemas.microsoft.com/office/drawing/2014/main" id="{591B255D-A433-44EE-BE2A-9FFDA07FAD67}"/>
              </a:ext>
            </a:extLst>
          </p:cNvPr>
          <p:cNvGraphicFramePr>
            <a:graphicFrameLocks noGrp="1"/>
          </p:cNvGraphicFramePr>
          <p:nvPr>
            <p:extLst>
              <p:ext uri="{D42A27DB-BD31-4B8C-83A1-F6EECF244321}">
                <p14:modId xmlns:p14="http://schemas.microsoft.com/office/powerpoint/2010/main" val="469816596"/>
              </p:ext>
            </p:extLst>
          </p:nvPr>
        </p:nvGraphicFramePr>
        <p:xfrm>
          <a:off x="2359542" y="308150"/>
          <a:ext cx="9568102" cy="6371762"/>
        </p:xfrm>
        <a:graphic>
          <a:graphicData uri="http://schemas.openxmlformats.org/drawingml/2006/table">
            <a:tbl>
              <a:tblPr firstRow="1" bandRow="1">
                <a:tableStyleId>{E8B1032C-EA38-4F05-BA0D-38AFFFC7BED3}</a:tableStyleId>
              </a:tblPr>
              <a:tblGrid>
                <a:gridCol w="2197997">
                  <a:extLst>
                    <a:ext uri="{9D8B030D-6E8A-4147-A177-3AD203B41FA5}">
                      <a16:colId xmlns:a16="http://schemas.microsoft.com/office/drawing/2014/main" val="1297454767"/>
                    </a:ext>
                  </a:extLst>
                </a:gridCol>
                <a:gridCol w="2201647">
                  <a:extLst>
                    <a:ext uri="{9D8B030D-6E8A-4147-A177-3AD203B41FA5}">
                      <a16:colId xmlns:a16="http://schemas.microsoft.com/office/drawing/2014/main" val="930025128"/>
                    </a:ext>
                  </a:extLst>
                </a:gridCol>
                <a:gridCol w="2251158">
                  <a:extLst>
                    <a:ext uri="{9D8B030D-6E8A-4147-A177-3AD203B41FA5}">
                      <a16:colId xmlns:a16="http://schemas.microsoft.com/office/drawing/2014/main" val="2686328938"/>
                    </a:ext>
                  </a:extLst>
                </a:gridCol>
                <a:gridCol w="326785">
                  <a:extLst>
                    <a:ext uri="{9D8B030D-6E8A-4147-A177-3AD203B41FA5}">
                      <a16:colId xmlns:a16="http://schemas.microsoft.com/office/drawing/2014/main" val="1882839917"/>
                    </a:ext>
                  </a:extLst>
                </a:gridCol>
                <a:gridCol w="2590515">
                  <a:extLst>
                    <a:ext uri="{9D8B030D-6E8A-4147-A177-3AD203B41FA5}">
                      <a16:colId xmlns:a16="http://schemas.microsoft.com/office/drawing/2014/main" val="4290004259"/>
                    </a:ext>
                  </a:extLst>
                </a:gridCol>
              </a:tblGrid>
              <a:tr h="306242">
                <a:tc>
                  <a:txBody>
                    <a:bodyPr/>
                    <a:lstStyle/>
                    <a:p>
                      <a:pPr algn="l" fontAlgn="t"/>
                      <a:r>
                        <a:rPr lang="en-IN" sz="1400" b="1" u="none" strike="noStrike" dirty="0">
                          <a:solidFill>
                            <a:schemeClr val="tx1"/>
                          </a:solidFill>
                          <a:effectLst/>
                        </a:rPr>
                        <a:t>Criteria</a:t>
                      </a:r>
                      <a:endParaRPr lang="en-IN" sz="1400" b="1" i="0" u="none" strike="noStrike" dirty="0">
                        <a:solidFill>
                          <a:schemeClr val="tx1"/>
                        </a:solidFill>
                        <a:effectLst/>
                        <a:latin typeface="Calibri" panose="020F0502020204030204" pitchFamily="34" charset="0"/>
                      </a:endParaRPr>
                    </a:p>
                  </a:txBody>
                  <a:tcPr/>
                </a:tc>
                <a:tc>
                  <a:txBody>
                    <a:bodyPr/>
                    <a:lstStyle/>
                    <a:p>
                      <a:pPr algn="ctr" fontAlgn="t"/>
                      <a:r>
                        <a:rPr lang="en-IN" sz="1400" b="1" u="none" strike="noStrike" dirty="0">
                          <a:solidFill>
                            <a:schemeClr val="tx1"/>
                          </a:solidFill>
                          <a:effectLst/>
                        </a:rPr>
                        <a:t>Category I</a:t>
                      </a:r>
                      <a:endParaRPr lang="en-IN" sz="1400" b="1" i="0" u="none" strike="noStrike" dirty="0">
                        <a:solidFill>
                          <a:schemeClr val="tx1"/>
                        </a:solidFill>
                        <a:effectLst/>
                        <a:latin typeface="Calibri" panose="020F0502020204030204" pitchFamily="34" charset="0"/>
                      </a:endParaRPr>
                    </a:p>
                  </a:txBody>
                  <a:tcPr/>
                </a:tc>
                <a:tc gridSpan="2">
                  <a:txBody>
                    <a:bodyPr/>
                    <a:lstStyle/>
                    <a:p>
                      <a:pPr algn="ctr" fontAlgn="t"/>
                      <a:r>
                        <a:rPr lang="en-IN" sz="1400" b="1" u="none" strike="noStrike" dirty="0">
                          <a:solidFill>
                            <a:schemeClr val="tx1"/>
                          </a:solidFill>
                          <a:effectLst/>
                        </a:rPr>
                        <a:t>Category II</a:t>
                      </a:r>
                      <a:endParaRPr lang="en-IN" sz="1400" b="1" i="0" u="none" strike="noStrike" dirty="0">
                        <a:solidFill>
                          <a:schemeClr val="tx1"/>
                        </a:solidFill>
                        <a:effectLst/>
                        <a:latin typeface="Calibri" panose="020F0502020204030204" pitchFamily="34" charset="0"/>
                      </a:endParaRPr>
                    </a:p>
                  </a:txBody>
                  <a:tcPr/>
                </a:tc>
                <a:tc hMerge="1">
                  <a:txBody>
                    <a:bodyPr/>
                    <a:lstStyle/>
                    <a:p>
                      <a:pPr algn="ctr" fontAlgn="t"/>
                      <a:endParaRPr lang="en-IN" sz="1400" b="1" i="0" u="none" strike="noStrike">
                        <a:solidFill>
                          <a:schemeClr val="bg1"/>
                        </a:solidFill>
                        <a:effectLst/>
                        <a:latin typeface="Calibri" panose="020F0502020204030204" pitchFamily="34" charset="0"/>
                      </a:endParaRPr>
                    </a:p>
                  </a:txBody>
                  <a:tcPr marL="9278" marR="9278" marT="9278" marB="0"/>
                </a:tc>
                <a:tc>
                  <a:txBody>
                    <a:bodyPr/>
                    <a:lstStyle/>
                    <a:p>
                      <a:pPr algn="ctr" fontAlgn="t"/>
                      <a:r>
                        <a:rPr lang="en-IN" sz="1400" b="1" u="none" strike="noStrike" dirty="0">
                          <a:solidFill>
                            <a:schemeClr val="tx1"/>
                          </a:solidFill>
                          <a:effectLst/>
                        </a:rPr>
                        <a:t>Category III</a:t>
                      </a:r>
                      <a:endParaRPr lang="en-IN" sz="1400" b="1" i="0" u="none" strike="noStrike" dirty="0">
                        <a:solidFill>
                          <a:schemeClr val="tx1"/>
                        </a:solidFill>
                        <a:effectLst/>
                        <a:latin typeface="Calibri" panose="020F0502020204030204" pitchFamily="34" charset="0"/>
                      </a:endParaRPr>
                    </a:p>
                  </a:txBody>
                  <a:tcPr/>
                </a:tc>
                <a:extLst>
                  <a:ext uri="{0D108BD9-81ED-4DB2-BD59-A6C34878D82A}">
                    <a16:rowId xmlns:a16="http://schemas.microsoft.com/office/drawing/2014/main" val="874201758"/>
                  </a:ext>
                </a:extLst>
              </a:tr>
              <a:tr h="185558">
                <a:tc>
                  <a:txBody>
                    <a:bodyPr/>
                    <a:lstStyle/>
                    <a:p>
                      <a:pPr algn="l" fontAlgn="t"/>
                      <a:r>
                        <a:rPr lang="en-IN" sz="1400" b="1" u="none" strike="noStrike" dirty="0">
                          <a:effectLst/>
                        </a:rPr>
                        <a:t>Investor requirements</a:t>
                      </a:r>
                      <a:endParaRPr lang="en-IN" sz="1400" b="1" i="0" u="none" strike="noStrike" dirty="0">
                        <a:solidFill>
                          <a:srgbClr val="000000"/>
                        </a:solidFill>
                        <a:effectLst/>
                        <a:latin typeface="Calibri" panose="020F0502020204030204" pitchFamily="34" charset="0"/>
                      </a:endParaRPr>
                    </a:p>
                  </a:txBody>
                  <a:tcPr/>
                </a:tc>
                <a:tc gridSpan="4">
                  <a:txBody>
                    <a:bodyPr/>
                    <a:lstStyle/>
                    <a:p>
                      <a:pPr algn="ctr" fontAlgn="t"/>
                      <a:r>
                        <a:rPr lang="en-US" sz="1400" u="none" strike="noStrike" dirty="0">
                          <a:effectLst/>
                        </a:rPr>
                        <a:t>Any investor - Indian, NR or NRI</a:t>
                      </a:r>
                      <a:endParaRPr lang="en-US" sz="1400" b="0" i="0" u="none" strike="noStrike" dirty="0">
                        <a:solidFill>
                          <a:srgbClr val="000000"/>
                        </a:solidFill>
                        <a:effectLst/>
                        <a:latin typeface="Calibri" panose="020F0502020204030204" pitchFamily="34" charset="0"/>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99820109"/>
                  </a:ext>
                </a:extLst>
              </a:tr>
              <a:tr h="185558">
                <a:tc>
                  <a:txBody>
                    <a:bodyPr/>
                    <a:lstStyle/>
                    <a:p>
                      <a:pPr algn="l" fontAlgn="t"/>
                      <a:r>
                        <a:rPr lang="en-IN" sz="1400" b="1" u="none" strike="noStrike" dirty="0">
                          <a:effectLst/>
                        </a:rPr>
                        <a:t>Minimum Corpus</a:t>
                      </a:r>
                      <a:endParaRPr lang="en-IN" sz="1400" b="1" i="0" u="none" strike="noStrike" dirty="0">
                        <a:solidFill>
                          <a:srgbClr val="000000"/>
                        </a:solidFill>
                        <a:effectLst/>
                        <a:latin typeface="Calibri" panose="020F0502020204030204" pitchFamily="34" charset="0"/>
                      </a:endParaRPr>
                    </a:p>
                  </a:txBody>
                  <a:tcPr/>
                </a:tc>
                <a:tc gridSpan="4">
                  <a:txBody>
                    <a:bodyPr/>
                    <a:lstStyle/>
                    <a:p>
                      <a:pPr algn="ctr" fontAlgn="t"/>
                      <a:r>
                        <a:rPr lang="en-IN" sz="1400" u="none" strike="noStrike" dirty="0">
                          <a:effectLst/>
                        </a:rPr>
                        <a:t>Rs. 20 Crore</a:t>
                      </a:r>
                      <a:endParaRPr lang="en-IN" sz="1400" b="0" i="0" u="none" strike="noStrike" dirty="0">
                        <a:solidFill>
                          <a:srgbClr val="000000"/>
                        </a:solidFill>
                        <a:effectLst/>
                        <a:latin typeface="Calibri" panose="020F0502020204030204" pitchFamily="34" charset="0"/>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83818451"/>
                  </a:ext>
                </a:extLst>
              </a:tr>
              <a:tr h="185558">
                <a:tc>
                  <a:txBody>
                    <a:bodyPr/>
                    <a:lstStyle/>
                    <a:p>
                      <a:pPr algn="l" fontAlgn="t"/>
                      <a:r>
                        <a:rPr lang="en-IN" sz="1400" b="1" u="none" strike="noStrike" dirty="0">
                          <a:effectLst/>
                        </a:rPr>
                        <a:t>Minimum Subscription</a:t>
                      </a:r>
                      <a:endParaRPr lang="en-IN" sz="1400" b="1" i="0" u="none" strike="noStrike" dirty="0">
                        <a:solidFill>
                          <a:srgbClr val="000000"/>
                        </a:solidFill>
                        <a:effectLst/>
                        <a:latin typeface="Calibri" panose="020F0502020204030204" pitchFamily="34" charset="0"/>
                      </a:endParaRPr>
                    </a:p>
                  </a:txBody>
                  <a:tcPr/>
                </a:tc>
                <a:tc gridSpan="4">
                  <a:txBody>
                    <a:bodyPr/>
                    <a:lstStyle/>
                    <a:p>
                      <a:pPr algn="ctr" fontAlgn="t"/>
                      <a:r>
                        <a:rPr lang="en-IN" sz="1400" u="none" strike="noStrike" dirty="0">
                          <a:effectLst/>
                        </a:rPr>
                        <a:t>Rs. 1 Crore*</a:t>
                      </a:r>
                      <a:endParaRPr lang="en-IN" sz="1400" b="0" i="0" u="none" strike="noStrike" dirty="0">
                        <a:solidFill>
                          <a:srgbClr val="000000"/>
                        </a:solidFill>
                        <a:effectLst/>
                        <a:latin typeface="Calibri" panose="020F0502020204030204" pitchFamily="34" charset="0"/>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89847579"/>
                  </a:ext>
                </a:extLst>
              </a:tr>
              <a:tr h="371116">
                <a:tc>
                  <a:txBody>
                    <a:bodyPr/>
                    <a:lstStyle/>
                    <a:p>
                      <a:pPr algn="l" fontAlgn="t"/>
                      <a:r>
                        <a:rPr lang="en-IN" sz="1400" b="1" u="none" strike="noStrike" dirty="0">
                          <a:effectLst/>
                        </a:rPr>
                        <a:t>SEBI Registration Fees</a:t>
                      </a:r>
                      <a:endParaRPr lang="en-IN" sz="1400" b="1" i="0" u="none" strike="noStrike" dirty="0">
                        <a:solidFill>
                          <a:srgbClr val="000000"/>
                        </a:solidFill>
                        <a:effectLst/>
                        <a:latin typeface="Calibri" panose="020F0502020204030204" pitchFamily="34" charset="0"/>
                      </a:endParaRPr>
                    </a:p>
                  </a:txBody>
                  <a:tcPr/>
                </a:tc>
                <a:tc>
                  <a:txBody>
                    <a:bodyPr/>
                    <a:lstStyle/>
                    <a:p>
                      <a:pPr algn="l" fontAlgn="t"/>
                      <a:r>
                        <a:rPr lang="en-IN" sz="1400" u="none" strike="noStrike" dirty="0">
                          <a:effectLst/>
                        </a:rPr>
                        <a:t>Rs.5,00,000 (Rs. 2,00,000 for Angel Fund)</a:t>
                      </a:r>
                      <a:endParaRPr lang="en-IN" sz="1400" b="0" i="0" u="none" strike="noStrike" dirty="0">
                        <a:solidFill>
                          <a:srgbClr val="000000"/>
                        </a:solidFill>
                        <a:effectLst/>
                        <a:latin typeface="Calibri" panose="020F0502020204030204" pitchFamily="34" charset="0"/>
                      </a:endParaRPr>
                    </a:p>
                  </a:txBody>
                  <a:tcPr/>
                </a:tc>
                <a:tc>
                  <a:txBody>
                    <a:bodyPr/>
                    <a:lstStyle/>
                    <a:p>
                      <a:pPr lvl="1" algn="l" fontAlgn="t"/>
                      <a:r>
                        <a:rPr lang="en-IN" sz="1400" u="none" strike="noStrike" dirty="0">
                          <a:effectLst/>
                        </a:rPr>
                        <a:t>Rs. 10,00,000</a:t>
                      </a:r>
                      <a:endParaRPr lang="en-IN" sz="1400" b="0" i="0" u="none" strike="noStrike" dirty="0">
                        <a:solidFill>
                          <a:srgbClr val="000000"/>
                        </a:solidFill>
                        <a:effectLst/>
                        <a:latin typeface="Calibri" panose="020F0502020204030204" pitchFamily="34" charset="0"/>
                      </a:endParaRPr>
                    </a:p>
                  </a:txBody>
                  <a:tcPr/>
                </a:tc>
                <a:tc gridSpan="2">
                  <a:txBody>
                    <a:bodyPr/>
                    <a:lstStyle/>
                    <a:p>
                      <a:r>
                        <a:rPr lang="en-IN" sz="1400" u="none" strike="noStrike" dirty="0">
                          <a:effectLst/>
                        </a:rPr>
                        <a:t>Rs. 15,00,000</a:t>
                      </a:r>
                      <a:endParaRPr lang="en-IN" dirty="0"/>
                    </a:p>
                  </a:txBody>
                  <a:tcPr/>
                </a:tc>
                <a:tc hMerge="1">
                  <a:txBody>
                    <a:bodyPr/>
                    <a:lstStyle/>
                    <a:p>
                      <a:pPr algn="l" fontAlgn="t"/>
                      <a:r>
                        <a:rPr lang="en-IN" sz="1400" u="none" strike="noStrike">
                          <a:effectLst/>
                        </a:rPr>
                        <a:t>Rs. 15,00,000</a:t>
                      </a:r>
                      <a:endParaRPr lang="en-IN" sz="1400" b="0" i="0" u="none" strike="noStrike">
                        <a:solidFill>
                          <a:srgbClr val="000000"/>
                        </a:solidFill>
                        <a:effectLst/>
                        <a:latin typeface="Calibri" panose="020F0502020204030204" pitchFamily="34" charset="0"/>
                      </a:endParaRPr>
                    </a:p>
                  </a:txBody>
                  <a:tcPr marL="9278" marR="9278" marT="927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234734"/>
                  </a:ext>
                </a:extLst>
              </a:tr>
              <a:tr h="927791">
                <a:tc>
                  <a:txBody>
                    <a:bodyPr/>
                    <a:lstStyle/>
                    <a:p>
                      <a:pPr algn="l" fontAlgn="t"/>
                      <a:r>
                        <a:rPr lang="en-US" sz="1400" b="1" u="none" strike="noStrike" dirty="0">
                          <a:effectLst/>
                        </a:rPr>
                        <a:t>Continuing Interest by Sponsor/Manager</a:t>
                      </a:r>
                      <a:endParaRPr lang="en-US" sz="1400" b="1" i="0" u="none" strike="noStrike" dirty="0">
                        <a:solidFill>
                          <a:srgbClr val="000000"/>
                        </a:solidFill>
                        <a:effectLst/>
                        <a:latin typeface="Calibri" panose="020F0502020204030204" pitchFamily="34" charset="0"/>
                      </a:endParaRPr>
                    </a:p>
                  </a:txBody>
                  <a:tcPr/>
                </a:tc>
                <a:tc>
                  <a:txBody>
                    <a:bodyPr/>
                    <a:lstStyle/>
                    <a:p>
                      <a:pPr algn="l" fontAlgn="t"/>
                      <a:r>
                        <a:rPr lang="en-US" sz="1400" u="none" strike="noStrike" dirty="0">
                          <a:effectLst/>
                        </a:rPr>
                        <a:t>Lower of the following </a:t>
                      </a:r>
                      <a:br>
                        <a:rPr lang="en-US" sz="1400" u="none" strike="noStrike" dirty="0">
                          <a:effectLst/>
                        </a:rPr>
                      </a:br>
                      <a:r>
                        <a:rPr lang="en-US" sz="1400" u="none" strike="noStrike" dirty="0">
                          <a:effectLst/>
                        </a:rPr>
                        <a:t>amounts:</a:t>
                      </a:r>
                      <a:br>
                        <a:rPr lang="en-US" sz="1400" u="none" strike="noStrike" dirty="0">
                          <a:effectLst/>
                        </a:rPr>
                      </a:br>
                      <a:r>
                        <a:rPr lang="en-US" sz="1400" u="none" strike="noStrike" dirty="0">
                          <a:effectLst/>
                        </a:rPr>
                        <a:t>- 2.5% of corpus; or</a:t>
                      </a:r>
                      <a:br>
                        <a:rPr lang="en-US" sz="1400" u="none" strike="noStrike" dirty="0">
                          <a:effectLst/>
                        </a:rPr>
                      </a:br>
                      <a:r>
                        <a:rPr lang="en-US" sz="1400" u="none" strike="noStrike" dirty="0">
                          <a:effectLst/>
                        </a:rPr>
                        <a:t>- Rs.5 crores  (Rs. 50</a:t>
                      </a:r>
                      <a:br>
                        <a:rPr lang="en-US" sz="1400" u="none" strike="noStrike" dirty="0">
                          <a:effectLst/>
                        </a:rPr>
                      </a:br>
                      <a:r>
                        <a:rPr lang="en-US" sz="1400" u="none" strike="noStrike" dirty="0">
                          <a:effectLst/>
                        </a:rPr>
                        <a:t>lakhs for Angel Fund)</a:t>
                      </a:r>
                      <a:endParaRPr lang="en-US" sz="1400" b="0" i="0" u="none" strike="noStrike" dirty="0">
                        <a:solidFill>
                          <a:srgbClr val="000000"/>
                        </a:solidFill>
                        <a:effectLst/>
                        <a:latin typeface="Calibri" panose="020F0502020204030204" pitchFamily="34" charset="0"/>
                      </a:endParaRPr>
                    </a:p>
                  </a:txBody>
                  <a:tcPr/>
                </a:tc>
                <a:tc>
                  <a:txBody>
                    <a:bodyPr/>
                    <a:lstStyle/>
                    <a:p>
                      <a:pPr algn="l" fontAlgn="t"/>
                      <a:r>
                        <a:rPr lang="en-US" sz="1400" u="none" strike="noStrike" dirty="0">
                          <a:effectLst/>
                        </a:rPr>
                        <a:t>Lower of the following </a:t>
                      </a:r>
                      <a:br>
                        <a:rPr lang="en-US" sz="1400" u="none" strike="noStrike" dirty="0">
                          <a:effectLst/>
                        </a:rPr>
                      </a:br>
                      <a:r>
                        <a:rPr lang="en-US" sz="1400" u="none" strike="noStrike" dirty="0">
                          <a:effectLst/>
                        </a:rPr>
                        <a:t>amounts:</a:t>
                      </a:r>
                      <a:br>
                        <a:rPr lang="en-US" sz="1400" u="none" strike="noStrike" dirty="0">
                          <a:effectLst/>
                        </a:rPr>
                      </a:br>
                      <a:r>
                        <a:rPr lang="en-US" sz="1400" u="none" strike="noStrike" dirty="0">
                          <a:effectLst/>
                        </a:rPr>
                        <a:t>- 2.5% of corpus; or</a:t>
                      </a:r>
                      <a:br>
                        <a:rPr lang="en-US" sz="1400" u="none" strike="noStrike" dirty="0">
                          <a:effectLst/>
                        </a:rPr>
                      </a:br>
                      <a:r>
                        <a:rPr lang="en-US" sz="1400" u="none" strike="noStrike" dirty="0">
                          <a:effectLst/>
                        </a:rPr>
                        <a:t>- Rs.5 crores </a:t>
                      </a:r>
                      <a:endParaRPr lang="en-US" sz="1400" b="0" i="0" u="none" strike="noStrike">
                        <a:solidFill>
                          <a:srgbClr val="000000"/>
                        </a:solidFill>
                        <a:effectLst/>
                        <a:latin typeface="Calibri" panose="020F0502020204030204" pitchFamily="34" charset="0"/>
                      </a:endParaRPr>
                    </a:p>
                  </a:txBody>
                  <a:tcPr/>
                </a:tc>
                <a:tc gridSpan="2">
                  <a:txBody>
                    <a:bodyPr/>
                    <a:lstStyle/>
                    <a:p>
                      <a:r>
                        <a:rPr lang="en-US" sz="1400" u="none" strike="noStrike" dirty="0">
                          <a:effectLst/>
                        </a:rPr>
                        <a:t>Lower of the following </a:t>
                      </a:r>
                      <a:br>
                        <a:rPr lang="en-US" sz="1400" u="none" strike="noStrike" dirty="0">
                          <a:effectLst/>
                        </a:rPr>
                      </a:br>
                      <a:r>
                        <a:rPr lang="en-US" sz="1400" u="none" strike="noStrike" dirty="0">
                          <a:effectLst/>
                        </a:rPr>
                        <a:t>amounts:</a:t>
                      </a:r>
                      <a:br>
                        <a:rPr lang="en-US" sz="1400" u="none" strike="noStrike" dirty="0">
                          <a:effectLst/>
                        </a:rPr>
                      </a:br>
                      <a:r>
                        <a:rPr lang="en-US" sz="1400" u="none" strike="noStrike" dirty="0">
                          <a:effectLst/>
                        </a:rPr>
                        <a:t>- 5% of corpus; or</a:t>
                      </a:r>
                      <a:br>
                        <a:rPr lang="en-US" sz="1400" u="none" strike="noStrike" dirty="0">
                          <a:effectLst/>
                        </a:rPr>
                      </a:br>
                      <a:r>
                        <a:rPr lang="en-US" sz="1400" u="none" strike="noStrike" dirty="0">
                          <a:effectLst/>
                        </a:rPr>
                        <a:t>- Rs.10 crores</a:t>
                      </a:r>
                      <a:endParaRPr lang="en-IN" dirty="0"/>
                    </a:p>
                  </a:txBody>
                  <a:tcPr/>
                </a:tc>
                <a:tc hMerge="1">
                  <a:txBody>
                    <a:bodyPr/>
                    <a:lstStyle/>
                    <a:p>
                      <a:pPr algn="l" fontAlgn="t"/>
                      <a:r>
                        <a:rPr lang="en-US" sz="1400" u="none" strike="noStrike">
                          <a:effectLst/>
                        </a:rPr>
                        <a:t>Lower of the following </a:t>
                      </a:r>
                      <a:br>
                        <a:rPr lang="en-US" sz="1400" u="none" strike="noStrike">
                          <a:effectLst/>
                        </a:rPr>
                      </a:br>
                      <a:r>
                        <a:rPr lang="en-US" sz="1400" u="none" strike="noStrike">
                          <a:effectLst/>
                        </a:rPr>
                        <a:t>amounts:</a:t>
                      </a:r>
                      <a:br>
                        <a:rPr lang="en-US" sz="1400" u="none" strike="noStrike">
                          <a:effectLst/>
                        </a:rPr>
                      </a:br>
                      <a:r>
                        <a:rPr lang="en-US" sz="1400" u="none" strike="noStrike">
                          <a:effectLst/>
                        </a:rPr>
                        <a:t>- 5% of corpus; or</a:t>
                      </a:r>
                      <a:br>
                        <a:rPr lang="en-US" sz="1400" u="none" strike="noStrike">
                          <a:effectLst/>
                        </a:rPr>
                      </a:br>
                      <a:r>
                        <a:rPr lang="en-US" sz="1400" u="none" strike="noStrike">
                          <a:effectLst/>
                        </a:rPr>
                        <a:t>- Rs.10 crores</a:t>
                      </a:r>
                      <a:endParaRPr lang="en-US" sz="1400" b="0" i="0" u="none" strike="noStrike">
                        <a:solidFill>
                          <a:srgbClr val="000000"/>
                        </a:solidFill>
                        <a:effectLst/>
                        <a:latin typeface="Calibri" panose="020F0502020204030204" pitchFamily="34" charset="0"/>
                      </a:endParaRPr>
                    </a:p>
                  </a:txBody>
                  <a:tcPr marL="9278" marR="9278" marT="927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0359525"/>
                  </a:ext>
                </a:extLst>
              </a:tr>
              <a:tr h="260355">
                <a:tc>
                  <a:txBody>
                    <a:bodyPr/>
                    <a:lstStyle/>
                    <a:p>
                      <a:pPr algn="l" fontAlgn="t"/>
                      <a:r>
                        <a:rPr lang="en-US" sz="1400" b="1" u="none" strike="noStrike" dirty="0">
                          <a:effectLst/>
                        </a:rPr>
                        <a:t>Maximum no. of investors for each scheme</a:t>
                      </a:r>
                      <a:endParaRPr lang="en-US" sz="1400" b="1" i="0" u="none" strike="noStrike" dirty="0">
                        <a:solidFill>
                          <a:srgbClr val="000000"/>
                        </a:solidFill>
                        <a:effectLst/>
                        <a:latin typeface="Calibri" panose="020F0502020204030204" pitchFamily="34" charset="0"/>
                      </a:endParaRPr>
                    </a:p>
                  </a:txBody>
                  <a:tcPr/>
                </a:tc>
                <a:tc gridSpan="4">
                  <a:txBody>
                    <a:bodyPr/>
                    <a:lstStyle/>
                    <a:p>
                      <a:pPr algn="ctr" fontAlgn="t"/>
                      <a:r>
                        <a:rPr lang="en-IN" sz="1400" u="none" strike="noStrike" dirty="0">
                          <a:effectLst/>
                        </a:rPr>
                        <a:t>One Thousand</a:t>
                      </a:r>
                      <a:endParaRPr lang="en-IN" sz="1400" b="0" i="0" u="none" strike="noStrike" dirty="0">
                        <a:solidFill>
                          <a:srgbClr val="000000"/>
                        </a:solidFill>
                        <a:effectLst/>
                        <a:latin typeface="Calibri" panose="020F0502020204030204" pitchFamily="34" charset="0"/>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97679668"/>
                  </a:ext>
                </a:extLst>
              </a:tr>
              <a:tr h="1187572">
                <a:tc>
                  <a:txBody>
                    <a:bodyPr/>
                    <a:lstStyle/>
                    <a:p>
                      <a:pPr algn="l" fontAlgn="t"/>
                      <a:r>
                        <a:rPr lang="en-IN" sz="1400" b="1" u="none" strike="noStrike" dirty="0">
                          <a:effectLst/>
                        </a:rPr>
                        <a:t>Tenure</a:t>
                      </a:r>
                      <a:endParaRPr lang="en-IN" sz="1400" b="1" i="0" u="none" strike="noStrike" dirty="0">
                        <a:solidFill>
                          <a:srgbClr val="000000"/>
                        </a:solidFill>
                        <a:effectLst/>
                        <a:latin typeface="Calibri" panose="020F0502020204030204" pitchFamily="34" charset="0"/>
                      </a:endParaRPr>
                    </a:p>
                  </a:txBody>
                  <a:tcPr/>
                </a:tc>
                <a:tc gridSpan="2">
                  <a:txBody>
                    <a:bodyPr/>
                    <a:lstStyle/>
                    <a:p>
                      <a:pPr algn="just" fontAlgn="t"/>
                      <a:r>
                        <a:rPr lang="en-US" sz="1400" u="none" strike="noStrike" dirty="0">
                          <a:effectLst/>
                        </a:rPr>
                        <a:t>Close ended – Minimum 3 years                        </a:t>
                      </a:r>
                      <a:br>
                        <a:rPr lang="en-US" sz="1400" u="none" strike="noStrike" dirty="0">
                          <a:effectLst/>
                        </a:rPr>
                      </a:br>
                      <a:r>
                        <a:rPr lang="en-US" sz="1400" u="none" strike="noStrike" dirty="0">
                          <a:effectLst/>
                        </a:rPr>
                        <a:t>Note: Extension of tenure is permitted up to 2 years, subject to the approval of 2/3rds of the unit holders by value of their investment in the AIF. In the absence of the consent of the unit holders, the AIF shall fully liquidate within 1 year following expiration of the fund tenure or extended tenure.</a:t>
                      </a:r>
                      <a:endParaRPr lang="en-US" sz="1400" b="0" i="0" u="none" strike="noStrike" dirty="0">
                        <a:solidFill>
                          <a:srgbClr val="000000"/>
                        </a:solidFill>
                        <a:effectLst/>
                        <a:latin typeface="Calibri" panose="020F0502020204030204" pitchFamily="34" charset="0"/>
                      </a:endParaRPr>
                    </a:p>
                  </a:txBody>
                  <a:tcPr/>
                </a:tc>
                <a:tc hMerge="1">
                  <a:txBody>
                    <a:bodyPr/>
                    <a:lstStyle/>
                    <a:p>
                      <a:endParaRPr lang="en-IN"/>
                    </a:p>
                  </a:txBody>
                  <a:tcPr/>
                </a:tc>
                <a:tc gridSpan="2">
                  <a:txBody>
                    <a:bodyPr/>
                    <a:lstStyle/>
                    <a:p>
                      <a:pPr lvl="0" algn="l"/>
                      <a:r>
                        <a:rPr lang="en-US" sz="1400" u="none" strike="noStrike" dirty="0">
                          <a:effectLst/>
                        </a:rPr>
                        <a:t>Optional - Open or Close ended</a:t>
                      </a:r>
                      <a:endParaRPr lang="en-IN" dirty="0"/>
                    </a:p>
                  </a:txBody>
                  <a:tcPr/>
                </a:tc>
                <a:tc hMerge="1">
                  <a:txBody>
                    <a:bodyPr/>
                    <a:lstStyle/>
                    <a:p>
                      <a:pPr algn="ctr" fontAlgn="t"/>
                      <a:r>
                        <a:rPr lang="en-US" sz="1400" u="none" strike="noStrike">
                          <a:effectLst/>
                        </a:rPr>
                        <a:t>Optional - Open or Close ended</a:t>
                      </a:r>
                      <a:endParaRPr lang="en-US" sz="1400" b="0" i="0" u="none" strike="noStrike">
                        <a:solidFill>
                          <a:srgbClr val="000000"/>
                        </a:solidFill>
                        <a:effectLst/>
                        <a:latin typeface="Calibri" panose="020F0502020204030204" pitchFamily="34" charset="0"/>
                      </a:endParaRPr>
                    </a:p>
                  </a:txBody>
                  <a:tcPr marL="9278" marR="9278" marT="927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4928465"/>
                  </a:ext>
                </a:extLst>
              </a:tr>
              <a:tr h="751510">
                <a:tc>
                  <a:txBody>
                    <a:bodyPr/>
                    <a:lstStyle/>
                    <a:p>
                      <a:pPr algn="l" fontAlgn="t"/>
                      <a:r>
                        <a:rPr lang="en-IN" sz="1400" b="1" u="none" strike="noStrike" dirty="0">
                          <a:effectLst/>
                        </a:rPr>
                        <a:t>Diversification</a:t>
                      </a:r>
                      <a:endParaRPr lang="en-IN" sz="1400" b="1" i="0" u="none" strike="noStrike" dirty="0">
                        <a:solidFill>
                          <a:srgbClr val="000000"/>
                        </a:solidFill>
                        <a:effectLst/>
                        <a:latin typeface="Calibri" panose="020F0502020204030204" pitchFamily="34" charset="0"/>
                      </a:endParaRPr>
                    </a:p>
                  </a:txBody>
                  <a:tcPr/>
                </a:tc>
                <a:tc gridSpan="2">
                  <a:txBody>
                    <a:bodyPr/>
                    <a:lstStyle/>
                    <a:p>
                      <a:pPr algn="just" fontAlgn="t"/>
                      <a:r>
                        <a:rPr lang="en-US" sz="1400" u="none" strike="noStrike" dirty="0">
                          <a:effectLst/>
                        </a:rPr>
                        <a:t>Not more than 25% of the Investible Funds can be invested in a single Portfolio Entity.</a:t>
                      </a:r>
                      <a:r>
                        <a:rPr lang="en-US" sz="1400" u="none" strike="noStrike" dirty="0">
                          <a:solidFill>
                            <a:schemeClr val="tx1"/>
                          </a:solidFill>
                          <a:effectLst/>
                        </a:rPr>
                        <a:t> </a:t>
                      </a:r>
                      <a:r>
                        <a:rPr lang="en-GB" sz="1400" u="none" strike="noStrike" kern="1200" dirty="0">
                          <a:solidFill>
                            <a:schemeClr val="tx1"/>
                          </a:solidFill>
                          <a:effectLst/>
                          <a:latin typeface="+mn-lt"/>
                          <a:ea typeface="+mn-ea"/>
                          <a:cs typeface="+mn-cs"/>
                        </a:rPr>
                        <a:t>Large value funds for accredited investors of Category I and II may invest up to 50% of the investable funds in an investee company</a:t>
                      </a:r>
                      <a:endParaRPr lang="en-US" sz="1400" u="none" strike="noStrike" kern="1200" dirty="0">
                        <a:solidFill>
                          <a:schemeClr val="tx1"/>
                        </a:solidFill>
                        <a:effectLst/>
                        <a:latin typeface="+mn-lt"/>
                        <a:ea typeface="+mn-ea"/>
                        <a:cs typeface="+mn-cs"/>
                      </a:endParaRPr>
                    </a:p>
                  </a:txBody>
                  <a:tcPr/>
                </a:tc>
                <a:tc hMerge="1">
                  <a:txBody>
                    <a:bodyPr/>
                    <a:lstStyle/>
                    <a:p>
                      <a:endParaRPr lang="en-IN"/>
                    </a:p>
                  </a:txBody>
                  <a:tcPr/>
                </a:tc>
                <a:tc gridSpan="2">
                  <a:txBody>
                    <a:bodyPr/>
                    <a:lstStyle/>
                    <a:p>
                      <a:pPr lvl="0" algn="l"/>
                      <a:r>
                        <a:rPr lang="en-US" sz="1400" u="none" strike="noStrike" dirty="0">
                          <a:effectLst/>
                        </a:rPr>
                        <a:t>Not more than 10% of the Investible Funds can be invested in a single</a:t>
                      </a:r>
                      <a:br>
                        <a:rPr lang="en-US" sz="1400" u="none" strike="noStrike" dirty="0">
                          <a:effectLst/>
                        </a:rPr>
                      </a:br>
                      <a:r>
                        <a:rPr lang="en-US" sz="1400" u="none" strike="noStrike" dirty="0">
                          <a:effectLst/>
                        </a:rPr>
                        <a:t>Portfolio Entity.</a:t>
                      </a:r>
                      <a:r>
                        <a:rPr lang="en-US" sz="1400" u="none" strike="noStrike" dirty="0">
                          <a:solidFill>
                            <a:schemeClr val="tx1"/>
                          </a:solidFill>
                          <a:effectLst/>
                        </a:rPr>
                        <a:t> Large</a:t>
                      </a:r>
                      <a:r>
                        <a:rPr lang="en-GB" sz="1400" u="none" strike="noStrike" dirty="0">
                          <a:solidFill>
                            <a:schemeClr val="tx1"/>
                          </a:solidFill>
                          <a:effectLst/>
                        </a:rPr>
                        <a:t> value funds for accredited investors of Category III Alternative Investment Funds may invest up to 25%.</a:t>
                      </a:r>
                      <a:endParaRPr lang="en-IN">
                        <a:solidFill>
                          <a:schemeClr val="tx1"/>
                        </a:solidFill>
                      </a:endParaRPr>
                    </a:p>
                  </a:txBody>
                  <a:tcPr/>
                </a:tc>
                <a:tc hMerge="1">
                  <a:txBody>
                    <a:bodyPr/>
                    <a:lstStyle/>
                    <a:p>
                      <a:pPr algn="l" fontAlgn="t"/>
                      <a:r>
                        <a:rPr lang="en-US" sz="1400" u="none" strike="noStrike">
                          <a:effectLst/>
                        </a:rPr>
                        <a:t>Not more than 10% of the Investible Funds can be invested in a single</a:t>
                      </a:r>
                      <a:br>
                        <a:rPr lang="en-US" sz="1400" u="none" strike="noStrike">
                          <a:effectLst/>
                        </a:rPr>
                      </a:br>
                      <a:r>
                        <a:rPr lang="en-US" sz="1400" u="none" strike="noStrike">
                          <a:effectLst/>
                        </a:rPr>
                        <a:t>Portfolio Entity.</a:t>
                      </a:r>
                      <a:endParaRPr lang="en-US" sz="1400" b="0" i="0" u="none" strike="noStrike">
                        <a:solidFill>
                          <a:srgbClr val="000000"/>
                        </a:solidFill>
                        <a:effectLst/>
                        <a:latin typeface="Calibri" panose="020F0502020204030204" pitchFamily="34" charset="0"/>
                      </a:endParaRPr>
                    </a:p>
                  </a:txBody>
                  <a:tcPr marL="9278" marR="9278" marT="927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7748687"/>
                  </a:ext>
                </a:extLst>
              </a:tr>
            </a:tbl>
          </a:graphicData>
        </a:graphic>
      </p:graphicFrame>
      <p:pic>
        <p:nvPicPr>
          <p:cNvPr id="10" name="Graphic 9" descr="Presentation with bar chart with solid fill">
            <a:extLst>
              <a:ext uri="{FF2B5EF4-FFF2-40B4-BE49-F238E27FC236}">
                <a16:creationId xmlns:a16="http://schemas.microsoft.com/office/drawing/2014/main" id="{E04DA88A-EFCC-4E3A-9492-A91917E2CA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356" y="1964262"/>
            <a:ext cx="1421927" cy="1421927"/>
          </a:xfrm>
          <a:prstGeom prst="rect">
            <a:avLst/>
          </a:prstGeom>
          <a:effectLst>
            <a:outerShdw blurRad="50800" dist="38100" dir="2700000" algn="tl" rotWithShape="0">
              <a:prstClr val="black">
                <a:alpha val="40000"/>
              </a:prstClr>
            </a:outerShdw>
          </a:effectLst>
        </p:spPr>
      </p:pic>
      <p:pic>
        <p:nvPicPr>
          <p:cNvPr id="9" name="Graphic 8">
            <a:extLst>
              <a:ext uri="{FF2B5EF4-FFF2-40B4-BE49-F238E27FC236}">
                <a16:creationId xmlns:a16="http://schemas.microsoft.com/office/drawing/2014/main" id="{726F06F6-DC29-4BA8-B5FD-2216342175DA}"/>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9314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A145BB-B3AB-4256-AD8E-6273337B5FF2}"/>
              </a:ext>
            </a:extLst>
          </p:cNvPr>
          <p:cNvSpPr/>
          <p:nvPr/>
        </p:nvSpPr>
        <p:spPr>
          <a:xfrm>
            <a:off x="6096000" y="2959100"/>
            <a:ext cx="6096000" cy="939800"/>
          </a:xfrm>
          <a:prstGeom prst="rect">
            <a:avLst/>
          </a:prstGeom>
          <a:solidFill>
            <a:srgbClr val="6688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85504FDA-A40E-4472-86C0-F07C5B1C5502}"/>
              </a:ext>
            </a:extLst>
          </p:cNvPr>
          <p:cNvSpPr>
            <a:spLocks noGrp="1"/>
          </p:cNvSpPr>
          <p:nvPr>
            <p:ph type="sldNum" sz="quarter" idx="12"/>
          </p:nvPr>
        </p:nvSpPr>
        <p:spPr/>
        <p:txBody>
          <a:bodyPr/>
          <a:lstStyle/>
          <a:p>
            <a:fld id="{035080D5-0642-4AB8-8B9E-BEF3CDA0A2A1}" type="slidenum">
              <a:rPr lang="en-IN" smtClean="0"/>
              <a:t>4</a:t>
            </a:fld>
            <a:endParaRPr lang="en-IN"/>
          </a:p>
        </p:txBody>
      </p:sp>
      <p:sp>
        <p:nvSpPr>
          <p:cNvPr id="2" name="Title 1"/>
          <p:cNvSpPr>
            <a:spLocks noGrp="1"/>
          </p:cNvSpPr>
          <p:nvPr>
            <p:ph type="title" idx="4294967295"/>
          </p:nvPr>
        </p:nvSpPr>
        <p:spPr>
          <a:xfrm>
            <a:off x="6096000" y="4204032"/>
            <a:ext cx="6145158" cy="1311128"/>
          </a:xfrm>
        </p:spPr>
        <p:txBody>
          <a:bodyPr wrap="square">
            <a:spAutoFit/>
          </a:bodyPr>
          <a:lstStyle/>
          <a:p>
            <a:pPr algn="ctr"/>
            <a:r>
              <a:rPr lang="en-IN" b="1"/>
              <a:t>INVESTMENT ROUTES IN INDIA</a:t>
            </a:r>
          </a:p>
        </p:txBody>
      </p:sp>
      <p:pic>
        <p:nvPicPr>
          <p:cNvPr id="5" name="Graphic 4" descr="Signpost with solid fill">
            <a:extLst>
              <a:ext uri="{FF2B5EF4-FFF2-40B4-BE49-F238E27FC236}">
                <a16:creationId xmlns:a16="http://schemas.microsoft.com/office/drawing/2014/main" id="{0A01F245-00BF-4E0B-A31E-AC04B2FAC1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994" y="1605455"/>
            <a:ext cx="3058510" cy="3058510"/>
          </a:xfrm>
          <a:prstGeom prst="rect">
            <a:avLst/>
          </a:prstGeom>
          <a:effectLst>
            <a:outerShdw blurRad="50800" dist="38100" dir="2700000" algn="tl" rotWithShape="0">
              <a:prstClr val="black">
                <a:alpha val="40000"/>
              </a:prstClr>
            </a:outerShdw>
          </a:effectLst>
        </p:spPr>
      </p:pic>
      <p:pic>
        <p:nvPicPr>
          <p:cNvPr id="7" name="Graphic 6">
            <a:extLst>
              <a:ext uri="{FF2B5EF4-FFF2-40B4-BE49-F238E27FC236}">
                <a16:creationId xmlns:a16="http://schemas.microsoft.com/office/drawing/2014/main" id="{75A1BCE2-38F1-45E9-96AA-DD5BE7D2B9E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793367" y="1781507"/>
            <a:ext cx="806767" cy="696680"/>
          </a:xfrm>
          <a:prstGeom prst="rect">
            <a:avLst/>
          </a:prstGeom>
          <a:effectLst>
            <a:outerShdw blurRad="50800" dist="38100" dir="2700000" algn="tl" rotWithShape="0">
              <a:prstClr val="black">
                <a:alpha val="40000"/>
              </a:prstClr>
            </a:outerShdw>
          </a:effectLst>
        </p:spPr>
      </p:pic>
      <p:pic>
        <p:nvPicPr>
          <p:cNvPr id="9" name="Graphic 8">
            <a:extLst>
              <a:ext uri="{FF2B5EF4-FFF2-40B4-BE49-F238E27FC236}">
                <a16:creationId xmlns:a16="http://schemas.microsoft.com/office/drawing/2014/main" id="{80C8B9F3-B4E4-4E49-88D2-29236854A0A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8016"/>
          <a:stretch/>
        </p:blipFill>
        <p:spPr>
          <a:xfrm>
            <a:off x="8487807" y="2561303"/>
            <a:ext cx="1280840" cy="393997"/>
          </a:xfrm>
          <a:prstGeom prst="rect">
            <a:avLst/>
          </a:prstGeom>
        </p:spPr>
      </p:pic>
    </p:spTree>
    <p:extLst>
      <p:ext uri="{BB962C8B-B14F-4D97-AF65-F5344CB8AC3E}">
        <p14:creationId xmlns:p14="http://schemas.microsoft.com/office/powerpoint/2010/main" val="1393673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24">
            <a:extLst>
              <a:ext uri="{FF2B5EF4-FFF2-40B4-BE49-F238E27FC236}">
                <a16:creationId xmlns:a16="http://schemas.microsoft.com/office/drawing/2014/main" id="{2655B7E6-ADC1-4F32-BA22-9E181043F2EE}"/>
              </a:ext>
            </a:extLst>
          </p:cNvPr>
          <p:cNvSpPr/>
          <p:nvPr/>
        </p:nvSpPr>
        <p:spPr>
          <a:xfrm>
            <a:off x="26505" y="-3454"/>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40</a:t>
            </a:fld>
            <a:endParaRPr lang="en-IN"/>
          </a:p>
        </p:txBody>
      </p:sp>
      <p:graphicFrame>
        <p:nvGraphicFramePr>
          <p:cNvPr id="5" name="Table 4">
            <a:extLst>
              <a:ext uri="{FF2B5EF4-FFF2-40B4-BE49-F238E27FC236}">
                <a16:creationId xmlns:a16="http://schemas.microsoft.com/office/drawing/2014/main" id="{82DD7495-7252-4EA8-96D2-C8619C0300B1}"/>
              </a:ext>
            </a:extLst>
          </p:cNvPr>
          <p:cNvGraphicFramePr>
            <a:graphicFrameLocks noGrp="1"/>
          </p:cNvGraphicFramePr>
          <p:nvPr>
            <p:extLst>
              <p:ext uri="{D42A27DB-BD31-4B8C-83A1-F6EECF244321}">
                <p14:modId xmlns:p14="http://schemas.microsoft.com/office/powerpoint/2010/main" val="1575949510"/>
              </p:ext>
            </p:extLst>
          </p:nvPr>
        </p:nvGraphicFramePr>
        <p:xfrm>
          <a:off x="2146849" y="411537"/>
          <a:ext cx="9581322" cy="5167956"/>
        </p:xfrm>
        <a:graphic>
          <a:graphicData uri="http://schemas.openxmlformats.org/drawingml/2006/table">
            <a:tbl>
              <a:tblPr firstRow="1" bandRow="1">
                <a:tableStyleId>{E8B1032C-EA38-4F05-BA0D-38AFFFC7BED3}</a:tableStyleId>
              </a:tblPr>
              <a:tblGrid>
                <a:gridCol w="1630018">
                  <a:extLst>
                    <a:ext uri="{9D8B030D-6E8A-4147-A177-3AD203B41FA5}">
                      <a16:colId xmlns:a16="http://schemas.microsoft.com/office/drawing/2014/main" val="76805427"/>
                    </a:ext>
                  </a:extLst>
                </a:gridCol>
                <a:gridCol w="2478156">
                  <a:extLst>
                    <a:ext uri="{9D8B030D-6E8A-4147-A177-3AD203B41FA5}">
                      <a16:colId xmlns:a16="http://schemas.microsoft.com/office/drawing/2014/main" val="3891275963"/>
                    </a:ext>
                  </a:extLst>
                </a:gridCol>
                <a:gridCol w="2676939">
                  <a:extLst>
                    <a:ext uri="{9D8B030D-6E8A-4147-A177-3AD203B41FA5}">
                      <a16:colId xmlns:a16="http://schemas.microsoft.com/office/drawing/2014/main" val="656153421"/>
                    </a:ext>
                  </a:extLst>
                </a:gridCol>
                <a:gridCol w="2796209">
                  <a:extLst>
                    <a:ext uri="{9D8B030D-6E8A-4147-A177-3AD203B41FA5}">
                      <a16:colId xmlns:a16="http://schemas.microsoft.com/office/drawing/2014/main" val="1742479062"/>
                    </a:ext>
                  </a:extLst>
                </a:gridCol>
              </a:tblGrid>
              <a:tr h="158519">
                <a:tc>
                  <a:txBody>
                    <a:bodyPr/>
                    <a:lstStyle/>
                    <a:p>
                      <a:pPr algn="l" fontAlgn="t"/>
                      <a:r>
                        <a:rPr lang="en-IN" sz="1400" b="1" u="none" strike="noStrike">
                          <a:solidFill>
                            <a:schemeClr val="tx1"/>
                          </a:solidFill>
                          <a:effectLst/>
                        </a:rPr>
                        <a:t>Criteria</a:t>
                      </a:r>
                      <a:endParaRPr lang="en-IN" sz="1400" b="1" i="0" u="none" strike="noStrike">
                        <a:solidFill>
                          <a:schemeClr val="tx1"/>
                        </a:solidFill>
                        <a:effectLst/>
                        <a:latin typeface="Calibri" panose="020F0502020204030204" pitchFamily="34" charset="0"/>
                      </a:endParaRPr>
                    </a:p>
                  </a:txBody>
                  <a:tcPr marL="7926" marR="7926" marT="7926" marB="0"/>
                </a:tc>
                <a:tc>
                  <a:txBody>
                    <a:bodyPr/>
                    <a:lstStyle/>
                    <a:p>
                      <a:pPr algn="ctr" fontAlgn="t"/>
                      <a:r>
                        <a:rPr lang="en-IN" sz="1400" b="1" u="none" strike="noStrike">
                          <a:solidFill>
                            <a:schemeClr val="tx1"/>
                          </a:solidFill>
                          <a:effectLst/>
                        </a:rPr>
                        <a:t>Category I</a:t>
                      </a:r>
                      <a:endParaRPr lang="en-IN" sz="1400" b="1" i="0" u="none" strike="noStrike">
                        <a:solidFill>
                          <a:schemeClr val="tx1"/>
                        </a:solidFill>
                        <a:effectLst/>
                        <a:latin typeface="Calibri" panose="020F0502020204030204" pitchFamily="34" charset="0"/>
                      </a:endParaRPr>
                    </a:p>
                  </a:txBody>
                  <a:tcPr marL="7926" marR="7926" marT="7926" marB="0"/>
                </a:tc>
                <a:tc>
                  <a:txBody>
                    <a:bodyPr/>
                    <a:lstStyle/>
                    <a:p>
                      <a:pPr algn="ctr" fontAlgn="t"/>
                      <a:r>
                        <a:rPr lang="en-IN" sz="1400" b="1" u="none" strike="noStrike">
                          <a:solidFill>
                            <a:schemeClr val="tx1"/>
                          </a:solidFill>
                          <a:effectLst/>
                        </a:rPr>
                        <a:t>Category II</a:t>
                      </a:r>
                      <a:endParaRPr lang="en-IN" sz="1400" b="1" i="0" u="none" strike="noStrike">
                        <a:solidFill>
                          <a:schemeClr val="tx1"/>
                        </a:solidFill>
                        <a:effectLst/>
                        <a:latin typeface="Calibri" panose="020F0502020204030204" pitchFamily="34" charset="0"/>
                      </a:endParaRPr>
                    </a:p>
                  </a:txBody>
                  <a:tcPr marL="7926" marR="7926" marT="7926" marB="0"/>
                </a:tc>
                <a:tc>
                  <a:txBody>
                    <a:bodyPr/>
                    <a:lstStyle/>
                    <a:p>
                      <a:pPr algn="ctr" fontAlgn="t"/>
                      <a:r>
                        <a:rPr lang="en-IN" sz="1400" b="1" u="none" strike="noStrike">
                          <a:solidFill>
                            <a:schemeClr val="tx1"/>
                          </a:solidFill>
                          <a:effectLst/>
                        </a:rPr>
                        <a:t>Category III</a:t>
                      </a:r>
                      <a:endParaRPr lang="en-IN" sz="1400" b="1" i="0" u="none" strike="noStrike">
                        <a:solidFill>
                          <a:schemeClr val="tx1"/>
                        </a:solidFill>
                        <a:effectLst/>
                        <a:latin typeface="Calibri" panose="020F0502020204030204" pitchFamily="34" charset="0"/>
                      </a:endParaRPr>
                    </a:p>
                  </a:txBody>
                  <a:tcPr marL="7926" marR="7926" marT="7926" marB="0"/>
                </a:tc>
                <a:extLst>
                  <a:ext uri="{0D108BD9-81ED-4DB2-BD59-A6C34878D82A}">
                    <a16:rowId xmlns:a16="http://schemas.microsoft.com/office/drawing/2014/main" val="2927894852"/>
                  </a:ext>
                </a:extLst>
              </a:tr>
              <a:tr h="1743705">
                <a:tc>
                  <a:txBody>
                    <a:bodyPr/>
                    <a:lstStyle/>
                    <a:p>
                      <a:pPr algn="l" fontAlgn="t"/>
                      <a:r>
                        <a:rPr lang="en-IN" sz="1400" b="1" u="none" strike="noStrike">
                          <a:effectLst/>
                        </a:rPr>
                        <a:t>Leverage</a:t>
                      </a:r>
                      <a:endParaRPr lang="en-IN" sz="1400" b="1" i="0" u="none" strike="noStrike">
                        <a:solidFill>
                          <a:srgbClr val="000000"/>
                        </a:solidFill>
                        <a:effectLst/>
                        <a:latin typeface="Calibri" panose="020F0502020204030204" pitchFamily="34" charset="0"/>
                      </a:endParaRPr>
                    </a:p>
                  </a:txBody>
                  <a:tcPr marL="7926" marR="7926" marT="7926" marB="0"/>
                </a:tc>
                <a:tc>
                  <a:txBody>
                    <a:bodyPr/>
                    <a:lstStyle/>
                    <a:p>
                      <a:pPr algn="l" fontAlgn="t"/>
                      <a:r>
                        <a:rPr lang="en-US" sz="1400" u="none" strike="noStrike">
                          <a:effectLst/>
                        </a:rPr>
                        <a:t>Only for meeting temporary </a:t>
                      </a:r>
                      <a:br>
                        <a:rPr lang="en-US" sz="1400" u="none" strike="noStrike">
                          <a:effectLst/>
                        </a:rPr>
                      </a:br>
                      <a:r>
                        <a:rPr lang="en-US" sz="1400" u="none" strike="noStrike">
                          <a:effectLst/>
                        </a:rPr>
                        <a:t>funding requirements for not more than 30 days, on not more than 4 occasions in a year and not more than 10% of the investible funds</a:t>
                      </a:r>
                      <a:endParaRPr lang="en-US" sz="1400" b="0" i="0" u="none" strike="noStrike">
                        <a:solidFill>
                          <a:srgbClr val="000000"/>
                        </a:solidFill>
                        <a:effectLst/>
                        <a:latin typeface="Calibri" panose="020F0502020204030204" pitchFamily="34" charset="0"/>
                      </a:endParaRPr>
                    </a:p>
                  </a:txBody>
                  <a:tcPr marL="7926" marR="7926" marT="7926" marB="0"/>
                </a:tc>
                <a:tc>
                  <a:txBody>
                    <a:bodyPr/>
                    <a:lstStyle/>
                    <a:p>
                      <a:pPr algn="l" fontAlgn="t"/>
                      <a:r>
                        <a:rPr lang="en-US" sz="1400" u="none" strike="noStrike">
                          <a:effectLst/>
                        </a:rPr>
                        <a:t>Only for meeting temporary</a:t>
                      </a:r>
                      <a:br>
                        <a:rPr lang="en-US" sz="1400" u="none" strike="noStrike">
                          <a:effectLst/>
                        </a:rPr>
                      </a:br>
                      <a:r>
                        <a:rPr lang="en-US" sz="1400" u="none" strike="noStrike">
                          <a:effectLst/>
                        </a:rPr>
                        <a:t>funding requirements for not more than 30 days, on not more than 4 occasions in a year and not more than 10% of the investible funds</a:t>
                      </a:r>
                      <a:br>
                        <a:rPr lang="en-US" sz="1400" u="none" strike="noStrike">
                          <a:effectLst/>
                        </a:rPr>
                      </a:br>
                      <a:r>
                        <a:rPr lang="en-US" sz="1400" u="none" strike="noStrike">
                          <a:effectLst/>
                        </a:rPr>
                        <a:t> </a:t>
                      </a:r>
                      <a:br>
                        <a:rPr lang="en-US" sz="1400" u="none" strike="noStrike">
                          <a:effectLst/>
                        </a:rPr>
                      </a:br>
                      <a:r>
                        <a:rPr lang="en-US" sz="1400" u="none" strike="noStrike">
                          <a:effectLst/>
                        </a:rPr>
                        <a:t>However, category II funds may engage in hedging subject to guidelines specified by the SEBI.</a:t>
                      </a:r>
                      <a:endParaRPr lang="en-US" sz="1400" b="0" i="0" u="none" strike="noStrike">
                        <a:solidFill>
                          <a:srgbClr val="000000"/>
                        </a:solidFill>
                        <a:effectLst/>
                        <a:latin typeface="Calibri" panose="020F0502020204030204" pitchFamily="34" charset="0"/>
                      </a:endParaRPr>
                    </a:p>
                  </a:txBody>
                  <a:tcPr marL="7926" marR="7926" marT="7926" marB="0"/>
                </a:tc>
                <a:tc>
                  <a:txBody>
                    <a:bodyPr/>
                    <a:lstStyle/>
                    <a:p>
                      <a:pPr algn="l" fontAlgn="t"/>
                      <a:r>
                        <a:rPr lang="en-US" sz="1400" u="none" strike="noStrike">
                          <a:effectLst/>
                        </a:rPr>
                        <a:t>May engage in leverage or borrow, subject to consent from the investors in the fund and subject to a maximum limit, as may be specified by the SEBI.  </a:t>
                      </a:r>
                      <a:endParaRPr lang="en-US" sz="1400" b="0" i="0" u="none" strike="noStrike">
                        <a:solidFill>
                          <a:srgbClr val="000000"/>
                        </a:solidFill>
                        <a:effectLst/>
                        <a:latin typeface="Calibri" panose="020F0502020204030204" pitchFamily="34" charset="0"/>
                      </a:endParaRPr>
                    </a:p>
                  </a:txBody>
                  <a:tcPr marL="7926" marR="7926" marT="7926" marB="0"/>
                </a:tc>
                <a:extLst>
                  <a:ext uri="{0D108BD9-81ED-4DB2-BD59-A6C34878D82A}">
                    <a16:rowId xmlns:a16="http://schemas.microsoft.com/office/drawing/2014/main" val="409016221"/>
                  </a:ext>
                </a:extLst>
              </a:tr>
              <a:tr h="499334">
                <a:tc>
                  <a:txBody>
                    <a:bodyPr/>
                    <a:lstStyle/>
                    <a:p>
                      <a:pPr algn="l" fontAlgn="t"/>
                      <a:r>
                        <a:rPr lang="en-US" sz="1400" b="1" u="none" strike="noStrike">
                          <a:effectLst/>
                        </a:rPr>
                        <a:t>Ability to invest in Listed Securities</a:t>
                      </a:r>
                      <a:endParaRPr lang="en-US" sz="1400" b="1" i="0" u="none" strike="noStrike">
                        <a:solidFill>
                          <a:srgbClr val="000000"/>
                        </a:solidFill>
                        <a:effectLst/>
                        <a:latin typeface="Calibri" panose="020F0502020204030204" pitchFamily="34" charset="0"/>
                      </a:endParaRPr>
                    </a:p>
                  </a:txBody>
                  <a:tcPr marL="7926" marR="7926" marT="7926" marB="0"/>
                </a:tc>
                <a:tc>
                  <a:txBody>
                    <a:bodyPr/>
                    <a:lstStyle/>
                    <a:p>
                      <a:pPr algn="l" fontAlgn="t"/>
                      <a:r>
                        <a:rPr lang="en-US" sz="1400" u="none" strike="noStrike">
                          <a:effectLst/>
                        </a:rPr>
                        <a:t>Limited ability for listed investments. Different norms across sub-categories.</a:t>
                      </a:r>
                      <a:endParaRPr lang="en-US" sz="1400" b="0" i="0" u="none" strike="noStrike">
                        <a:solidFill>
                          <a:srgbClr val="000000"/>
                        </a:solidFill>
                        <a:effectLst/>
                        <a:latin typeface="Calibri" panose="020F0502020204030204" pitchFamily="34" charset="0"/>
                      </a:endParaRPr>
                    </a:p>
                  </a:txBody>
                  <a:tcPr marL="7926" marR="7926" marT="7926" marB="0"/>
                </a:tc>
                <a:tc>
                  <a:txBody>
                    <a:bodyPr/>
                    <a:lstStyle/>
                    <a:p>
                      <a:pPr algn="l" fontAlgn="t"/>
                      <a:r>
                        <a:rPr lang="en-US" sz="1400" u="none" strike="noStrike">
                          <a:effectLst/>
                        </a:rPr>
                        <a:t>Upto 49.99% investments can technically be done in listed securities.</a:t>
                      </a:r>
                      <a:endParaRPr lang="en-US" sz="1400" b="0" i="0" u="none" strike="noStrike">
                        <a:solidFill>
                          <a:srgbClr val="000000"/>
                        </a:solidFill>
                        <a:effectLst/>
                        <a:latin typeface="Calibri" panose="020F0502020204030204" pitchFamily="34" charset="0"/>
                      </a:endParaRPr>
                    </a:p>
                  </a:txBody>
                  <a:tcPr marL="7926" marR="7926" marT="7926" marB="0"/>
                </a:tc>
                <a:tc>
                  <a:txBody>
                    <a:bodyPr/>
                    <a:lstStyle/>
                    <a:p>
                      <a:pPr algn="l" fontAlgn="t"/>
                      <a:r>
                        <a:rPr lang="en-US" sz="1400" u="none" strike="noStrike">
                          <a:effectLst/>
                        </a:rPr>
                        <a:t>Investments up to 100% can be made in listed securities.</a:t>
                      </a:r>
                      <a:endParaRPr lang="en-US" sz="1400" b="0" i="0" u="none" strike="noStrike">
                        <a:solidFill>
                          <a:srgbClr val="000000"/>
                        </a:solidFill>
                        <a:effectLst/>
                        <a:latin typeface="Calibri" panose="020F0502020204030204" pitchFamily="34" charset="0"/>
                      </a:endParaRPr>
                    </a:p>
                  </a:txBody>
                  <a:tcPr marL="7926" marR="7926" marT="7926" marB="0"/>
                </a:tc>
                <a:extLst>
                  <a:ext uri="{0D108BD9-81ED-4DB2-BD59-A6C34878D82A}">
                    <a16:rowId xmlns:a16="http://schemas.microsoft.com/office/drawing/2014/main" val="1326428708"/>
                  </a:ext>
                </a:extLst>
              </a:tr>
              <a:tr h="364593">
                <a:tc>
                  <a:txBody>
                    <a:bodyPr/>
                    <a:lstStyle/>
                    <a:p>
                      <a:pPr algn="l" fontAlgn="t"/>
                      <a:r>
                        <a:rPr lang="en-IN" sz="1400" b="1" u="none" strike="noStrike">
                          <a:effectLst/>
                        </a:rPr>
                        <a:t>QIB status</a:t>
                      </a:r>
                      <a:endParaRPr lang="en-IN" sz="1400" b="1" i="0" u="none" strike="noStrike">
                        <a:solidFill>
                          <a:srgbClr val="000000"/>
                        </a:solidFill>
                        <a:effectLst/>
                        <a:latin typeface="Calibri" panose="020F0502020204030204" pitchFamily="34" charset="0"/>
                      </a:endParaRPr>
                    </a:p>
                  </a:txBody>
                  <a:tcPr marL="7926" marR="7926" marT="7926" marB="0"/>
                </a:tc>
                <a:tc gridSpan="2">
                  <a:txBody>
                    <a:bodyPr/>
                    <a:lstStyle/>
                    <a:p>
                      <a:pPr algn="l" fontAlgn="t"/>
                      <a:r>
                        <a:rPr lang="en-US" sz="1400" u="none" strike="noStrike">
                          <a:effectLst/>
                        </a:rPr>
                        <a:t>Yes [Also, no lock in for investment made prior to IPO if held for at least one year]</a:t>
                      </a:r>
                      <a:endParaRPr lang="en-US" sz="1400" b="0" i="0" u="none" strike="noStrike">
                        <a:solidFill>
                          <a:srgbClr val="000000"/>
                        </a:solidFill>
                        <a:effectLst/>
                        <a:latin typeface="Calibri" panose="020F0502020204030204" pitchFamily="34" charset="0"/>
                      </a:endParaRPr>
                    </a:p>
                  </a:txBody>
                  <a:tcPr marL="7926" marR="7926" marT="7926" marB="0"/>
                </a:tc>
                <a:tc hMerge="1">
                  <a:txBody>
                    <a:bodyPr/>
                    <a:lstStyle/>
                    <a:p>
                      <a:endParaRPr lang="en-IN"/>
                    </a:p>
                  </a:txBody>
                  <a:tcPr/>
                </a:tc>
                <a:tc>
                  <a:txBody>
                    <a:bodyPr/>
                    <a:lstStyle/>
                    <a:p>
                      <a:pPr algn="l" fontAlgn="t"/>
                      <a:r>
                        <a:rPr lang="en-IN" sz="1400" u="none" strike="noStrike">
                          <a:effectLst/>
                        </a:rPr>
                        <a:t>Yes</a:t>
                      </a:r>
                      <a:endParaRPr lang="en-IN" sz="1400" b="0" i="0" u="none" strike="noStrike">
                        <a:solidFill>
                          <a:srgbClr val="000000"/>
                        </a:solidFill>
                        <a:effectLst/>
                        <a:latin typeface="Calibri" panose="020F0502020204030204" pitchFamily="34" charset="0"/>
                      </a:endParaRPr>
                    </a:p>
                  </a:txBody>
                  <a:tcPr marL="7926" marR="7926" marT="7926" marB="0"/>
                </a:tc>
                <a:extLst>
                  <a:ext uri="{0D108BD9-81ED-4DB2-BD59-A6C34878D82A}">
                    <a16:rowId xmlns:a16="http://schemas.microsoft.com/office/drawing/2014/main" val="2025384525"/>
                  </a:ext>
                </a:extLst>
              </a:tr>
              <a:tr h="1935852">
                <a:tc>
                  <a:txBody>
                    <a:bodyPr/>
                    <a:lstStyle/>
                    <a:p>
                      <a:pPr algn="l" fontAlgn="t"/>
                      <a:r>
                        <a:rPr lang="en-IN" sz="1400" b="1" u="none" strike="noStrike">
                          <a:effectLst/>
                        </a:rPr>
                        <a:t>Valuation</a:t>
                      </a:r>
                      <a:endParaRPr lang="en-IN" sz="1400" b="1" i="0" u="none" strike="noStrike">
                        <a:solidFill>
                          <a:srgbClr val="000000"/>
                        </a:solidFill>
                        <a:effectLst/>
                        <a:latin typeface="Calibri" panose="020F0502020204030204" pitchFamily="34" charset="0"/>
                      </a:endParaRPr>
                    </a:p>
                  </a:txBody>
                  <a:tcPr marL="7926" marR="7926" marT="7926" marB="0"/>
                </a:tc>
                <a:tc gridSpan="2">
                  <a:txBody>
                    <a:bodyPr/>
                    <a:lstStyle/>
                    <a:p>
                      <a:pPr algn="r" fontAlgn="t"/>
                      <a:r>
                        <a:rPr lang="en-US" sz="1400" u="none" strike="noStrike">
                          <a:effectLst/>
                        </a:rPr>
                        <a:t>Once every 6 months by an independent valuer appointed by the AIF</a:t>
                      </a:r>
                      <a:endParaRPr lang="en-US" sz="1400" b="0" i="0" u="none" strike="noStrike">
                        <a:solidFill>
                          <a:srgbClr val="000000"/>
                        </a:solidFill>
                        <a:effectLst/>
                        <a:latin typeface="Calibri" panose="020F0502020204030204" pitchFamily="34" charset="0"/>
                      </a:endParaRPr>
                    </a:p>
                  </a:txBody>
                  <a:tcPr marL="7926" marR="7926" marT="7926" marB="0"/>
                </a:tc>
                <a:tc hMerge="1">
                  <a:txBody>
                    <a:bodyPr/>
                    <a:lstStyle/>
                    <a:p>
                      <a:endParaRPr lang="en-IN"/>
                    </a:p>
                  </a:txBody>
                  <a:tcPr/>
                </a:tc>
                <a:tc>
                  <a:txBody>
                    <a:bodyPr/>
                    <a:lstStyle/>
                    <a:p>
                      <a:pPr algn="l" fontAlgn="t"/>
                      <a:r>
                        <a:rPr lang="en-US" sz="1400" u="none" strike="noStrike">
                          <a:effectLst/>
                        </a:rPr>
                        <a:t>Calculation of the net asset value should be independent of the fund management function of the AIF and such net asset value shall be disclosed to the investor at intervals of not longer than a quarter for close ended funds and not longer than a month for open ended funds.</a:t>
                      </a:r>
                      <a:endParaRPr lang="en-US" sz="1400" b="0" i="0" u="none" strike="noStrike">
                        <a:solidFill>
                          <a:srgbClr val="000000"/>
                        </a:solidFill>
                        <a:effectLst/>
                        <a:latin typeface="Calibri" panose="020F0502020204030204" pitchFamily="34" charset="0"/>
                      </a:endParaRPr>
                    </a:p>
                  </a:txBody>
                  <a:tcPr marL="7926" marR="7926" marT="7926" marB="0"/>
                </a:tc>
                <a:extLst>
                  <a:ext uri="{0D108BD9-81ED-4DB2-BD59-A6C34878D82A}">
                    <a16:rowId xmlns:a16="http://schemas.microsoft.com/office/drawing/2014/main" val="1633185705"/>
                  </a:ext>
                </a:extLst>
              </a:tr>
            </a:tbl>
          </a:graphicData>
        </a:graphic>
      </p:graphicFrame>
      <p:sp>
        <p:nvSpPr>
          <p:cNvPr id="9" name="Title 1">
            <a:extLst>
              <a:ext uri="{FF2B5EF4-FFF2-40B4-BE49-F238E27FC236}">
                <a16:creationId xmlns:a16="http://schemas.microsoft.com/office/drawing/2014/main" id="{F35ACB9F-E860-4325-8200-789E1EC20333}"/>
              </a:ext>
            </a:extLst>
          </p:cNvPr>
          <p:cNvSpPr txBox="1">
            <a:spLocks/>
          </p:cNvSpPr>
          <p:nvPr/>
        </p:nvSpPr>
        <p:spPr>
          <a:xfrm>
            <a:off x="0" y="3489019"/>
            <a:ext cx="1950641" cy="1763560"/>
          </a:xfrm>
          <a:prstGeom prst="rect">
            <a:avLst/>
          </a:prstGeom>
        </p:spPr>
        <p:txBody>
          <a:bodyPr vert="horz" wrap="square" lIns="91440" tIns="45720" rIns="91440" bIns="45720" rtlCol="0" anchor="ctr">
            <a:spAutoFit/>
          </a:bodyPr>
          <a:lstStyle>
            <a:lvl1pPr algn="ct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US"/>
              <a:t>Key Provisions and Comparative table</a:t>
            </a:r>
            <a:endParaRPr lang="en-IN"/>
          </a:p>
        </p:txBody>
      </p:sp>
      <p:pic>
        <p:nvPicPr>
          <p:cNvPr id="10" name="Graphic 9" descr="Presentation with bar chart with solid fill">
            <a:extLst>
              <a:ext uri="{FF2B5EF4-FFF2-40B4-BE49-F238E27FC236}">
                <a16:creationId xmlns:a16="http://schemas.microsoft.com/office/drawing/2014/main" id="{7955BD20-F9BE-4200-9A2A-494AF957F4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356" y="1964262"/>
            <a:ext cx="1421927" cy="1421927"/>
          </a:xfrm>
          <a:prstGeom prst="rect">
            <a:avLst/>
          </a:prstGeom>
          <a:effectLst>
            <a:outerShdw blurRad="50800" dist="38100" dir="2700000" algn="tl" rotWithShape="0">
              <a:prstClr val="black">
                <a:alpha val="40000"/>
              </a:prstClr>
            </a:outerShdw>
          </a:effectLst>
        </p:spPr>
      </p:pic>
      <p:pic>
        <p:nvPicPr>
          <p:cNvPr id="8" name="Graphic 7">
            <a:extLst>
              <a:ext uri="{FF2B5EF4-FFF2-40B4-BE49-F238E27FC236}">
                <a16:creationId xmlns:a16="http://schemas.microsoft.com/office/drawing/2014/main" id="{95408EB6-6E5D-48F8-9756-B34B727B073E}"/>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C081BE29-C697-9803-F77F-0B8449FA06AF}"/>
              </a:ext>
            </a:extLst>
          </p:cNvPr>
          <p:cNvSpPr txBox="1"/>
          <p:nvPr/>
        </p:nvSpPr>
        <p:spPr>
          <a:xfrm>
            <a:off x="2146849" y="5923243"/>
            <a:ext cx="10197551" cy="523220"/>
          </a:xfrm>
          <a:prstGeom prst="rect">
            <a:avLst/>
          </a:prstGeom>
          <a:noFill/>
        </p:spPr>
        <p:txBody>
          <a:bodyPr wrap="square" lIns="91440" tIns="45720" rIns="91440" bIns="45720" anchor="t">
            <a:spAutoFit/>
          </a:bodyPr>
          <a:lstStyle/>
          <a:p>
            <a:r>
              <a:rPr lang="en-IN" sz="1400" u="none" strike="noStrike" dirty="0">
                <a:effectLst/>
              </a:rPr>
              <a:t>*</a:t>
            </a:r>
            <a:r>
              <a:rPr lang="en-GB" sz="1400" u="none" strike="noStrike" dirty="0">
                <a:effectLst/>
              </a:rPr>
              <a:t>that in case of investors who are employees or directors of the Alternative Investment Fund or employees or directors of the Manager, the minimum value of investment shall be twenty five lakh rupees.</a:t>
            </a:r>
            <a:endParaRPr lang="en-IN" sz="1400" dirty="0"/>
          </a:p>
        </p:txBody>
      </p:sp>
    </p:spTree>
    <p:extLst>
      <p:ext uri="{BB962C8B-B14F-4D97-AF65-F5344CB8AC3E}">
        <p14:creationId xmlns:p14="http://schemas.microsoft.com/office/powerpoint/2010/main" val="3378021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504FDA-A40E-4472-86C0-F07C5B1C5502}"/>
              </a:ext>
            </a:extLst>
          </p:cNvPr>
          <p:cNvSpPr>
            <a:spLocks noGrp="1"/>
          </p:cNvSpPr>
          <p:nvPr>
            <p:ph type="sldNum" sz="quarter" idx="12"/>
          </p:nvPr>
        </p:nvSpPr>
        <p:spPr/>
        <p:txBody>
          <a:bodyPr/>
          <a:lstStyle/>
          <a:p>
            <a:fld id="{035080D5-0642-4AB8-8B9E-BEF3CDA0A2A1}" type="slidenum">
              <a:rPr lang="en-IN" smtClean="0"/>
              <a:t>41</a:t>
            </a:fld>
            <a:endParaRPr lang="en-IN"/>
          </a:p>
        </p:txBody>
      </p:sp>
      <p:sp>
        <p:nvSpPr>
          <p:cNvPr id="8" name="Rectangle 7">
            <a:extLst>
              <a:ext uri="{FF2B5EF4-FFF2-40B4-BE49-F238E27FC236}">
                <a16:creationId xmlns:a16="http://schemas.microsoft.com/office/drawing/2014/main" id="{8B430804-7F91-4046-834E-BBF98D8529E5}"/>
              </a:ext>
            </a:extLst>
          </p:cNvPr>
          <p:cNvSpPr/>
          <p:nvPr/>
        </p:nvSpPr>
        <p:spPr>
          <a:xfrm>
            <a:off x="6096000" y="2959100"/>
            <a:ext cx="6096000" cy="9398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a:extLst>
              <a:ext uri="{FF2B5EF4-FFF2-40B4-BE49-F238E27FC236}">
                <a16:creationId xmlns:a16="http://schemas.microsoft.com/office/drawing/2014/main" id="{19DB3196-D530-409F-957F-F524A02D5C9E}"/>
              </a:ext>
            </a:extLst>
          </p:cNvPr>
          <p:cNvSpPr/>
          <p:nvPr/>
        </p:nvSpPr>
        <p:spPr>
          <a:xfrm>
            <a:off x="6096000" y="2959098"/>
            <a:ext cx="6096000" cy="939800"/>
          </a:xfrm>
          <a:prstGeom prst="rect">
            <a:avLst/>
          </a:prstGeom>
          <a:solidFill>
            <a:srgbClr val="50655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itle 1">
            <a:extLst>
              <a:ext uri="{FF2B5EF4-FFF2-40B4-BE49-F238E27FC236}">
                <a16:creationId xmlns:a16="http://schemas.microsoft.com/office/drawing/2014/main" id="{96BC2931-AEAE-4C72-988B-216FB5BD26E7}"/>
              </a:ext>
            </a:extLst>
          </p:cNvPr>
          <p:cNvSpPr txBox="1">
            <a:spLocks/>
          </p:cNvSpPr>
          <p:nvPr/>
        </p:nvSpPr>
        <p:spPr>
          <a:xfrm>
            <a:off x="6096000" y="4243687"/>
            <a:ext cx="6145158"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a:t>GIFT CITY</a:t>
            </a:r>
          </a:p>
        </p:txBody>
      </p:sp>
      <p:pic>
        <p:nvPicPr>
          <p:cNvPr id="12" name="Graphic 11" descr="City with solid fill">
            <a:extLst>
              <a:ext uri="{FF2B5EF4-FFF2-40B4-BE49-F238E27FC236}">
                <a16:creationId xmlns:a16="http://schemas.microsoft.com/office/drawing/2014/main" id="{04A4DD29-6FEA-4067-831C-DCF697A206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6182" y="2833272"/>
            <a:ext cx="1682111" cy="1682111"/>
          </a:xfrm>
          <a:prstGeom prst="rect">
            <a:avLst/>
          </a:prstGeom>
          <a:effectLst>
            <a:outerShdw blurRad="50800" dist="38100" dir="2700000" algn="tl" rotWithShape="0">
              <a:prstClr val="black">
                <a:alpha val="40000"/>
              </a:prstClr>
            </a:outerShdw>
          </a:effectLst>
        </p:spPr>
      </p:pic>
      <p:pic>
        <p:nvPicPr>
          <p:cNvPr id="13" name="Graphic 12" descr="Dollar with solid fill">
            <a:extLst>
              <a:ext uri="{FF2B5EF4-FFF2-40B4-BE49-F238E27FC236}">
                <a16:creationId xmlns:a16="http://schemas.microsoft.com/office/drawing/2014/main" id="{719541C8-D18D-4081-98F4-3FE9EFAA57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2156" y="2414268"/>
            <a:ext cx="1089659" cy="1089659"/>
          </a:xfrm>
          <a:prstGeom prst="rect">
            <a:avLst/>
          </a:prstGeom>
          <a:effectLst>
            <a:outerShdw blurRad="50800" dist="38100" dir="2700000" algn="tl" rotWithShape="0">
              <a:prstClr val="black">
                <a:alpha val="40000"/>
              </a:prstClr>
            </a:outerShdw>
          </a:effectLst>
        </p:spPr>
      </p:pic>
      <p:pic>
        <p:nvPicPr>
          <p:cNvPr id="9" name="Graphic 8">
            <a:extLst>
              <a:ext uri="{FF2B5EF4-FFF2-40B4-BE49-F238E27FC236}">
                <a16:creationId xmlns:a16="http://schemas.microsoft.com/office/drawing/2014/main" id="{0C9CFB5E-895A-460C-A227-C92693670650}"/>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74358"/>
          <a:stretch/>
        </p:blipFill>
        <p:spPr>
          <a:xfrm>
            <a:off x="8793709" y="1717588"/>
            <a:ext cx="806767" cy="696680"/>
          </a:xfrm>
          <a:prstGeom prst="rect">
            <a:avLst/>
          </a:prstGeom>
          <a:effectLst>
            <a:outerShdw blurRad="50800" dist="38100" dir="2700000" algn="tl" rotWithShape="0">
              <a:prstClr val="black">
                <a:alpha val="40000"/>
              </a:prstClr>
            </a:outerShdw>
          </a:effectLst>
        </p:spPr>
      </p:pic>
      <p:pic>
        <p:nvPicPr>
          <p:cNvPr id="10" name="Graphic 9">
            <a:extLst>
              <a:ext uri="{FF2B5EF4-FFF2-40B4-BE49-F238E27FC236}">
                <a16:creationId xmlns:a16="http://schemas.microsoft.com/office/drawing/2014/main" id="{37A07F5E-A7AA-4881-BBD8-BD7DF04B6FD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8016"/>
          <a:stretch/>
        </p:blipFill>
        <p:spPr>
          <a:xfrm>
            <a:off x="8488149" y="2497384"/>
            <a:ext cx="1280840" cy="393997"/>
          </a:xfrm>
          <a:prstGeom prst="rect">
            <a:avLst/>
          </a:prstGeom>
        </p:spPr>
      </p:pic>
    </p:spTree>
    <p:extLst>
      <p:ext uri="{BB962C8B-B14F-4D97-AF65-F5344CB8AC3E}">
        <p14:creationId xmlns:p14="http://schemas.microsoft.com/office/powerpoint/2010/main" val="1181971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hteck 24">
            <a:extLst>
              <a:ext uri="{FF2B5EF4-FFF2-40B4-BE49-F238E27FC236}">
                <a16:creationId xmlns:a16="http://schemas.microsoft.com/office/drawing/2014/main" id="{86422B50-2CFC-4BF9-93A9-38DA9C7377A0}"/>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object 3">
            <a:extLst>
              <a:ext uri="{FF2B5EF4-FFF2-40B4-BE49-F238E27FC236}">
                <a16:creationId xmlns:a16="http://schemas.microsoft.com/office/drawing/2014/main" id="{739F53B5-DB44-4B09-9154-0EDCAAC8B5C9}"/>
              </a:ext>
            </a:extLst>
          </p:cNvPr>
          <p:cNvSpPr txBox="1">
            <a:spLocks/>
          </p:cNvSpPr>
          <p:nvPr/>
        </p:nvSpPr>
        <p:spPr>
          <a:xfrm>
            <a:off x="-93380" y="3642825"/>
            <a:ext cx="2081839" cy="1763560"/>
          </a:xfrm>
          <a:prstGeom prst="rect">
            <a:avLst/>
          </a:prstGeom>
        </p:spPr>
        <p:txBody>
          <a:bodyPr vert="horz" wrap="square" lIns="91440" tIns="45720" rIns="91440" bIns="45720" rtlCol="0" anchor="ctr">
            <a:spAutoFit/>
          </a:bodyPr>
          <a:lstStyle>
            <a:defPPr>
              <a:defRPr lang="en-US"/>
            </a:defPPr>
            <a:lvl1pPr algn="ct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IN"/>
              <a:t>International Financial Services Centre @ GIFT City</a:t>
            </a:r>
          </a:p>
        </p:txBody>
      </p:sp>
      <p:pic>
        <p:nvPicPr>
          <p:cNvPr id="58" name="Graphic 57" descr="Target with solid fill">
            <a:extLst>
              <a:ext uri="{FF2B5EF4-FFF2-40B4-BE49-F238E27FC236}">
                <a16:creationId xmlns:a16="http://schemas.microsoft.com/office/drawing/2014/main" id="{1C89CFE9-DD61-48FC-87B7-9C6B6DB297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960" y="1949626"/>
            <a:ext cx="1492967" cy="1492967"/>
          </a:xfrm>
          <a:prstGeom prst="rect">
            <a:avLst/>
          </a:prstGeom>
        </p:spPr>
      </p:pic>
      <p:pic>
        <p:nvPicPr>
          <p:cNvPr id="30" name="Graphic 29">
            <a:extLst>
              <a:ext uri="{FF2B5EF4-FFF2-40B4-BE49-F238E27FC236}">
                <a16:creationId xmlns:a16="http://schemas.microsoft.com/office/drawing/2014/main" id="{0C2DFA63-B63C-4687-BB42-2DD02E1D679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
        <p:nvSpPr>
          <p:cNvPr id="31" name="TextBox 30">
            <a:extLst>
              <a:ext uri="{FF2B5EF4-FFF2-40B4-BE49-F238E27FC236}">
                <a16:creationId xmlns:a16="http://schemas.microsoft.com/office/drawing/2014/main" id="{98324B00-48C1-46D8-9A49-8CD3DBC0C89B}"/>
              </a:ext>
            </a:extLst>
          </p:cNvPr>
          <p:cNvSpPr txBox="1"/>
          <p:nvPr/>
        </p:nvSpPr>
        <p:spPr>
          <a:xfrm>
            <a:off x="4811151" y="703666"/>
            <a:ext cx="6654018" cy="5298182"/>
          </a:xfrm>
          <a:prstGeom prst="rect">
            <a:avLst/>
          </a:prstGeom>
          <a:noFill/>
        </p:spPr>
        <p:txBody>
          <a:bodyPr wrap="square">
            <a:spAutoFit/>
          </a:bodyPr>
          <a:lstStyle/>
          <a:p>
            <a:pPr marL="271780" indent="-183515">
              <a:lnSpc>
                <a:spcPts val="1895"/>
              </a:lnSpc>
              <a:spcBef>
                <a:spcPts val="475"/>
              </a:spcBef>
              <a:buFont typeface="Arial"/>
              <a:buChar char="•"/>
              <a:tabLst>
                <a:tab pos="272415" algn="l"/>
              </a:tabLst>
            </a:pPr>
            <a:r>
              <a:rPr lang="en-US" sz="1400">
                <a:latin typeface="Sans PRO"/>
              </a:rPr>
              <a:t>In India, an IFSC is approved and regulated by the Government of India under the Special Economic Zones Act,2005</a:t>
            </a:r>
          </a:p>
          <a:p>
            <a:pPr marL="88265">
              <a:lnSpc>
                <a:spcPts val="1895"/>
              </a:lnSpc>
              <a:spcBef>
                <a:spcPts val="475"/>
              </a:spcBef>
              <a:tabLst>
                <a:tab pos="272415" algn="l"/>
              </a:tabLst>
            </a:pPr>
            <a:endParaRPr lang="en-US" sz="1400">
              <a:latin typeface="Sans PRO"/>
            </a:endParaRPr>
          </a:p>
          <a:p>
            <a:pPr marL="88265">
              <a:lnSpc>
                <a:spcPts val="1895"/>
              </a:lnSpc>
              <a:spcBef>
                <a:spcPts val="475"/>
              </a:spcBef>
              <a:tabLst>
                <a:tab pos="272415" algn="l"/>
              </a:tabLst>
            </a:pPr>
            <a:endParaRPr lang="en-US" sz="1400">
              <a:latin typeface="Sans PRO"/>
            </a:endParaRPr>
          </a:p>
          <a:p>
            <a:pPr marL="271780" indent="-183515">
              <a:lnSpc>
                <a:spcPts val="1895"/>
              </a:lnSpc>
              <a:spcBef>
                <a:spcPts val="475"/>
              </a:spcBef>
              <a:buFont typeface="Arial"/>
              <a:buChar char="•"/>
              <a:tabLst>
                <a:tab pos="272415" algn="l"/>
              </a:tabLst>
            </a:pPr>
            <a:r>
              <a:rPr lang="en-US" sz="1400">
                <a:latin typeface="Sans PRO"/>
              </a:rPr>
              <a:t>Government of India has approved GIFT City as a Multi Services Special Economic Zone (‘GIFT SEZ’) and has also  notified this zone as India’s IFSC</a:t>
            </a:r>
          </a:p>
          <a:p>
            <a:pPr marL="271780" indent="-183515">
              <a:lnSpc>
                <a:spcPts val="1895"/>
              </a:lnSpc>
              <a:spcBef>
                <a:spcPts val="475"/>
              </a:spcBef>
              <a:buFont typeface="Arial"/>
              <a:buChar char="•"/>
              <a:tabLst>
                <a:tab pos="272415" algn="l"/>
              </a:tabLst>
            </a:pPr>
            <a:endParaRPr lang="en-US" sz="1400">
              <a:latin typeface="Sans PRO"/>
            </a:endParaRPr>
          </a:p>
          <a:p>
            <a:pPr marL="271780" indent="-183515">
              <a:lnSpc>
                <a:spcPts val="1895"/>
              </a:lnSpc>
              <a:spcBef>
                <a:spcPts val="475"/>
              </a:spcBef>
              <a:buFont typeface="Arial"/>
              <a:buChar char="•"/>
              <a:tabLst>
                <a:tab pos="272415" algn="l"/>
              </a:tabLst>
            </a:pPr>
            <a:endParaRPr lang="en-US" sz="1400">
              <a:latin typeface="Sans PRO"/>
            </a:endParaRPr>
          </a:p>
          <a:p>
            <a:pPr marL="271780" indent="-183515">
              <a:lnSpc>
                <a:spcPts val="1895"/>
              </a:lnSpc>
              <a:spcBef>
                <a:spcPts val="475"/>
              </a:spcBef>
              <a:buFont typeface="Arial"/>
              <a:buChar char="•"/>
              <a:tabLst>
                <a:tab pos="272415" algn="l"/>
              </a:tabLst>
            </a:pPr>
            <a:r>
              <a:rPr lang="en-US" sz="1400">
                <a:latin typeface="Sans PRO"/>
              </a:rPr>
              <a:t>The launch of the IFSC at GIFT City is the first step towards bringing financial services transactions relatable to India, back to Indian shores</a:t>
            </a:r>
          </a:p>
          <a:p>
            <a:pPr marL="271780" indent="-183515">
              <a:lnSpc>
                <a:spcPts val="1895"/>
              </a:lnSpc>
              <a:spcBef>
                <a:spcPts val="475"/>
              </a:spcBef>
              <a:buFont typeface="Arial"/>
              <a:buChar char="•"/>
              <a:tabLst>
                <a:tab pos="272415" algn="l"/>
              </a:tabLst>
            </a:pPr>
            <a:endParaRPr lang="en-US" sz="1400">
              <a:latin typeface="Sans PRO"/>
            </a:endParaRPr>
          </a:p>
          <a:p>
            <a:pPr marL="271780" indent="-183515">
              <a:lnSpc>
                <a:spcPts val="1895"/>
              </a:lnSpc>
              <a:spcBef>
                <a:spcPts val="475"/>
              </a:spcBef>
              <a:buFont typeface="Arial"/>
              <a:buChar char="•"/>
              <a:tabLst>
                <a:tab pos="272415" algn="l"/>
              </a:tabLst>
            </a:pPr>
            <a:endParaRPr lang="en-US" sz="1400">
              <a:latin typeface="Sans PRO"/>
            </a:endParaRPr>
          </a:p>
          <a:p>
            <a:pPr marL="271780" indent="-183515">
              <a:lnSpc>
                <a:spcPts val="1895"/>
              </a:lnSpc>
              <a:spcBef>
                <a:spcPts val="475"/>
              </a:spcBef>
              <a:buFont typeface="Arial"/>
              <a:buChar char="•"/>
              <a:tabLst>
                <a:tab pos="272415" algn="l"/>
              </a:tabLst>
            </a:pPr>
            <a:r>
              <a:rPr lang="en-US" sz="1400">
                <a:latin typeface="Sans PRO"/>
              </a:rPr>
              <a:t>IFSC unit is treated as a non-resident under extant Foreign Exchange Management regulations</a:t>
            </a:r>
          </a:p>
          <a:p>
            <a:pPr marL="271780" indent="-183515">
              <a:lnSpc>
                <a:spcPts val="1895"/>
              </a:lnSpc>
              <a:spcBef>
                <a:spcPts val="475"/>
              </a:spcBef>
              <a:buFont typeface="Arial"/>
              <a:buChar char="•"/>
              <a:tabLst>
                <a:tab pos="272415" algn="l"/>
              </a:tabLst>
            </a:pPr>
            <a:endParaRPr lang="en-US" sz="1400">
              <a:latin typeface="Sans PRO"/>
            </a:endParaRPr>
          </a:p>
          <a:p>
            <a:pPr marL="271780" indent="-183515">
              <a:lnSpc>
                <a:spcPts val="1895"/>
              </a:lnSpc>
              <a:spcBef>
                <a:spcPts val="475"/>
              </a:spcBef>
              <a:buFont typeface="Arial"/>
              <a:buChar char="•"/>
              <a:tabLst>
                <a:tab pos="272415" algn="l"/>
              </a:tabLst>
            </a:pPr>
            <a:endParaRPr lang="en-US" sz="1400">
              <a:latin typeface="Sans PRO"/>
            </a:endParaRPr>
          </a:p>
          <a:p>
            <a:pPr marL="271780" indent="-183515">
              <a:lnSpc>
                <a:spcPts val="1895"/>
              </a:lnSpc>
              <a:spcBef>
                <a:spcPts val="475"/>
              </a:spcBef>
              <a:buFont typeface="Arial"/>
              <a:buChar char="•"/>
              <a:tabLst>
                <a:tab pos="272415" algn="l"/>
              </a:tabLst>
            </a:pPr>
            <a:r>
              <a:rPr lang="en-IN" sz="1400"/>
              <a:t>Unified Regulator for Securities markets, banking, insurance and pension funds.</a:t>
            </a:r>
            <a:endParaRPr lang="en-US" sz="1400">
              <a:latin typeface="Sans PRO"/>
            </a:endParaRPr>
          </a:p>
          <a:p>
            <a:pPr marL="271780" indent="-183515">
              <a:lnSpc>
                <a:spcPts val="1895"/>
              </a:lnSpc>
              <a:spcBef>
                <a:spcPts val="475"/>
              </a:spcBef>
              <a:buFont typeface="Arial"/>
              <a:buChar char="•"/>
              <a:tabLst>
                <a:tab pos="272415" algn="l"/>
              </a:tabLst>
            </a:pPr>
            <a:endParaRPr lang="en-IN" sz="1400">
              <a:latin typeface="Sans PRO"/>
            </a:endParaRPr>
          </a:p>
        </p:txBody>
      </p:sp>
      <p:pic>
        <p:nvPicPr>
          <p:cNvPr id="36" name="Graphic 35">
            <a:extLst>
              <a:ext uri="{FF2B5EF4-FFF2-40B4-BE49-F238E27FC236}">
                <a16:creationId xmlns:a16="http://schemas.microsoft.com/office/drawing/2014/main" id="{0873465F-7E82-4AE2-A38B-88931946E5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39352" y="2781887"/>
            <a:ext cx="833290" cy="833290"/>
          </a:xfrm>
          <a:prstGeom prst="rect">
            <a:avLst/>
          </a:prstGeom>
        </p:spPr>
      </p:pic>
      <p:pic>
        <p:nvPicPr>
          <p:cNvPr id="37" name="Graphic 36">
            <a:extLst>
              <a:ext uri="{FF2B5EF4-FFF2-40B4-BE49-F238E27FC236}">
                <a16:creationId xmlns:a16="http://schemas.microsoft.com/office/drawing/2014/main" id="{AAB2E429-EE16-4A0F-A0A1-456DC43464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17964" y="1734547"/>
            <a:ext cx="676065" cy="628898"/>
          </a:xfrm>
          <a:prstGeom prst="rect">
            <a:avLst/>
          </a:prstGeom>
        </p:spPr>
      </p:pic>
      <p:pic>
        <p:nvPicPr>
          <p:cNvPr id="41" name="Graphic 40">
            <a:extLst>
              <a:ext uri="{FF2B5EF4-FFF2-40B4-BE49-F238E27FC236}">
                <a16:creationId xmlns:a16="http://schemas.microsoft.com/office/drawing/2014/main" id="{F32A2E59-9B30-4BB1-8653-5566C2DA26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39352" y="4000577"/>
            <a:ext cx="857250" cy="809625"/>
          </a:xfrm>
          <a:prstGeom prst="rect">
            <a:avLst/>
          </a:prstGeom>
        </p:spPr>
      </p:pic>
      <p:pic>
        <p:nvPicPr>
          <p:cNvPr id="42" name="Graphic 41">
            <a:extLst>
              <a:ext uri="{FF2B5EF4-FFF2-40B4-BE49-F238E27FC236}">
                <a16:creationId xmlns:a16="http://schemas.microsoft.com/office/drawing/2014/main" id="{897F2407-058B-45E7-9467-5C7A14BD68C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08333" y="587147"/>
            <a:ext cx="695325" cy="762000"/>
          </a:xfrm>
          <a:prstGeom prst="rect">
            <a:avLst/>
          </a:prstGeom>
        </p:spPr>
      </p:pic>
      <p:pic>
        <p:nvPicPr>
          <p:cNvPr id="49" name="Graphic 48">
            <a:extLst>
              <a:ext uri="{FF2B5EF4-FFF2-40B4-BE49-F238E27FC236}">
                <a16:creationId xmlns:a16="http://schemas.microsoft.com/office/drawing/2014/main" id="{4915DAD9-1761-4EE3-B00B-E189B2E0DAE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29839" y="5313022"/>
            <a:ext cx="766763" cy="766763"/>
          </a:xfrm>
          <a:prstGeom prst="rect">
            <a:avLst/>
          </a:prstGeom>
        </p:spPr>
      </p:pic>
      <p:sp>
        <p:nvSpPr>
          <p:cNvPr id="12" name="Slide Number Placeholder 6">
            <a:extLst>
              <a:ext uri="{FF2B5EF4-FFF2-40B4-BE49-F238E27FC236}">
                <a16:creationId xmlns:a16="http://schemas.microsoft.com/office/drawing/2014/main" id="{50988E5D-3AA6-43D2-9210-08CAA8123513}"/>
              </a:ext>
            </a:extLst>
          </p:cNvPr>
          <p:cNvSpPr>
            <a:spLocks noGrp="1"/>
          </p:cNvSpPr>
          <p:nvPr>
            <p:ph type="sldNum" sz="quarter" idx="12"/>
          </p:nvPr>
        </p:nvSpPr>
        <p:spPr>
          <a:xfrm>
            <a:off x="8610600" y="6418750"/>
            <a:ext cx="2743200" cy="365125"/>
          </a:xfrm>
        </p:spPr>
        <p:txBody>
          <a:bodyPr/>
          <a:lstStyle/>
          <a:p>
            <a:fld id="{035080D5-0642-4AB8-8B9E-BEF3CDA0A2A1}" type="slidenum">
              <a:rPr lang="en-IN" smtClean="0"/>
              <a:t>42</a:t>
            </a:fld>
            <a:endParaRPr lang="en-IN"/>
          </a:p>
        </p:txBody>
      </p:sp>
    </p:spTree>
    <p:extLst>
      <p:ext uri="{BB962C8B-B14F-4D97-AF65-F5344CB8AC3E}">
        <p14:creationId xmlns:p14="http://schemas.microsoft.com/office/powerpoint/2010/main" val="3151619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6C7285-2415-4F05-BD41-E1C163B60051}"/>
              </a:ext>
            </a:extLst>
          </p:cNvPr>
          <p:cNvSpPr>
            <a:spLocks noGrp="1"/>
          </p:cNvSpPr>
          <p:nvPr>
            <p:ph type="sldNum" sz="quarter" idx="12"/>
          </p:nvPr>
        </p:nvSpPr>
        <p:spPr/>
        <p:txBody>
          <a:bodyPr/>
          <a:lstStyle/>
          <a:p>
            <a:fld id="{035080D5-0642-4AB8-8B9E-BEF3CDA0A2A1}" type="slidenum">
              <a:rPr lang="en-IN" smtClean="0"/>
              <a:t>43</a:t>
            </a:fld>
            <a:endParaRPr lang="en-IN"/>
          </a:p>
        </p:txBody>
      </p:sp>
      <p:sp>
        <p:nvSpPr>
          <p:cNvPr id="3" name="object 2">
            <a:extLst>
              <a:ext uri="{FF2B5EF4-FFF2-40B4-BE49-F238E27FC236}">
                <a16:creationId xmlns:a16="http://schemas.microsoft.com/office/drawing/2014/main" id="{66372616-4EA7-4E16-A6EF-FFD0BCF0A4D6}"/>
              </a:ext>
            </a:extLst>
          </p:cNvPr>
          <p:cNvSpPr txBox="1"/>
          <p:nvPr/>
        </p:nvSpPr>
        <p:spPr>
          <a:xfrm>
            <a:off x="11374628" y="5867689"/>
            <a:ext cx="84455" cy="165100"/>
          </a:xfrm>
          <a:prstGeom prst="rect">
            <a:avLst/>
          </a:prstGeom>
        </p:spPr>
        <p:txBody>
          <a:bodyPr vert="horz" wrap="square" lIns="0" tIns="14605" rIns="0" bIns="0" rtlCol="0">
            <a:spAutoFit/>
          </a:bodyPr>
          <a:lstStyle/>
          <a:p>
            <a:pPr marL="12700">
              <a:lnSpc>
                <a:spcPct val="100000"/>
              </a:lnSpc>
              <a:spcBef>
                <a:spcPts val="115"/>
              </a:spcBef>
            </a:pPr>
            <a:r>
              <a:rPr sz="900" spc="5">
                <a:latin typeface="Carlito"/>
                <a:cs typeface="Carlito"/>
              </a:rPr>
              <a:t>2</a:t>
            </a:r>
            <a:endParaRPr sz="900">
              <a:latin typeface="Carlito"/>
              <a:cs typeface="Carlito"/>
            </a:endParaRPr>
          </a:p>
        </p:txBody>
      </p:sp>
      <p:sp>
        <p:nvSpPr>
          <p:cNvPr id="7" name="TextBox 6">
            <a:extLst>
              <a:ext uri="{FF2B5EF4-FFF2-40B4-BE49-F238E27FC236}">
                <a16:creationId xmlns:a16="http://schemas.microsoft.com/office/drawing/2014/main" id="{2C0B8A0E-020B-4A7E-ACF3-7B1AA1FC2A33}"/>
              </a:ext>
            </a:extLst>
          </p:cNvPr>
          <p:cNvSpPr txBox="1"/>
          <p:nvPr/>
        </p:nvSpPr>
        <p:spPr>
          <a:xfrm>
            <a:off x="2909929" y="3520460"/>
            <a:ext cx="2257307" cy="2539157"/>
          </a:xfrm>
          <a:prstGeom prst="rect">
            <a:avLst/>
          </a:prstGeom>
          <a:noFill/>
        </p:spPr>
        <p:txBody>
          <a:bodyPr wrap="square">
            <a:spAutoFit/>
          </a:bodyPr>
          <a:lstStyle/>
          <a:p>
            <a:pPr marL="320040" indent="-229235">
              <a:lnSpc>
                <a:spcPct val="100000"/>
              </a:lnSpc>
              <a:spcBef>
                <a:spcPts val="270"/>
              </a:spcBef>
              <a:buFont typeface="Arial"/>
              <a:buChar char="•"/>
              <a:tabLst>
                <a:tab pos="320040" algn="l"/>
                <a:tab pos="320675" algn="l"/>
              </a:tabLst>
            </a:pPr>
            <a:r>
              <a:rPr lang="en-US" sz="1600" spc="-10">
                <a:latin typeface="Carlito"/>
                <a:cs typeface="Carlito"/>
              </a:rPr>
              <a:t>Stock</a:t>
            </a:r>
            <a:r>
              <a:rPr lang="en-US" sz="1600">
                <a:latin typeface="Carlito"/>
                <a:cs typeface="Carlito"/>
              </a:rPr>
              <a:t> </a:t>
            </a:r>
            <a:r>
              <a:rPr lang="en-US" sz="1600" spc="-15">
                <a:latin typeface="Carlito"/>
                <a:cs typeface="Carlito"/>
              </a:rPr>
              <a:t>Exchanges</a:t>
            </a:r>
            <a:endParaRPr lang="en-US" sz="1600">
              <a:latin typeface="Carlito"/>
              <a:cs typeface="Carlito"/>
            </a:endParaRPr>
          </a:p>
          <a:p>
            <a:pPr marL="320040" indent="-229235">
              <a:lnSpc>
                <a:spcPct val="100000"/>
              </a:lnSpc>
              <a:spcBef>
                <a:spcPts val="600"/>
              </a:spcBef>
              <a:buFont typeface="Arial"/>
              <a:buChar char="•"/>
              <a:tabLst>
                <a:tab pos="320040" algn="l"/>
                <a:tab pos="320675" algn="l"/>
              </a:tabLst>
            </a:pPr>
            <a:r>
              <a:rPr lang="en-US" sz="1600" spc="-30">
                <a:latin typeface="Carlito"/>
                <a:cs typeface="Carlito"/>
              </a:rPr>
              <a:t>Trading</a:t>
            </a:r>
            <a:r>
              <a:rPr lang="en-US" sz="1600" spc="70">
                <a:latin typeface="Carlito"/>
                <a:cs typeface="Carlito"/>
              </a:rPr>
              <a:t> </a:t>
            </a:r>
            <a:r>
              <a:rPr lang="en-US" sz="1600" spc="-15">
                <a:latin typeface="Carlito"/>
                <a:cs typeface="Carlito"/>
              </a:rPr>
              <a:t>members</a:t>
            </a:r>
            <a:endParaRPr lang="en-US" sz="1600">
              <a:latin typeface="Carlito"/>
              <a:cs typeface="Carlito"/>
            </a:endParaRPr>
          </a:p>
          <a:p>
            <a:pPr marL="320040" marR="273050" indent="-229235">
              <a:lnSpc>
                <a:spcPct val="100000"/>
              </a:lnSpc>
              <a:spcBef>
                <a:spcPts val="605"/>
              </a:spcBef>
              <a:buFont typeface="Arial"/>
              <a:buChar char="•"/>
              <a:tabLst>
                <a:tab pos="320040" algn="l"/>
                <a:tab pos="320675" algn="l"/>
              </a:tabLst>
            </a:pPr>
            <a:r>
              <a:rPr lang="en-US" sz="1600" spc="-20">
                <a:latin typeface="Carlito"/>
                <a:cs typeface="Carlito"/>
              </a:rPr>
              <a:t>Segregated </a:t>
            </a:r>
            <a:r>
              <a:rPr lang="en-US" sz="1600" spc="-15">
                <a:latin typeface="Carlito"/>
                <a:cs typeface="Carlito"/>
              </a:rPr>
              <a:t>Nominee  </a:t>
            </a:r>
            <a:r>
              <a:rPr lang="en-US" sz="1600" spc="-10">
                <a:latin typeface="Carlito"/>
                <a:cs typeface="Carlito"/>
              </a:rPr>
              <a:t>Account </a:t>
            </a:r>
            <a:r>
              <a:rPr lang="en-US" sz="1600" spc="-15">
                <a:latin typeface="Carlito"/>
                <a:cs typeface="Carlito"/>
              </a:rPr>
              <a:t>Providers</a:t>
            </a:r>
            <a:endParaRPr lang="en-US" sz="1600">
              <a:latin typeface="Carlito"/>
              <a:cs typeface="Carlito"/>
            </a:endParaRPr>
          </a:p>
          <a:p>
            <a:pPr marL="320040" marR="170815" indent="-229235">
              <a:lnSpc>
                <a:spcPct val="100000"/>
              </a:lnSpc>
              <a:spcBef>
                <a:spcPts val="600"/>
              </a:spcBef>
              <a:buFont typeface="Arial"/>
              <a:buChar char="•"/>
              <a:tabLst>
                <a:tab pos="320040" algn="l"/>
                <a:tab pos="320675" algn="l"/>
              </a:tabLst>
            </a:pPr>
            <a:r>
              <a:rPr lang="en-US" sz="1600" spc="-10">
                <a:latin typeface="Carlito"/>
                <a:cs typeface="Carlito"/>
              </a:rPr>
              <a:t>Clearing </a:t>
            </a:r>
            <a:r>
              <a:rPr lang="en-US" sz="1600" spc="-15">
                <a:latin typeface="Carlito"/>
                <a:cs typeface="Carlito"/>
              </a:rPr>
              <a:t>Corporations,  </a:t>
            </a:r>
            <a:r>
              <a:rPr lang="en-US" sz="1600" spc="-10">
                <a:latin typeface="Carlito"/>
                <a:cs typeface="Carlito"/>
              </a:rPr>
              <a:t>Depositories, other  </a:t>
            </a:r>
            <a:r>
              <a:rPr lang="en-US" sz="1600" spc="-15">
                <a:latin typeface="Carlito"/>
                <a:cs typeface="Carlito"/>
              </a:rPr>
              <a:t>intermediaries</a:t>
            </a:r>
            <a:endParaRPr lang="en-US" sz="1600">
              <a:latin typeface="Carlito"/>
              <a:cs typeface="Carlito"/>
            </a:endParaRPr>
          </a:p>
        </p:txBody>
      </p:sp>
      <p:sp>
        <p:nvSpPr>
          <p:cNvPr id="10" name="TextBox 9">
            <a:extLst>
              <a:ext uri="{FF2B5EF4-FFF2-40B4-BE49-F238E27FC236}">
                <a16:creationId xmlns:a16="http://schemas.microsoft.com/office/drawing/2014/main" id="{5FEF7AF0-99A9-488F-8DB4-52C12CF0150A}"/>
              </a:ext>
            </a:extLst>
          </p:cNvPr>
          <p:cNvSpPr txBox="1"/>
          <p:nvPr/>
        </p:nvSpPr>
        <p:spPr>
          <a:xfrm>
            <a:off x="6097720" y="3533469"/>
            <a:ext cx="2205773" cy="2046714"/>
          </a:xfrm>
          <a:prstGeom prst="rect">
            <a:avLst/>
          </a:prstGeom>
          <a:noFill/>
        </p:spPr>
        <p:txBody>
          <a:bodyPr wrap="square">
            <a:spAutoFit/>
          </a:bodyPr>
          <a:lstStyle/>
          <a:p>
            <a:pPr marL="321945" marR="131445" indent="-228600">
              <a:lnSpc>
                <a:spcPct val="100000"/>
              </a:lnSpc>
              <a:spcBef>
                <a:spcPts val="270"/>
              </a:spcBef>
              <a:buFont typeface="Arial"/>
              <a:buChar char="•"/>
              <a:tabLst>
                <a:tab pos="321945" algn="l"/>
                <a:tab pos="322580" algn="l"/>
              </a:tabLst>
            </a:pPr>
            <a:r>
              <a:rPr lang="en-US" sz="1600" spc="-15">
                <a:latin typeface="Carlito"/>
                <a:cs typeface="Carlito"/>
              </a:rPr>
              <a:t>Alternative </a:t>
            </a:r>
            <a:r>
              <a:rPr lang="en-US" sz="1600" spc="-20">
                <a:latin typeface="Carlito"/>
                <a:cs typeface="Carlito"/>
              </a:rPr>
              <a:t>Investment  </a:t>
            </a:r>
            <a:r>
              <a:rPr lang="en-US" sz="1600" spc="-15">
                <a:latin typeface="Carlito"/>
                <a:cs typeface="Carlito"/>
              </a:rPr>
              <a:t>Funds</a:t>
            </a:r>
            <a:endParaRPr lang="en-US" sz="1600">
              <a:latin typeface="Carlito"/>
              <a:cs typeface="Carlito"/>
            </a:endParaRPr>
          </a:p>
          <a:p>
            <a:pPr marL="321945" indent="-229235">
              <a:lnSpc>
                <a:spcPct val="100000"/>
              </a:lnSpc>
              <a:spcBef>
                <a:spcPts val="600"/>
              </a:spcBef>
              <a:buFont typeface="Arial"/>
              <a:buChar char="•"/>
              <a:tabLst>
                <a:tab pos="321945" algn="l"/>
                <a:tab pos="322580" algn="l"/>
              </a:tabLst>
            </a:pPr>
            <a:r>
              <a:rPr lang="en-US" sz="1600" spc="-10">
                <a:latin typeface="Carlito"/>
                <a:cs typeface="Carlito"/>
              </a:rPr>
              <a:t>Mutual</a:t>
            </a:r>
            <a:r>
              <a:rPr lang="en-US" sz="1600" spc="55">
                <a:latin typeface="Carlito"/>
                <a:cs typeface="Carlito"/>
              </a:rPr>
              <a:t> </a:t>
            </a:r>
            <a:r>
              <a:rPr lang="en-US" sz="1600" spc="-15">
                <a:latin typeface="Carlito"/>
                <a:cs typeface="Carlito"/>
              </a:rPr>
              <a:t>Funds</a:t>
            </a:r>
            <a:endParaRPr lang="en-US" sz="1600">
              <a:latin typeface="Carlito"/>
              <a:cs typeface="Carlito"/>
            </a:endParaRPr>
          </a:p>
          <a:p>
            <a:pPr marL="321945" marR="148590" indent="-228600">
              <a:lnSpc>
                <a:spcPct val="100000"/>
              </a:lnSpc>
              <a:spcBef>
                <a:spcPts val="605"/>
              </a:spcBef>
              <a:buFont typeface="Arial"/>
              <a:buChar char="•"/>
              <a:tabLst>
                <a:tab pos="321945" algn="l"/>
                <a:tab pos="322580" algn="l"/>
              </a:tabLst>
            </a:pPr>
            <a:r>
              <a:rPr lang="en-US" sz="1600" spc="-15">
                <a:latin typeface="Carlito"/>
                <a:cs typeface="Carlito"/>
              </a:rPr>
              <a:t>Portfolio Management  </a:t>
            </a:r>
            <a:r>
              <a:rPr lang="en-US" sz="1600" spc="-5">
                <a:latin typeface="Carlito"/>
                <a:cs typeface="Carlito"/>
              </a:rPr>
              <a:t>Services</a:t>
            </a:r>
            <a:endParaRPr lang="en-US" sz="1600">
              <a:latin typeface="Carlito"/>
              <a:cs typeface="Carlito"/>
            </a:endParaRPr>
          </a:p>
          <a:p>
            <a:pPr marL="321945" indent="-229235">
              <a:lnSpc>
                <a:spcPct val="100000"/>
              </a:lnSpc>
              <a:spcBef>
                <a:spcPts val="600"/>
              </a:spcBef>
              <a:buFont typeface="Arial"/>
              <a:buChar char="•"/>
              <a:tabLst>
                <a:tab pos="321945" algn="l"/>
                <a:tab pos="322580" algn="l"/>
              </a:tabLst>
            </a:pPr>
            <a:r>
              <a:rPr lang="en-US" sz="1600" spc="-20">
                <a:latin typeface="Carlito"/>
                <a:cs typeface="Carlito"/>
              </a:rPr>
              <a:t>Investment</a:t>
            </a:r>
            <a:r>
              <a:rPr lang="en-US" sz="1600" spc="90">
                <a:latin typeface="Carlito"/>
                <a:cs typeface="Carlito"/>
              </a:rPr>
              <a:t> </a:t>
            </a:r>
            <a:r>
              <a:rPr lang="en-US" sz="1600" spc="-10">
                <a:latin typeface="Carlito"/>
                <a:cs typeface="Carlito"/>
              </a:rPr>
              <a:t>Advisors</a:t>
            </a:r>
            <a:endParaRPr lang="en-US" sz="1600">
              <a:latin typeface="Carlito"/>
              <a:cs typeface="Carlito"/>
            </a:endParaRPr>
          </a:p>
        </p:txBody>
      </p:sp>
      <p:sp>
        <p:nvSpPr>
          <p:cNvPr id="13" name="TextBox 12">
            <a:extLst>
              <a:ext uri="{FF2B5EF4-FFF2-40B4-BE49-F238E27FC236}">
                <a16:creationId xmlns:a16="http://schemas.microsoft.com/office/drawing/2014/main" id="{F8DE5744-9400-4B15-AE5B-D2E9C880334E}"/>
              </a:ext>
            </a:extLst>
          </p:cNvPr>
          <p:cNvSpPr txBox="1"/>
          <p:nvPr/>
        </p:nvSpPr>
        <p:spPr>
          <a:xfrm>
            <a:off x="9269443" y="3573413"/>
            <a:ext cx="2466313" cy="1800493"/>
          </a:xfrm>
          <a:prstGeom prst="rect">
            <a:avLst/>
          </a:prstGeom>
          <a:noFill/>
        </p:spPr>
        <p:txBody>
          <a:bodyPr wrap="square">
            <a:spAutoFit/>
          </a:bodyPr>
          <a:lstStyle/>
          <a:p>
            <a:pPr marL="322580" indent="-229235">
              <a:lnSpc>
                <a:spcPct val="100000"/>
              </a:lnSpc>
              <a:spcBef>
                <a:spcPts val="270"/>
              </a:spcBef>
              <a:buFont typeface="Arial"/>
              <a:buChar char="•"/>
              <a:tabLst>
                <a:tab pos="322580" algn="l"/>
                <a:tab pos="323215" algn="l"/>
              </a:tabLst>
            </a:pPr>
            <a:r>
              <a:rPr lang="en-US" sz="1600" spc="-15">
                <a:latin typeface="Carlito"/>
                <a:cs typeface="Carlito"/>
              </a:rPr>
              <a:t>Legal,</a:t>
            </a:r>
            <a:endParaRPr lang="en-US" sz="1600">
              <a:latin typeface="Carlito"/>
              <a:cs typeface="Carlito"/>
            </a:endParaRPr>
          </a:p>
          <a:p>
            <a:pPr marL="322580">
              <a:lnSpc>
                <a:spcPct val="100000"/>
              </a:lnSpc>
            </a:pPr>
            <a:r>
              <a:rPr lang="en-US" sz="1600" spc="-15">
                <a:latin typeface="Carlito"/>
                <a:cs typeface="Carlito"/>
              </a:rPr>
              <a:t>Accounting </a:t>
            </a:r>
            <a:r>
              <a:rPr lang="en-US" sz="1600" spc="-5">
                <a:latin typeface="Carlito"/>
                <a:cs typeface="Carlito"/>
              </a:rPr>
              <a:t>&amp;</a:t>
            </a:r>
            <a:r>
              <a:rPr lang="en-US" sz="1600" spc="35">
                <a:latin typeface="Carlito"/>
                <a:cs typeface="Carlito"/>
              </a:rPr>
              <a:t> </a:t>
            </a:r>
            <a:r>
              <a:rPr lang="en-US" sz="1600" spc="-10">
                <a:latin typeface="Carlito"/>
                <a:cs typeface="Carlito"/>
              </a:rPr>
              <a:t>Audit</a:t>
            </a:r>
            <a:endParaRPr lang="en-US" sz="1600">
              <a:latin typeface="Carlito"/>
              <a:cs typeface="Carlito"/>
            </a:endParaRPr>
          </a:p>
          <a:p>
            <a:pPr marL="322580" marR="817244" indent="-228600">
              <a:lnSpc>
                <a:spcPct val="100000"/>
              </a:lnSpc>
              <a:spcBef>
                <a:spcPts val="605"/>
              </a:spcBef>
              <a:buFont typeface="Arial"/>
              <a:buChar char="•"/>
              <a:tabLst>
                <a:tab pos="322580" algn="l"/>
                <a:tab pos="323215" algn="l"/>
              </a:tabLst>
            </a:pPr>
            <a:r>
              <a:rPr lang="en-US" sz="1600" spc="-10">
                <a:latin typeface="Carlito"/>
                <a:cs typeface="Carlito"/>
              </a:rPr>
              <a:t>Research &amp;  Analytics</a:t>
            </a:r>
            <a:r>
              <a:rPr lang="en-US" sz="1600">
                <a:latin typeface="Carlito"/>
                <a:cs typeface="Carlito"/>
              </a:rPr>
              <a:t> </a:t>
            </a:r>
            <a:r>
              <a:rPr lang="en-US" sz="1600" spc="-10">
                <a:latin typeface="Carlito"/>
                <a:cs typeface="Carlito"/>
              </a:rPr>
              <a:t>etc.</a:t>
            </a:r>
            <a:endParaRPr lang="en-US" sz="1600">
              <a:latin typeface="Carlito"/>
              <a:cs typeface="Carlito"/>
            </a:endParaRPr>
          </a:p>
          <a:p>
            <a:pPr marL="322580" indent="-229235">
              <a:lnSpc>
                <a:spcPct val="100000"/>
              </a:lnSpc>
              <a:spcBef>
                <a:spcPts val="600"/>
              </a:spcBef>
              <a:buFont typeface="Arial"/>
              <a:buChar char="•"/>
              <a:tabLst>
                <a:tab pos="322580" algn="l"/>
                <a:tab pos="323215" algn="l"/>
              </a:tabLst>
            </a:pPr>
            <a:r>
              <a:rPr lang="en-US" sz="1600" spc="-10">
                <a:latin typeface="Carlito"/>
                <a:cs typeface="Carlito"/>
              </a:rPr>
              <a:t>Fund</a:t>
            </a:r>
            <a:r>
              <a:rPr lang="en-US" sz="1600" spc="20">
                <a:latin typeface="Carlito"/>
                <a:cs typeface="Carlito"/>
              </a:rPr>
              <a:t> </a:t>
            </a:r>
            <a:r>
              <a:rPr lang="en-US" sz="1600" spc="-15">
                <a:latin typeface="Carlito"/>
                <a:cs typeface="Carlito"/>
              </a:rPr>
              <a:t>Accounting</a:t>
            </a:r>
            <a:endParaRPr lang="en-US" sz="1600">
              <a:latin typeface="Carlito"/>
              <a:cs typeface="Carlito"/>
            </a:endParaRPr>
          </a:p>
          <a:p>
            <a:pPr marL="322580" indent="-229235">
              <a:lnSpc>
                <a:spcPct val="100000"/>
              </a:lnSpc>
              <a:spcBef>
                <a:spcPts val="600"/>
              </a:spcBef>
              <a:buFont typeface="Arial"/>
              <a:buChar char="•"/>
              <a:tabLst>
                <a:tab pos="322580" algn="l"/>
                <a:tab pos="323215" algn="l"/>
              </a:tabLst>
            </a:pPr>
            <a:r>
              <a:rPr lang="en-US" sz="1600" spc="-5">
                <a:latin typeface="Carlito"/>
                <a:cs typeface="Carlito"/>
              </a:rPr>
              <a:t>Risk </a:t>
            </a:r>
            <a:r>
              <a:rPr lang="en-US" sz="1600" spc="-15">
                <a:latin typeface="Carlito"/>
                <a:cs typeface="Carlito"/>
              </a:rPr>
              <a:t>Management</a:t>
            </a:r>
            <a:r>
              <a:rPr lang="en-US" sz="1600" spc="75">
                <a:latin typeface="Carlito"/>
                <a:cs typeface="Carlito"/>
              </a:rPr>
              <a:t> </a:t>
            </a:r>
            <a:r>
              <a:rPr lang="en-US" sz="1600" spc="-10">
                <a:latin typeface="Carlito"/>
                <a:cs typeface="Carlito"/>
              </a:rPr>
              <a:t>etc.</a:t>
            </a:r>
            <a:endParaRPr lang="en-IN" sz="1600"/>
          </a:p>
        </p:txBody>
      </p:sp>
      <p:sp>
        <p:nvSpPr>
          <p:cNvPr id="14" name="TextBox 13">
            <a:extLst>
              <a:ext uri="{FF2B5EF4-FFF2-40B4-BE49-F238E27FC236}">
                <a16:creationId xmlns:a16="http://schemas.microsoft.com/office/drawing/2014/main" id="{6B18B657-0071-45B4-964F-C7886BF998AB}"/>
              </a:ext>
            </a:extLst>
          </p:cNvPr>
          <p:cNvSpPr txBox="1"/>
          <p:nvPr/>
        </p:nvSpPr>
        <p:spPr>
          <a:xfrm>
            <a:off x="9254605" y="2899764"/>
            <a:ext cx="2466313" cy="400110"/>
          </a:xfrm>
          <a:prstGeom prst="rect">
            <a:avLst/>
          </a:prstGeom>
          <a:noFill/>
        </p:spPr>
        <p:txBody>
          <a:bodyPr wrap="square">
            <a:spAutoFit/>
          </a:bodyPr>
          <a:lstStyle/>
          <a:p>
            <a:pPr marL="93980">
              <a:lnSpc>
                <a:spcPct val="100000"/>
              </a:lnSpc>
              <a:spcBef>
                <a:spcPts val="285"/>
              </a:spcBef>
            </a:pPr>
            <a:r>
              <a:rPr lang="en-IN" sz="2000" b="1" spc="-5">
                <a:solidFill>
                  <a:srgbClr val="506554"/>
                </a:solidFill>
                <a:latin typeface="Carlito"/>
                <a:cs typeface="Carlito"/>
              </a:rPr>
              <a:t>Ancillary</a:t>
            </a:r>
            <a:r>
              <a:rPr lang="en-IN" sz="2000" b="1">
                <a:solidFill>
                  <a:srgbClr val="506554"/>
                </a:solidFill>
                <a:latin typeface="Carlito"/>
                <a:cs typeface="Carlito"/>
              </a:rPr>
              <a:t> </a:t>
            </a:r>
            <a:r>
              <a:rPr lang="en-IN" sz="2000" b="1" spc="5">
                <a:solidFill>
                  <a:srgbClr val="506554"/>
                </a:solidFill>
                <a:latin typeface="Carlito"/>
                <a:cs typeface="Carlito"/>
              </a:rPr>
              <a:t>Services</a:t>
            </a:r>
            <a:endParaRPr lang="en-IN" sz="2000">
              <a:solidFill>
                <a:srgbClr val="506554"/>
              </a:solidFill>
              <a:latin typeface="Carlito"/>
              <a:cs typeface="Carlito"/>
            </a:endParaRPr>
          </a:p>
        </p:txBody>
      </p:sp>
      <p:sp>
        <p:nvSpPr>
          <p:cNvPr id="15" name="TextBox 14">
            <a:extLst>
              <a:ext uri="{FF2B5EF4-FFF2-40B4-BE49-F238E27FC236}">
                <a16:creationId xmlns:a16="http://schemas.microsoft.com/office/drawing/2014/main" id="{7BC308D4-DBF6-4693-BEFD-EB50D3574072}"/>
              </a:ext>
            </a:extLst>
          </p:cNvPr>
          <p:cNvSpPr txBox="1"/>
          <p:nvPr/>
        </p:nvSpPr>
        <p:spPr>
          <a:xfrm>
            <a:off x="6171008" y="2745876"/>
            <a:ext cx="2799082" cy="707886"/>
          </a:xfrm>
          <a:prstGeom prst="rect">
            <a:avLst/>
          </a:prstGeom>
          <a:noFill/>
        </p:spPr>
        <p:txBody>
          <a:bodyPr wrap="square">
            <a:spAutoFit/>
          </a:bodyPr>
          <a:lstStyle/>
          <a:p>
            <a:pPr marL="93345" marR="922655">
              <a:lnSpc>
                <a:spcPct val="100000"/>
              </a:lnSpc>
              <a:spcBef>
                <a:spcPts val="320"/>
              </a:spcBef>
            </a:pPr>
            <a:r>
              <a:rPr lang="en-IN" sz="2000" b="1" spc="-15">
                <a:solidFill>
                  <a:srgbClr val="506554"/>
                </a:solidFill>
                <a:latin typeface="Carlito"/>
                <a:cs typeface="Carlito"/>
              </a:rPr>
              <a:t>Offshore </a:t>
            </a:r>
            <a:r>
              <a:rPr lang="en-IN" sz="2000" b="1" spc="-10">
                <a:solidFill>
                  <a:srgbClr val="506554"/>
                </a:solidFill>
                <a:latin typeface="Carlito"/>
                <a:cs typeface="Carlito"/>
              </a:rPr>
              <a:t>Asset  Management</a:t>
            </a:r>
            <a:endParaRPr lang="en-IN" sz="2000">
              <a:solidFill>
                <a:srgbClr val="506554"/>
              </a:solidFill>
              <a:latin typeface="Carlito"/>
              <a:cs typeface="Carlito"/>
            </a:endParaRPr>
          </a:p>
        </p:txBody>
      </p:sp>
      <p:sp>
        <p:nvSpPr>
          <p:cNvPr id="16" name="TextBox 15">
            <a:extLst>
              <a:ext uri="{FF2B5EF4-FFF2-40B4-BE49-F238E27FC236}">
                <a16:creationId xmlns:a16="http://schemas.microsoft.com/office/drawing/2014/main" id="{519CB12D-5355-4BB9-884B-315733919AC9}"/>
              </a:ext>
            </a:extLst>
          </p:cNvPr>
          <p:cNvSpPr txBox="1"/>
          <p:nvPr/>
        </p:nvSpPr>
        <p:spPr>
          <a:xfrm>
            <a:off x="3003086" y="2899764"/>
            <a:ext cx="1950640" cy="400110"/>
          </a:xfrm>
          <a:prstGeom prst="rect">
            <a:avLst/>
          </a:prstGeom>
          <a:noFill/>
        </p:spPr>
        <p:txBody>
          <a:bodyPr wrap="square">
            <a:spAutoFit/>
          </a:bodyPr>
          <a:lstStyle/>
          <a:p>
            <a:pPr marL="91440">
              <a:lnSpc>
                <a:spcPct val="100000"/>
              </a:lnSpc>
              <a:spcBef>
                <a:spcPts val="285"/>
              </a:spcBef>
            </a:pPr>
            <a:r>
              <a:rPr lang="en-IN" sz="2000" b="1" spc="-10">
                <a:solidFill>
                  <a:srgbClr val="506554"/>
                </a:solidFill>
                <a:latin typeface="Carlito"/>
                <a:cs typeface="Carlito"/>
              </a:rPr>
              <a:t>Capital</a:t>
            </a:r>
            <a:r>
              <a:rPr lang="en-IN" sz="2000" b="1">
                <a:solidFill>
                  <a:srgbClr val="506554"/>
                </a:solidFill>
                <a:latin typeface="Carlito"/>
                <a:cs typeface="Carlito"/>
              </a:rPr>
              <a:t> </a:t>
            </a:r>
            <a:r>
              <a:rPr lang="en-IN" sz="2000" b="1" spc="-5">
                <a:solidFill>
                  <a:srgbClr val="506554"/>
                </a:solidFill>
                <a:latin typeface="Carlito"/>
                <a:cs typeface="Carlito"/>
              </a:rPr>
              <a:t>Markets</a:t>
            </a:r>
            <a:endParaRPr lang="en-IN" sz="2000">
              <a:solidFill>
                <a:srgbClr val="506554"/>
              </a:solidFill>
              <a:latin typeface="Carlito"/>
              <a:cs typeface="Carlito"/>
            </a:endParaRPr>
          </a:p>
        </p:txBody>
      </p:sp>
      <p:sp>
        <p:nvSpPr>
          <p:cNvPr id="17" name="Rechteck 24">
            <a:extLst>
              <a:ext uri="{FF2B5EF4-FFF2-40B4-BE49-F238E27FC236}">
                <a16:creationId xmlns:a16="http://schemas.microsoft.com/office/drawing/2014/main" id="{5DF0C90C-A1E7-40D1-A437-9B9E4EDC5C83}"/>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phic 17" descr="Business Growth with solid fill">
            <a:extLst>
              <a:ext uri="{FF2B5EF4-FFF2-40B4-BE49-F238E27FC236}">
                <a16:creationId xmlns:a16="http://schemas.microsoft.com/office/drawing/2014/main" id="{32C3695C-2544-4762-93BE-679317FB86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184" y="1825817"/>
            <a:ext cx="1710272" cy="1710272"/>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5EFA8D89-136E-4157-B581-85760356BBDB}"/>
              </a:ext>
            </a:extLst>
          </p:cNvPr>
          <p:cNvSpPr txBox="1"/>
          <p:nvPr/>
        </p:nvSpPr>
        <p:spPr>
          <a:xfrm>
            <a:off x="-69609" y="3533469"/>
            <a:ext cx="1998008" cy="830997"/>
          </a:xfrm>
          <a:prstGeom prst="rect">
            <a:avLst/>
          </a:prstGeom>
        </p:spPr>
        <p:txBody>
          <a:bodyPr vert="horz" wrap="square" lIns="91440" tIns="45720" rIns="91440" bIns="45720" rtlCol="0" anchor="ctr">
            <a:spAutoFit/>
          </a:bodyPr>
          <a:lstStyle>
            <a:defPPr>
              <a:defRPr lang="en-US"/>
            </a:defPPr>
            <a:lvl1pPr algn="ct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IN"/>
              <a:t>Key activities in IFSC</a:t>
            </a:r>
          </a:p>
        </p:txBody>
      </p:sp>
      <p:pic>
        <p:nvPicPr>
          <p:cNvPr id="21" name="Graphic 20">
            <a:extLst>
              <a:ext uri="{FF2B5EF4-FFF2-40B4-BE49-F238E27FC236}">
                <a16:creationId xmlns:a16="http://schemas.microsoft.com/office/drawing/2014/main" id="{8C004ED3-6743-46BF-8720-CB9DCFE0DF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39103" y="1150346"/>
            <a:ext cx="1407758" cy="1407758"/>
          </a:xfrm>
          <a:prstGeom prst="rect">
            <a:avLst/>
          </a:prstGeom>
        </p:spPr>
      </p:pic>
      <p:pic>
        <p:nvPicPr>
          <p:cNvPr id="22" name="Graphic 21">
            <a:extLst>
              <a:ext uri="{FF2B5EF4-FFF2-40B4-BE49-F238E27FC236}">
                <a16:creationId xmlns:a16="http://schemas.microsoft.com/office/drawing/2014/main" id="{B6E835D0-A8C6-4F19-99F8-2E84F6C39E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84648" y="806582"/>
            <a:ext cx="1285555" cy="1822801"/>
          </a:xfrm>
          <a:prstGeom prst="rect">
            <a:avLst/>
          </a:prstGeom>
        </p:spPr>
      </p:pic>
      <p:pic>
        <p:nvPicPr>
          <p:cNvPr id="23" name="Graphic 22">
            <a:extLst>
              <a:ext uri="{FF2B5EF4-FFF2-40B4-BE49-F238E27FC236}">
                <a16:creationId xmlns:a16="http://schemas.microsoft.com/office/drawing/2014/main" id="{4FC2361C-9C54-4C79-A593-D1785B0FAD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15761" y="1082225"/>
            <a:ext cx="1544000" cy="1544000"/>
          </a:xfrm>
          <a:prstGeom prst="rect">
            <a:avLst/>
          </a:prstGeom>
        </p:spPr>
      </p:pic>
      <p:pic>
        <p:nvPicPr>
          <p:cNvPr id="19" name="Graphic 18">
            <a:extLst>
              <a:ext uri="{FF2B5EF4-FFF2-40B4-BE49-F238E27FC236}">
                <a16:creationId xmlns:a16="http://schemas.microsoft.com/office/drawing/2014/main" id="{9F27F717-E967-41AD-9206-089088C95D4F}"/>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45601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26F7474-9C92-457A-80A8-27C4B389B358}"/>
              </a:ext>
            </a:extLst>
          </p:cNvPr>
          <p:cNvGraphicFramePr>
            <a:graphicFrameLocks noGrp="1"/>
          </p:cNvGraphicFramePr>
          <p:nvPr>
            <p:extLst>
              <p:ext uri="{D42A27DB-BD31-4B8C-83A1-F6EECF244321}">
                <p14:modId xmlns:p14="http://schemas.microsoft.com/office/powerpoint/2010/main" val="492778209"/>
              </p:ext>
            </p:extLst>
          </p:nvPr>
        </p:nvGraphicFramePr>
        <p:xfrm>
          <a:off x="2056553" y="95936"/>
          <a:ext cx="9503755" cy="6628799"/>
        </p:xfrm>
        <a:graphic>
          <a:graphicData uri="http://schemas.openxmlformats.org/drawingml/2006/table">
            <a:tbl>
              <a:tblPr firstRow="1" bandRow="1">
                <a:tableStyleId>{93296810-A885-4BE3-A3E7-6D5BEEA58F35}</a:tableStyleId>
              </a:tblPr>
              <a:tblGrid>
                <a:gridCol w="2084147">
                  <a:extLst>
                    <a:ext uri="{9D8B030D-6E8A-4147-A177-3AD203B41FA5}">
                      <a16:colId xmlns:a16="http://schemas.microsoft.com/office/drawing/2014/main" val="3740062423"/>
                    </a:ext>
                  </a:extLst>
                </a:gridCol>
                <a:gridCol w="2401960">
                  <a:extLst>
                    <a:ext uri="{9D8B030D-6E8A-4147-A177-3AD203B41FA5}">
                      <a16:colId xmlns:a16="http://schemas.microsoft.com/office/drawing/2014/main" val="2306249303"/>
                    </a:ext>
                  </a:extLst>
                </a:gridCol>
                <a:gridCol w="2357558">
                  <a:extLst>
                    <a:ext uri="{9D8B030D-6E8A-4147-A177-3AD203B41FA5}">
                      <a16:colId xmlns:a16="http://schemas.microsoft.com/office/drawing/2014/main" val="1135710097"/>
                    </a:ext>
                  </a:extLst>
                </a:gridCol>
                <a:gridCol w="2660090">
                  <a:extLst>
                    <a:ext uri="{9D8B030D-6E8A-4147-A177-3AD203B41FA5}">
                      <a16:colId xmlns:a16="http://schemas.microsoft.com/office/drawing/2014/main" val="3440290925"/>
                    </a:ext>
                  </a:extLst>
                </a:gridCol>
              </a:tblGrid>
              <a:tr h="349919">
                <a:tc>
                  <a:txBody>
                    <a:bodyPr/>
                    <a:lstStyle/>
                    <a:p>
                      <a:endParaRPr lang="en-IN"/>
                    </a:p>
                  </a:txBody>
                  <a:tcPr/>
                </a:tc>
                <a:tc>
                  <a:txBody>
                    <a:bodyPr/>
                    <a:lstStyle/>
                    <a:p>
                      <a:r>
                        <a:rPr lang="en-US" dirty="0"/>
                        <a:t>Category I</a:t>
                      </a:r>
                      <a:endParaRPr lang="en-IN" dirty="0"/>
                    </a:p>
                  </a:txBody>
                  <a:tcPr/>
                </a:tc>
                <a:tc>
                  <a:txBody>
                    <a:bodyPr/>
                    <a:lstStyle/>
                    <a:p>
                      <a:r>
                        <a:rPr lang="en-US" dirty="0"/>
                        <a:t>Category II</a:t>
                      </a:r>
                      <a:endParaRPr lang="en-IN" dirty="0"/>
                    </a:p>
                  </a:txBody>
                  <a:tcPr/>
                </a:tc>
                <a:tc>
                  <a:txBody>
                    <a:bodyPr/>
                    <a:lstStyle/>
                    <a:p>
                      <a:r>
                        <a:rPr lang="en-US" dirty="0"/>
                        <a:t>Category III</a:t>
                      </a:r>
                      <a:endParaRPr lang="en-IN" dirty="0"/>
                    </a:p>
                  </a:txBody>
                  <a:tcPr/>
                </a:tc>
                <a:extLst>
                  <a:ext uri="{0D108BD9-81ED-4DB2-BD59-A6C34878D82A}">
                    <a16:rowId xmlns:a16="http://schemas.microsoft.com/office/drawing/2014/main" val="2205149770"/>
                  </a:ext>
                </a:extLst>
              </a:tr>
              <a:tr h="148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spc="5" dirty="0"/>
                        <a:t>Fund/I</a:t>
                      </a:r>
                      <a:r>
                        <a:rPr lang="en-IN" sz="1400" b="1" spc="-15" dirty="0"/>
                        <a:t>nve</a:t>
                      </a:r>
                      <a:r>
                        <a:rPr lang="en-IN" sz="1400" b="1" spc="-25" dirty="0"/>
                        <a:t>s</a:t>
                      </a:r>
                      <a:r>
                        <a:rPr lang="en-IN" sz="1400" b="1" spc="-20" dirty="0"/>
                        <a:t>t</a:t>
                      </a:r>
                      <a:r>
                        <a:rPr lang="en-IN" sz="1400" b="1" spc="5" dirty="0"/>
                        <a:t>o</a:t>
                      </a:r>
                      <a:r>
                        <a:rPr lang="en-IN" sz="1400" b="1" spc="-30" dirty="0"/>
                        <a:t>r</a:t>
                      </a:r>
                      <a:r>
                        <a:rPr lang="en-IN" sz="1400" b="1" spc="5" dirty="0"/>
                        <a:t>s</a:t>
                      </a:r>
                      <a:endParaRPr lang="en-IN" sz="1400" b="1" dirty="0">
                        <a:latin typeface="Carlito"/>
                        <a:cs typeface="Carlito"/>
                      </a:endParaRPr>
                    </a:p>
                  </a:txBody>
                  <a:tcPr/>
                </a:tc>
                <a:tc gridSpan="3">
                  <a:txBody>
                    <a:bodyPr/>
                    <a:lstStyle/>
                    <a:p>
                      <a:r>
                        <a:rPr lang="en-US" sz="1200" dirty="0"/>
                        <a:t>Any entity registered with SEBI or registered or recognized with a regulator of a foreign jurisdiction may set up an AIF in IFSC </a:t>
                      </a:r>
                    </a:p>
                    <a:p>
                      <a:r>
                        <a:rPr lang="en-US" sz="1200" dirty="0"/>
                        <a:t>Regulatory approval needed from SEBI / IFSCA </a:t>
                      </a:r>
                    </a:p>
                    <a:p>
                      <a:r>
                        <a:rPr lang="en-US" sz="1200" dirty="0"/>
                        <a:t>The Fund can be set up as a trust or partnership or firm</a:t>
                      </a:r>
                    </a:p>
                    <a:p>
                      <a:r>
                        <a:rPr lang="en-US" sz="1200" dirty="0"/>
                        <a:t>Minimum corpus of USD 3 </a:t>
                      </a:r>
                      <a:r>
                        <a:rPr lang="en-US" sz="1200" dirty="0" err="1"/>
                        <a:t>mn</a:t>
                      </a:r>
                      <a:r>
                        <a:rPr lang="en-US" sz="1200" dirty="0"/>
                        <a:t> </a:t>
                      </a:r>
                    </a:p>
                    <a:p>
                      <a:r>
                        <a:rPr lang="en-US" sz="1200" dirty="0"/>
                        <a:t>Investors: </a:t>
                      </a:r>
                    </a:p>
                    <a:p>
                      <a:r>
                        <a:rPr lang="en-US" sz="1200" dirty="0"/>
                        <a:t>‒ Non-residents Including NRIs ‒ Domestic institutional Investors eligible under FEMA to invest offshore and </a:t>
                      </a:r>
                    </a:p>
                    <a:p>
                      <a:r>
                        <a:rPr lang="en-US" sz="1200" dirty="0"/>
                        <a:t>‒ Resident individuals with a net worth of at least USD 1 million</a:t>
                      </a:r>
                      <a:endParaRPr lang="en-IN" sz="1200" dirty="0"/>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475695624"/>
                  </a:ext>
                </a:extLst>
              </a:tr>
              <a:tr h="612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dirty="0"/>
                        <a:t>Sponsor/Manager</a:t>
                      </a:r>
                      <a:endParaRPr lang="en-IN" sz="1400" b="1" dirty="0">
                        <a:latin typeface="Carlito"/>
                        <a:cs typeface="Carlito"/>
                      </a:endParaRPr>
                    </a:p>
                  </a:txBody>
                  <a:tcPr/>
                </a:tc>
                <a:tc gridSpan="3">
                  <a:txBody>
                    <a:bodyPr/>
                    <a:lstStyle/>
                    <a:p>
                      <a:pPr marL="0" indent="0">
                        <a:buFont typeface="Arial" panose="020B0604020202020204" pitchFamily="34" charset="0"/>
                        <a:buNone/>
                      </a:pPr>
                      <a:r>
                        <a:rPr lang="en-US" sz="1200" dirty="0"/>
                        <a:t>Either the sponsor or Manager of AIF needs to be in IFSC. The sponsor / manager entity can be: </a:t>
                      </a:r>
                    </a:p>
                    <a:p>
                      <a:pPr marL="0" lvl="0" indent="0">
                        <a:buFont typeface="Arial" panose="020B0604020202020204" pitchFamily="34" charset="0"/>
                        <a:buNone/>
                      </a:pPr>
                      <a:r>
                        <a:rPr lang="en-US" sz="1200" dirty="0"/>
                        <a:t>‒ Newly set up company or LLP in IFSC; or </a:t>
                      </a:r>
                    </a:p>
                    <a:p>
                      <a:pPr lvl="0"/>
                      <a:r>
                        <a:rPr lang="en-US" sz="1200" dirty="0"/>
                        <a:t>‒ Branch of existing AIF sponsor / manager </a:t>
                      </a:r>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696748250"/>
                  </a:ext>
                </a:extLst>
              </a:tr>
              <a:tr h="437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Sponsor commitment*</a:t>
                      </a:r>
                      <a:endParaRPr lang="en-IN" sz="1400" b="1" dirty="0">
                        <a:latin typeface="Carlito"/>
                        <a:cs typeface="Carlito"/>
                      </a:endParaRPr>
                    </a:p>
                  </a:txBody>
                  <a:tcPr/>
                </a:tc>
                <a:tc gridSpan="2">
                  <a:txBody>
                    <a:bodyPr/>
                    <a:lstStyle/>
                    <a:p>
                      <a:r>
                        <a:rPr lang="en-US" sz="1200" dirty="0"/>
                        <a:t>Lower of 2.5% of corpus or USD 750,000 </a:t>
                      </a:r>
                      <a:endParaRPr lang="en-IN" sz="1200" dirty="0"/>
                    </a:p>
                  </a:txBody>
                  <a:tcPr/>
                </a:tc>
                <a:tc hMerge="1">
                  <a:txBody>
                    <a:bodyPr/>
                    <a:lstStyle/>
                    <a:p>
                      <a:r>
                        <a:rPr lang="en-US" sz="1200"/>
                        <a:t>Lower of 2.5% of corpus or USD 750,000 </a:t>
                      </a:r>
                      <a:endParaRPr lang="en-IN" sz="1200"/>
                    </a:p>
                  </a:txBody>
                  <a:tcPr/>
                </a:tc>
                <a:tc>
                  <a:txBody>
                    <a:bodyPr/>
                    <a:lstStyle/>
                    <a:p>
                      <a:r>
                        <a:rPr lang="en-US" sz="1200" dirty="0"/>
                        <a:t>Lower of Lower of 5% of corpus or USD 1.5 </a:t>
                      </a:r>
                      <a:r>
                        <a:rPr lang="en-US" sz="1200" dirty="0" err="1"/>
                        <a:t>mn</a:t>
                      </a:r>
                      <a:endParaRPr lang="en-IN" sz="1200" dirty="0" err="1"/>
                    </a:p>
                  </a:txBody>
                  <a:tcPr/>
                </a:tc>
                <a:extLst>
                  <a:ext uri="{0D108BD9-81ED-4DB2-BD59-A6C34878D82A}">
                    <a16:rowId xmlns:a16="http://schemas.microsoft.com/office/drawing/2014/main" val="2938090905"/>
                  </a:ext>
                </a:extLst>
              </a:tr>
              <a:tr h="612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spc="-5" dirty="0"/>
                        <a:t>Contribution/investment</a:t>
                      </a:r>
                      <a:endParaRPr lang="en-IN" sz="1400" b="1" dirty="0"/>
                    </a:p>
                    <a:p>
                      <a:endParaRPr lang="en-IN" sz="1400" b="1"/>
                    </a:p>
                  </a:txBody>
                  <a:tcPr/>
                </a:tc>
                <a:tc gridSpan="3">
                  <a:txBody>
                    <a:bodyPr/>
                    <a:lstStyle/>
                    <a:p>
                      <a:r>
                        <a:rPr lang="en-US" sz="1200" dirty="0"/>
                        <a:t>Minimum contribution: </a:t>
                      </a:r>
                    </a:p>
                    <a:p>
                      <a:r>
                        <a:rPr lang="en-US" sz="1200" dirty="0"/>
                        <a:t>‒ From an Investor: Not less than 150,000 USD </a:t>
                      </a:r>
                    </a:p>
                    <a:p>
                      <a:r>
                        <a:rPr lang="en-US" sz="1200" dirty="0"/>
                        <a:t>‒ From employees or Directors: 40,000 USD </a:t>
                      </a:r>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631636419"/>
                  </a:ext>
                </a:extLst>
              </a:tr>
              <a:tr h="437398">
                <a:tc>
                  <a:txBody>
                    <a:bodyPr/>
                    <a:lstStyle/>
                    <a:p>
                      <a:r>
                        <a:rPr lang="en-US" sz="1400" b="1" dirty="0">
                          <a:solidFill>
                            <a:schemeClr val="tx1"/>
                          </a:solidFill>
                        </a:rPr>
                        <a:t>Investment restrictions: </a:t>
                      </a:r>
                      <a:endParaRPr lang="en-IN" sz="1400" b="1" dirty="0">
                        <a:solidFill>
                          <a:schemeClr val="tx1"/>
                        </a:solidFill>
                      </a:endParaRPr>
                    </a:p>
                  </a:txBody>
                  <a:tcPr/>
                </a:tc>
                <a:tc gridSpan="2">
                  <a:txBody>
                    <a:bodyPr/>
                    <a:lstStyle/>
                    <a:p>
                      <a:r>
                        <a:rPr lang="en-US" sz="1200" dirty="0">
                          <a:solidFill>
                            <a:schemeClr val="tx1"/>
                          </a:solidFill>
                        </a:rPr>
                        <a:t>No restriction</a:t>
                      </a:r>
                    </a:p>
                  </a:txBody>
                  <a:tcPr/>
                </a:tc>
                <a:tc hMerge="1">
                  <a:txBody>
                    <a:bodyPr/>
                    <a:lstStyle/>
                    <a:p>
                      <a:r>
                        <a:rPr lang="en-US" sz="1800"/>
                        <a:t>Maximum 25% of the investible funds in one investee company </a:t>
                      </a:r>
                      <a:endParaRPr lang="en-IN"/>
                    </a:p>
                  </a:txBody>
                  <a:tcPr/>
                </a:tc>
                <a:tc>
                  <a:txBody>
                    <a:bodyPr/>
                    <a:lstStyle/>
                    <a:p>
                      <a:r>
                        <a:rPr lang="en-US" sz="1200" dirty="0">
                          <a:solidFill>
                            <a:schemeClr val="tx1"/>
                          </a:solidFill>
                        </a:rPr>
                        <a:t>Maximum 25% of the corpus of the scheme in unlisted securities </a:t>
                      </a:r>
                    </a:p>
                  </a:txBody>
                  <a:tcPr/>
                </a:tc>
                <a:extLst>
                  <a:ext uri="{0D108BD9-81ED-4DB2-BD59-A6C34878D82A}">
                    <a16:rowId xmlns:a16="http://schemas.microsoft.com/office/drawing/2014/main" val="2885034864"/>
                  </a:ext>
                </a:extLst>
              </a:tr>
              <a:tr h="787318">
                <a:tc>
                  <a:txBody>
                    <a:bodyPr/>
                    <a:lstStyle/>
                    <a:p>
                      <a:r>
                        <a:rPr lang="en-US" sz="1400" b="1" dirty="0"/>
                        <a:t>Permitted securities: </a:t>
                      </a:r>
                      <a:endParaRPr lang="en-IN" sz="1400" b="1" dirty="0"/>
                    </a:p>
                  </a:txBody>
                  <a:tcPr/>
                </a:tc>
                <a:tc gridSpan="3">
                  <a:txBody>
                    <a:bodyPr/>
                    <a:lstStyle/>
                    <a:p>
                      <a:r>
                        <a:rPr lang="en-US" sz="1200" dirty="0"/>
                        <a:t>Permitted securities: </a:t>
                      </a:r>
                    </a:p>
                    <a:p>
                      <a:r>
                        <a:rPr lang="en-US" sz="1200" dirty="0"/>
                        <a:t>‒ Securities listed in IFSC </a:t>
                      </a:r>
                    </a:p>
                    <a:p>
                      <a:r>
                        <a:rPr lang="en-US" sz="1200" dirty="0"/>
                        <a:t>‒ Securities issued by Indian cos. or cos. In IFSC or foreign cos. </a:t>
                      </a:r>
                    </a:p>
                    <a:p>
                      <a:r>
                        <a:rPr lang="en-US" sz="1200" dirty="0"/>
                        <a:t>‒ Units of an AIF </a:t>
                      </a:r>
                      <a:endParaRPr lang="en-IN" sz="1200" dirty="0"/>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694863714"/>
                  </a:ext>
                </a:extLst>
              </a:tr>
              <a:tr h="507383">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dirty="0"/>
                        <a:t>Leverage: </a:t>
                      </a:r>
                    </a:p>
                    <a:p>
                      <a:endParaRPr lang="en-IN" sz="1400" b="1"/>
                    </a:p>
                  </a:txBody>
                  <a:tcPr/>
                </a:tc>
                <a:tc gridSpan="3">
                  <a:txBody>
                    <a:bodyPr/>
                    <a:lstStyle/>
                    <a:p>
                      <a:pPr marL="171450" indent="-171450">
                        <a:buFont typeface="Arial" panose="020B0604020202020204" pitchFamily="34" charset="0"/>
                        <a:buChar char="•"/>
                      </a:pPr>
                      <a:r>
                        <a:rPr lang="en-US" sz="1200" dirty="0"/>
                        <a:t>Permitted to take leverage provided disclosed in placement memorandum</a:t>
                      </a:r>
                    </a:p>
                    <a:p>
                      <a:pPr marL="171450" indent="-171450">
                        <a:buFont typeface="Arial" panose="020B0604020202020204" pitchFamily="34" charset="0"/>
                        <a:buChar char="•"/>
                      </a:pPr>
                      <a:r>
                        <a:rPr lang="en-US" sz="1200" dirty="0"/>
                        <a:t>Must exercise leverage subject to consent of its investors</a:t>
                      </a:r>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463940269"/>
                  </a:ext>
                </a:extLst>
              </a:tr>
              <a:tr h="787318">
                <a:tc>
                  <a:txBody>
                    <a:bodyPr/>
                    <a:lstStyle/>
                    <a:p>
                      <a:r>
                        <a:rPr lang="en-US" sz="1400" b="1" dirty="0"/>
                        <a:t>Segregated portfolio </a:t>
                      </a:r>
                      <a:endParaRPr lang="en-IN" sz="1400" b="1" dirty="0"/>
                    </a:p>
                  </a:txBody>
                  <a:tcPr/>
                </a:tc>
                <a:tc gridSpan="3">
                  <a:txBody>
                    <a:bodyPr/>
                    <a:lstStyle/>
                    <a:p>
                      <a:pPr marL="0" indent="0">
                        <a:buFont typeface="Arial" panose="020B0604020202020204" pitchFamily="34" charset="0"/>
                        <a:buNone/>
                      </a:pPr>
                      <a:r>
                        <a:rPr lang="en-US" sz="1200" dirty="0"/>
                        <a:t>Co-invest in a portfolio company through a segregated portfolio by issuing a separate class of units provided</a:t>
                      </a:r>
                    </a:p>
                    <a:p>
                      <a:pPr marL="171450" indent="-171450">
                        <a:buFont typeface="Arial" panose="020B0604020202020204" pitchFamily="34" charset="0"/>
                        <a:buChar char="•"/>
                      </a:pPr>
                      <a:r>
                        <a:rPr lang="en-US" sz="1200" dirty="0"/>
                        <a:t>Appropriate disclosures are in the PPM regarding creation of segregated portfolio</a:t>
                      </a:r>
                    </a:p>
                    <a:p>
                      <a:pPr marL="171450" indent="-171450">
                        <a:buFont typeface="Arial" panose="020B0604020202020204" pitchFamily="34" charset="0"/>
                        <a:buChar char="•"/>
                      </a:pPr>
                      <a:r>
                        <a:rPr lang="en-US" sz="1200" dirty="0"/>
                        <a:t>Investments by such segregated portfolios must, in no circumstance, be on terms more </a:t>
                      </a:r>
                      <a:r>
                        <a:rPr lang="en-US" sz="1200" dirty="0" err="1"/>
                        <a:t>favourable</a:t>
                      </a:r>
                      <a:r>
                        <a:rPr lang="en-US" sz="1200" dirty="0"/>
                        <a:t> than those offered to the common portfolio of the AIF</a:t>
                      </a:r>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661228341"/>
                  </a:ext>
                </a:extLst>
              </a:tr>
              <a:tr h="349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dirty="0"/>
                        <a:t>Custodian</a:t>
                      </a:r>
                    </a:p>
                  </a:txBody>
                  <a:tcPr/>
                </a:tc>
                <a:tc gridSpan="2">
                  <a:txBody>
                    <a:bodyPr/>
                    <a:lstStyle/>
                    <a:p>
                      <a:r>
                        <a:rPr lang="en-US" sz="1200" dirty="0"/>
                        <a:t>Mandatory to appoint a custodian if corpus of AIF exceeds USD 70 million</a:t>
                      </a:r>
                      <a:endParaRPr lang="en-IN" sz="1200" dirty="0"/>
                    </a:p>
                  </a:txBody>
                  <a:tcPr/>
                </a:tc>
                <a:tc hMerge="1">
                  <a:txBody>
                    <a:bodyPr/>
                    <a:lstStyle/>
                    <a:p>
                      <a:endParaRPr lang="en-IN"/>
                    </a:p>
                  </a:txBody>
                  <a:tcPr/>
                </a:tc>
                <a:tc>
                  <a:txBody>
                    <a:bodyPr/>
                    <a:lstStyle/>
                    <a:p>
                      <a:r>
                        <a:rPr lang="en-US" sz="1200" dirty="0"/>
                        <a:t>Mandatory appointment of custodian</a:t>
                      </a:r>
                      <a:endParaRPr lang="en-IN" sz="1200" dirty="0"/>
                    </a:p>
                  </a:txBody>
                  <a:tcPr/>
                </a:tc>
                <a:extLst>
                  <a:ext uri="{0D108BD9-81ED-4DB2-BD59-A6C34878D82A}">
                    <a16:rowId xmlns:a16="http://schemas.microsoft.com/office/drawing/2014/main" val="3255980751"/>
                  </a:ext>
                </a:extLst>
              </a:tr>
            </a:tbl>
          </a:graphicData>
        </a:graphic>
      </p:graphicFrame>
      <p:sp>
        <p:nvSpPr>
          <p:cNvPr id="5" name="Rechteck 24">
            <a:extLst>
              <a:ext uri="{FF2B5EF4-FFF2-40B4-BE49-F238E27FC236}">
                <a16:creationId xmlns:a16="http://schemas.microsoft.com/office/drawing/2014/main" id="{53211E2B-DC8B-4194-981F-C07D371B7BAC}"/>
              </a:ext>
            </a:extLst>
          </p:cNvPr>
          <p:cNvSpPr/>
          <p:nvPr/>
        </p:nvSpPr>
        <p:spPr>
          <a:xfrm>
            <a:off x="0" y="-16042"/>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bject 2">
            <a:extLst>
              <a:ext uri="{FF2B5EF4-FFF2-40B4-BE49-F238E27FC236}">
                <a16:creationId xmlns:a16="http://schemas.microsoft.com/office/drawing/2014/main" id="{17415267-090F-4644-984F-F86D6E057124}"/>
              </a:ext>
            </a:extLst>
          </p:cNvPr>
          <p:cNvSpPr txBox="1">
            <a:spLocks/>
          </p:cNvSpPr>
          <p:nvPr/>
        </p:nvSpPr>
        <p:spPr>
          <a:xfrm>
            <a:off x="68021" y="3719371"/>
            <a:ext cx="1809468" cy="461665"/>
          </a:xfrm>
          <a:prstGeom prst="rect">
            <a:avLst/>
          </a:prstGeom>
        </p:spPr>
        <p:txBody>
          <a:bodyPr vert="horz" wrap="square" lIns="91440" tIns="45720" rIns="91440" bIns="45720" rtlCol="0" anchor="ctr">
            <a:spAutoFit/>
          </a:bodyPr>
          <a:lstStyle>
            <a:defPPr>
              <a:defRPr lang="en-US"/>
            </a:defPPr>
            <a:lvl1pPr algn="ct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US"/>
              <a:t>AIF in IFSC</a:t>
            </a:r>
          </a:p>
        </p:txBody>
      </p:sp>
      <p:pic>
        <p:nvPicPr>
          <p:cNvPr id="7" name="Graphic 6">
            <a:extLst>
              <a:ext uri="{FF2B5EF4-FFF2-40B4-BE49-F238E27FC236}">
                <a16:creationId xmlns:a16="http://schemas.microsoft.com/office/drawing/2014/main" id="{3AE19080-4638-4FAC-93F6-D10FBDD05E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6134" y="2261936"/>
            <a:ext cx="1257948" cy="1297995"/>
          </a:xfrm>
          <a:prstGeom prst="rect">
            <a:avLst/>
          </a:prstGeom>
          <a:effectLst>
            <a:outerShdw blurRad="50800" dist="38100" dir="2700000" algn="tl" rotWithShape="0">
              <a:prstClr val="black">
                <a:alpha val="40000"/>
              </a:prstClr>
            </a:outerShdw>
          </a:effectLst>
        </p:spPr>
      </p:pic>
      <p:pic>
        <p:nvPicPr>
          <p:cNvPr id="8" name="Graphic 7">
            <a:extLst>
              <a:ext uri="{FF2B5EF4-FFF2-40B4-BE49-F238E27FC236}">
                <a16:creationId xmlns:a16="http://schemas.microsoft.com/office/drawing/2014/main" id="{7262FC64-D331-4F8B-8615-4F0EFB8AF4F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2F70773A-AE92-481E-A511-4EAFEF4CB186}"/>
              </a:ext>
            </a:extLst>
          </p:cNvPr>
          <p:cNvSpPr>
            <a:spLocks noGrp="1"/>
          </p:cNvSpPr>
          <p:nvPr>
            <p:ph type="sldNum" sz="quarter" idx="12"/>
          </p:nvPr>
        </p:nvSpPr>
        <p:spPr>
          <a:xfrm>
            <a:off x="9034129" y="6476833"/>
            <a:ext cx="2743200" cy="365125"/>
          </a:xfrm>
        </p:spPr>
        <p:txBody>
          <a:bodyPr/>
          <a:lstStyle/>
          <a:p>
            <a:fld id="{035080D5-0642-4AB8-8B9E-BEF3CDA0A2A1}" type="slidenum">
              <a:rPr lang="en-IN" smtClean="0"/>
              <a:t>44</a:t>
            </a:fld>
            <a:endParaRPr lang="en-IN"/>
          </a:p>
        </p:txBody>
      </p:sp>
      <p:sp>
        <p:nvSpPr>
          <p:cNvPr id="3" name="TextBox 2">
            <a:extLst>
              <a:ext uri="{FF2B5EF4-FFF2-40B4-BE49-F238E27FC236}">
                <a16:creationId xmlns:a16="http://schemas.microsoft.com/office/drawing/2014/main" id="{218561CF-26B2-FE26-ABDF-C76ED836E497}"/>
              </a:ext>
            </a:extLst>
          </p:cNvPr>
          <p:cNvSpPr txBox="1"/>
          <p:nvPr/>
        </p:nvSpPr>
        <p:spPr>
          <a:xfrm>
            <a:off x="1950982" y="6667812"/>
            <a:ext cx="955784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Calibri"/>
              </a:rPr>
              <a:t>*Circular No. 81 dated 25 June 2021 liberalized the requirement of sponsor commitment to  be voluntary.</a:t>
            </a:r>
          </a:p>
        </p:txBody>
      </p:sp>
    </p:spTree>
    <p:extLst>
      <p:ext uri="{BB962C8B-B14F-4D97-AF65-F5344CB8AC3E}">
        <p14:creationId xmlns:p14="http://schemas.microsoft.com/office/powerpoint/2010/main" val="127419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26F7474-9C92-457A-80A8-27C4B389B358}"/>
              </a:ext>
            </a:extLst>
          </p:cNvPr>
          <p:cNvGraphicFramePr>
            <a:graphicFrameLocks noGrp="1"/>
          </p:cNvGraphicFramePr>
          <p:nvPr>
            <p:extLst>
              <p:ext uri="{D42A27DB-BD31-4B8C-83A1-F6EECF244321}">
                <p14:modId xmlns:p14="http://schemas.microsoft.com/office/powerpoint/2010/main" val="264164985"/>
              </p:ext>
            </p:extLst>
          </p:nvPr>
        </p:nvGraphicFramePr>
        <p:xfrm>
          <a:off x="2293036" y="56522"/>
          <a:ext cx="9809065" cy="6683978"/>
        </p:xfrm>
        <a:graphic>
          <a:graphicData uri="http://schemas.openxmlformats.org/drawingml/2006/table">
            <a:tbl>
              <a:tblPr firstRow="1" bandRow="1">
                <a:tableStyleId>{93296810-A885-4BE3-A3E7-6D5BEEA58F35}</a:tableStyleId>
              </a:tblPr>
              <a:tblGrid>
                <a:gridCol w="1680680">
                  <a:extLst>
                    <a:ext uri="{9D8B030D-6E8A-4147-A177-3AD203B41FA5}">
                      <a16:colId xmlns:a16="http://schemas.microsoft.com/office/drawing/2014/main" val="3740062423"/>
                    </a:ext>
                  </a:extLst>
                </a:gridCol>
                <a:gridCol w="2639169">
                  <a:extLst>
                    <a:ext uri="{9D8B030D-6E8A-4147-A177-3AD203B41FA5}">
                      <a16:colId xmlns:a16="http://schemas.microsoft.com/office/drawing/2014/main" val="2306249303"/>
                    </a:ext>
                  </a:extLst>
                </a:gridCol>
                <a:gridCol w="2815202">
                  <a:extLst>
                    <a:ext uri="{9D8B030D-6E8A-4147-A177-3AD203B41FA5}">
                      <a16:colId xmlns:a16="http://schemas.microsoft.com/office/drawing/2014/main" val="244331034"/>
                    </a:ext>
                  </a:extLst>
                </a:gridCol>
                <a:gridCol w="2674014">
                  <a:extLst>
                    <a:ext uri="{9D8B030D-6E8A-4147-A177-3AD203B41FA5}">
                      <a16:colId xmlns:a16="http://schemas.microsoft.com/office/drawing/2014/main" val="3307644828"/>
                    </a:ext>
                  </a:extLst>
                </a:gridCol>
              </a:tblGrid>
              <a:tr h="215569">
                <a:tc rowSpan="2">
                  <a:txBody>
                    <a:bodyPr/>
                    <a:lstStyle/>
                    <a:p>
                      <a:endParaRPr lang="en-IN" sz="1400"/>
                    </a:p>
                  </a:txBody>
                  <a:tcPr/>
                </a:tc>
                <a:tc rowSpan="2">
                  <a:txBody>
                    <a:bodyPr/>
                    <a:lstStyle/>
                    <a:p>
                      <a:r>
                        <a:rPr lang="en-US" sz="1400"/>
                        <a:t>Category I &amp; II</a:t>
                      </a:r>
                      <a:endParaRPr lang="en-IN" sz="1400"/>
                    </a:p>
                  </a:txBody>
                  <a:tcPr/>
                </a:tc>
                <a:tc gridSpan="2">
                  <a:txBody>
                    <a:bodyPr/>
                    <a:lstStyle/>
                    <a:p>
                      <a:pPr algn="ctr"/>
                      <a:r>
                        <a:rPr lang="en-US" sz="1400"/>
                        <a:t>Category III</a:t>
                      </a:r>
                      <a:endParaRPr lang="en-IN" sz="1400"/>
                    </a:p>
                  </a:txBody>
                  <a:tcPr/>
                </a:tc>
                <a:tc hMerge="1">
                  <a:txBody>
                    <a:bodyPr/>
                    <a:lstStyle/>
                    <a:p>
                      <a:pPr algn="ctr"/>
                      <a:endParaRPr lang="en-IN"/>
                    </a:p>
                  </a:txBody>
                  <a:tcPr/>
                </a:tc>
                <a:extLst>
                  <a:ext uri="{0D108BD9-81ED-4DB2-BD59-A6C34878D82A}">
                    <a16:rowId xmlns:a16="http://schemas.microsoft.com/office/drawing/2014/main" val="2205149770"/>
                  </a:ext>
                </a:extLst>
              </a:tr>
              <a:tr h="330725">
                <a:tc vMerge="1">
                  <a:txBody>
                    <a:bodyPr/>
                    <a:lstStyle/>
                    <a:p>
                      <a:endParaRPr lang="en-IN"/>
                    </a:p>
                  </a:txBody>
                  <a:tcPr/>
                </a:tc>
                <a:tc vMerge="1">
                  <a:txBody>
                    <a:bodyPr/>
                    <a:lstStyle/>
                    <a:p>
                      <a:endParaRPr lang="en-IN"/>
                    </a:p>
                  </a:txBody>
                  <a:tcPr/>
                </a:tc>
                <a:tc>
                  <a:txBody>
                    <a:bodyPr/>
                    <a:lstStyle/>
                    <a:p>
                      <a:pPr algn="ctr"/>
                      <a:r>
                        <a:rPr lang="en-US" sz="1400">
                          <a:solidFill>
                            <a:schemeClr val="bg1"/>
                          </a:solidFill>
                        </a:rPr>
                        <a:t>Inbound investments</a:t>
                      </a:r>
                      <a:endParaRPr lang="en-IN" sz="1400">
                        <a:solidFill>
                          <a:schemeClr val="bg1"/>
                        </a:solidFill>
                      </a:endParaRPr>
                    </a:p>
                  </a:txBody>
                  <a:tcPr>
                    <a:solidFill>
                      <a:schemeClr val="accent6"/>
                    </a:solidFill>
                  </a:tcPr>
                </a:tc>
                <a:tc>
                  <a:txBody>
                    <a:bodyPr/>
                    <a:lstStyle/>
                    <a:p>
                      <a:pPr algn="ctr"/>
                      <a:r>
                        <a:rPr lang="en-US" sz="1400">
                          <a:solidFill>
                            <a:schemeClr val="bg1"/>
                          </a:solidFill>
                        </a:rPr>
                        <a:t>Outbound investments</a:t>
                      </a:r>
                      <a:endParaRPr lang="en-IN" sz="1400">
                        <a:solidFill>
                          <a:schemeClr val="bg1"/>
                        </a:solidFill>
                      </a:endParaRPr>
                    </a:p>
                  </a:txBody>
                  <a:tcPr>
                    <a:solidFill>
                      <a:schemeClr val="accent6"/>
                    </a:solidFill>
                  </a:tcPr>
                </a:tc>
                <a:extLst>
                  <a:ext uri="{0D108BD9-81ED-4DB2-BD59-A6C34878D82A}">
                    <a16:rowId xmlns:a16="http://schemas.microsoft.com/office/drawing/2014/main" val="3971084326"/>
                  </a:ext>
                </a:extLst>
              </a:tr>
              <a:tr h="1115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Management fees</a:t>
                      </a:r>
                      <a:endParaRPr lang="en-IN" sz="1200" b="1">
                        <a:latin typeface="Carlito"/>
                        <a:cs typeface="Carlito"/>
                      </a:endParaRPr>
                    </a:p>
                  </a:txBody>
                  <a:tcPr/>
                </a:tc>
                <a:tc>
                  <a:txBody>
                    <a:bodyPr/>
                    <a:lstStyle/>
                    <a:p>
                      <a:pPr marL="171450" indent="-171450">
                        <a:buFont typeface="Arial" panose="020B0604020202020204" pitchFamily="34" charset="0"/>
                        <a:buChar char="•"/>
                      </a:pPr>
                      <a:r>
                        <a:rPr lang="en-US" sz="1200"/>
                        <a:t>No tax on Management fees and also not subject to MAT – beneficial for  managerial fee income and carried interest</a:t>
                      </a:r>
                    </a:p>
                    <a:p>
                      <a:pPr marL="171450" indent="-171450">
                        <a:buFont typeface="Arial" panose="020B0604020202020204" pitchFamily="34" charset="0"/>
                        <a:buChar char="•"/>
                      </a:pPr>
                      <a:r>
                        <a:rPr lang="en-US" sz="1200"/>
                        <a:t>No GST applicable on services rendered in IFSC</a:t>
                      </a:r>
                    </a:p>
                  </a:txBody>
                  <a:tcPr/>
                </a:tc>
                <a:tc gridSpan="2">
                  <a:txBody>
                    <a:bodyPr/>
                    <a:lstStyle/>
                    <a:p>
                      <a:pPr marL="259715" marR="438784" indent="-260350">
                        <a:lnSpc>
                          <a:spcPct val="100000"/>
                        </a:lnSpc>
                        <a:spcBef>
                          <a:spcPts val="80"/>
                        </a:spcBef>
                        <a:buFont typeface="Arial"/>
                        <a:buChar char="•"/>
                        <a:tabLst>
                          <a:tab pos="260350" algn="l"/>
                        </a:tabLst>
                      </a:pPr>
                      <a:r>
                        <a:rPr lang="en-US" sz="1200" spc="-5"/>
                        <a:t>No </a:t>
                      </a:r>
                      <a:r>
                        <a:rPr lang="en-US" sz="1200" spc="-10"/>
                        <a:t>tax </a:t>
                      </a:r>
                      <a:r>
                        <a:rPr lang="en-US" sz="1200" spc="-5"/>
                        <a:t>on </a:t>
                      </a:r>
                      <a:r>
                        <a:rPr lang="en-US" sz="1200"/>
                        <a:t>Management </a:t>
                      </a:r>
                      <a:r>
                        <a:rPr lang="en-US" sz="1200" spc="-10"/>
                        <a:t>fees </a:t>
                      </a:r>
                      <a:r>
                        <a:rPr lang="en-US" sz="1200"/>
                        <a:t>and also </a:t>
                      </a:r>
                      <a:r>
                        <a:rPr lang="en-US" sz="1200" spc="-10"/>
                        <a:t>not </a:t>
                      </a:r>
                      <a:r>
                        <a:rPr lang="en-US" sz="1200" spc="-5"/>
                        <a:t>subject </a:t>
                      </a:r>
                      <a:r>
                        <a:rPr lang="en-US" sz="1200"/>
                        <a:t>to </a:t>
                      </a:r>
                      <a:r>
                        <a:rPr lang="en-US" sz="1200" spc="-30"/>
                        <a:t>MAT</a:t>
                      </a:r>
                      <a:r>
                        <a:rPr lang="en-US" sz="1200" spc="-20"/>
                        <a:t> </a:t>
                      </a:r>
                      <a:r>
                        <a:rPr lang="en-US" sz="1200"/>
                        <a:t>– </a:t>
                      </a:r>
                      <a:r>
                        <a:rPr lang="en-US" sz="1200" spc="-5"/>
                        <a:t>beneficial </a:t>
                      </a:r>
                      <a:r>
                        <a:rPr lang="en-US" sz="1200" spc="-15"/>
                        <a:t>for </a:t>
                      </a:r>
                      <a:r>
                        <a:rPr lang="en-US" sz="1200" spc="-5"/>
                        <a:t>managerial </a:t>
                      </a:r>
                      <a:r>
                        <a:rPr lang="en-US" sz="1200" spc="-10"/>
                        <a:t>fee </a:t>
                      </a:r>
                      <a:r>
                        <a:rPr lang="en-US" sz="1200" spc="-5"/>
                        <a:t>income </a:t>
                      </a:r>
                      <a:r>
                        <a:rPr lang="en-US" sz="1200"/>
                        <a:t>and </a:t>
                      </a:r>
                      <a:r>
                        <a:rPr lang="en-US" sz="1200" spc="-5"/>
                        <a:t>carried</a:t>
                      </a:r>
                      <a:r>
                        <a:rPr lang="en-US" sz="1200" spc="105"/>
                        <a:t> </a:t>
                      </a:r>
                      <a:r>
                        <a:rPr lang="en-US" sz="1200" spc="-10"/>
                        <a:t>interest</a:t>
                      </a:r>
                    </a:p>
                    <a:p>
                      <a:pPr marL="259715" marR="438784" indent="-260350">
                        <a:lnSpc>
                          <a:spcPct val="100000"/>
                        </a:lnSpc>
                        <a:spcBef>
                          <a:spcPts val="80"/>
                        </a:spcBef>
                        <a:buFont typeface="Arial"/>
                        <a:buChar char="•"/>
                        <a:tabLst>
                          <a:tab pos="260350" algn="l"/>
                        </a:tabLst>
                      </a:pPr>
                      <a:r>
                        <a:rPr lang="en-US" sz="1200" spc="-5"/>
                        <a:t>No </a:t>
                      </a:r>
                      <a:r>
                        <a:rPr lang="en-US" sz="1200"/>
                        <a:t>GST </a:t>
                      </a:r>
                      <a:r>
                        <a:rPr lang="en-US" sz="1200" spc="-5"/>
                        <a:t>applicable on services </a:t>
                      </a:r>
                      <a:r>
                        <a:rPr lang="en-US" sz="1200" spc="-15"/>
                        <a:t>rendered </a:t>
                      </a:r>
                      <a:r>
                        <a:rPr lang="en-US" sz="1200" spc="-10"/>
                        <a:t>in</a:t>
                      </a:r>
                      <a:r>
                        <a:rPr lang="en-US" sz="1200" spc="135"/>
                        <a:t> </a:t>
                      </a:r>
                      <a:r>
                        <a:rPr lang="en-US" sz="1200" spc="-5"/>
                        <a:t>IFSC</a:t>
                      </a:r>
                      <a:endParaRPr lang="en-US" sz="1200">
                        <a:latin typeface="Carlito"/>
                        <a:cs typeface="Carlito"/>
                      </a:endParaRPr>
                    </a:p>
                  </a:txBody>
                  <a:tcPr/>
                </a:tc>
                <a:tc hMerge="1">
                  <a:txBody>
                    <a:bodyPr/>
                    <a:lstStyle/>
                    <a:p>
                      <a:pPr marL="259715" marR="438784" indent="-260350">
                        <a:lnSpc>
                          <a:spcPct val="100000"/>
                        </a:lnSpc>
                        <a:spcBef>
                          <a:spcPts val="80"/>
                        </a:spcBef>
                        <a:buFont typeface="Arial"/>
                        <a:buChar char="•"/>
                        <a:tabLst>
                          <a:tab pos="260350" algn="l"/>
                        </a:tabLst>
                      </a:pPr>
                      <a:endParaRPr lang="en-US" sz="1200">
                        <a:latin typeface="Carlito"/>
                        <a:cs typeface="Carlito"/>
                      </a:endParaRPr>
                    </a:p>
                  </a:txBody>
                  <a:tcPr/>
                </a:tc>
                <a:extLst>
                  <a:ext uri="{0D108BD9-81ED-4DB2-BD59-A6C34878D82A}">
                    <a16:rowId xmlns:a16="http://schemas.microsoft.com/office/drawing/2014/main" val="2938090905"/>
                  </a:ext>
                </a:extLst>
              </a:tr>
              <a:tr h="1458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spc="-30"/>
                        <a:t>Tax </a:t>
                      </a:r>
                      <a:r>
                        <a:rPr lang="en-IN" sz="1200" b="1" spc="-10"/>
                        <a:t>exemption </a:t>
                      </a:r>
                      <a:r>
                        <a:rPr lang="en-IN" sz="1200" b="1"/>
                        <a:t>on</a:t>
                      </a:r>
                      <a:r>
                        <a:rPr lang="en-IN" sz="1200" b="1" spc="10"/>
                        <a:t> </a:t>
                      </a:r>
                      <a:r>
                        <a:rPr lang="en-IN" sz="1200" b="1" spc="-5"/>
                        <a:t>income</a:t>
                      </a:r>
                      <a:endParaRPr lang="en-IN" sz="1200">
                        <a:latin typeface="Carlito"/>
                        <a:cs typeface="Carlito"/>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5"/>
                        <a:t>On </a:t>
                      </a:r>
                      <a:r>
                        <a:rPr lang="en-US" sz="1200" b="0" spc="-10"/>
                        <a:t>transfer </a:t>
                      </a:r>
                      <a:r>
                        <a:rPr lang="en-US" sz="1200" b="0" spc="-5"/>
                        <a:t>of </a:t>
                      </a:r>
                      <a:r>
                        <a:rPr lang="en-US" sz="1200" b="0" spc="-10"/>
                        <a:t>any bond, </a:t>
                      </a:r>
                      <a:r>
                        <a:rPr lang="en-US" sz="1200" b="0" spc="-15"/>
                        <a:t>foreign </a:t>
                      </a:r>
                      <a:r>
                        <a:rPr lang="en-US" sz="1200" b="0" spc="-10"/>
                        <a:t>currency denominated </a:t>
                      </a:r>
                      <a:r>
                        <a:rPr lang="en-US" sz="1200" b="0" spc="-5"/>
                        <a:t>equity </a:t>
                      </a:r>
                      <a:r>
                        <a:rPr lang="en-US" sz="1200" b="0" spc="-10"/>
                        <a:t>share, </a:t>
                      </a:r>
                      <a:r>
                        <a:rPr lang="en-US" sz="1200" b="0"/>
                        <a:t>GDR,  </a:t>
                      </a:r>
                      <a:r>
                        <a:rPr lang="en-US" sz="1200" b="0" spc="-5"/>
                        <a:t>derivative, </a:t>
                      </a:r>
                      <a:r>
                        <a:rPr lang="en-US" sz="1200" b="0" spc="-10"/>
                        <a:t>units </a:t>
                      </a:r>
                      <a:r>
                        <a:rPr lang="en-US" sz="1200" b="0" spc="-5"/>
                        <a:t>of mutual </a:t>
                      </a:r>
                      <a:r>
                        <a:rPr lang="en-US" sz="1200" b="0" spc="-10"/>
                        <a:t>fund, </a:t>
                      </a:r>
                      <a:r>
                        <a:rPr lang="en-US" sz="1200" b="0"/>
                        <a:t>AIF </a:t>
                      </a:r>
                      <a:r>
                        <a:rPr lang="en-US" sz="1200" b="0" spc="-5"/>
                        <a:t>on </a:t>
                      </a:r>
                      <a:r>
                        <a:rPr lang="en-US" sz="1200" b="0" spc="-10"/>
                        <a:t>IFSC stock</a:t>
                      </a:r>
                      <a:r>
                        <a:rPr lang="en-US" sz="1200" b="0" spc="70"/>
                        <a:t> </a:t>
                      </a:r>
                      <a:r>
                        <a:rPr lang="en-US" sz="1200" b="0" spc="-10"/>
                        <a:t>exchange</a:t>
                      </a:r>
                      <a:endParaRPr lang="en-US" sz="1200" b="0">
                        <a:latin typeface="Carlito"/>
                        <a:cs typeface="Carlito"/>
                      </a:endParaRPr>
                    </a:p>
                  </a:txBody>
                  <a:tcPr/>
                </a:tc>
                <a:tc>
                  <a:txBody>
                    <a:bodyPr/>
                    <a:lstStyle/>
                    <a:p>
                      <a:pPr marL="259715" marR="234315" indent="-170815">
                        <a:lnSpc>
                          <a:spcPct val="100000"/>
                        </a:lnSpc>
                        <a:spcBef>
                          <a:spcPts val="85"/>
                        </a:spcBef>
                        <a:buFont typeface="Arial"/>
                        <a:buChar char="•"/>
                        <a:tabLst>
                          <a:tab pos="260350" algn="l"/>
                        </a:tabLst>
                      </a:pPr>
                      <a:r>
                        <a:rPr lang="en-US" sz="1200" spc="-5"/>
                        <a:t>No </a:t>
                      </a:r>
                      <a:r>
                        <a:rPr lang="en-US" sz="1200" spc="5"/>
                        <a:t>CGT </a:t>
                      </a:r>
                      <a:r>
                        <a:rPr lang="en-US" sz="1200" spc="-5"/>
                        <a:t>on </a:t>
                      </a:r>
                      <a:r>
                        <a:rPr lang="en-US" sz="1200" spc="-10"/>
                        <a:t>transfer </a:t>
                      </a:r>
                      <a:r>
                        <a:rPr lang="en-US" sz="1200" spc="-5"/>
                        <a:t>of derivatives </a:t>
                      </a:r>
                      <a:r>
                        <a:rPr lang="en-US" sz="1200"/>
                        <a:t>/ </a:t>
                      </a:r>
                      <a:r>
                        <a:rPr lang="en-US" sz="1200" spc="-10"/>
                        <a:t>bonds </a:t>
                      </a:r>
                      <a:r>
                        <a:rPr lang="en-US" sz="1200"/>
                        <a:t>/ </a:t>
                      </a:r>
                      <a:r>
                        <a:rPr lang="en-US" sz="1200" spc="-10"/>
                        <a:t>units </a:t>
                      </a:r>
                      <a:r>
                        <a:rPr lang="en-US" sz="1200" spc="-5"/>
                        <a:t>of </a:t>
                      </a:r>
                      <a:r>
                        <a:rPr lang="en-US" sz="1200"/>
                        <a:t>AIF / </a:t>
                      </a:r>
                      <a:r>
                        <a:rPr lang="en-US" sz="1200" spc="-25"/>
                        <a:t>REITs </a:t>
                      </a:r>
                      <a:r>
                        <a:rPr lang="en-US" sz="1200"/>
                        <a:t>/  </a:t>
                      </a:r>
                      <a:r>
                        <a:rPr lang="en-US" sz="1200" spc="-20"/>
                        <a:t>INVITs </a:t>
                      </a:r>
                      <a:r>
                        <a:rPr lang="en-US" sz="1200"/>
                        <a:t>and </a:t>
                      </a:r>
                      <a:r>
                        <a:rPr lang="en-US" sz="1200" spc="-10"/>
                        <a:t>any </a:t>
                      </a:r>
                      <a:r>
                        <a:rPr lang="en-US" sz="1200" spc="-5"/>
                        <a:t>security other than </a:t>
                      </a:r>
                      <a:r>
                        <a:rPr lang="en-US" sz="1200" spc="-10"/>
                        <a:t>shares </a:t>
                      </a:r>
                      <a:r>
                        <a:rPr lang="en-US" sz="1200" spc="-5"/>
                        <a:t>of Indian</a:t>
                      </a:r>
                      <a:r>
                        <a:rPr lang="en-US" sz="1200" spc="100"/>
                        <a:t> </a:t>
                      </a:r>
                      <a:r>
                        <a:rPr lang="en-US" sz="1200" spc="-5"/>
                        <a:t>companies</a:t>
                      </a:r>
                      <a:endParaRPr lang="en-US" sz="1200"/>
                    </a:p>
                    <a:p>
                      <a:pPr marL="259715" indent="-171450">
                        <a:lnSpc>
                          <a:spcPct val="100000"/>
                        </a:lnSpc>
                        <a:buFont typeface="Arial"/>
                        <a:buChar char="•"/>
                        <a:tabLst>
                          <a:tab pos="260350" algn="l"/>
                        </a:tabLst>
                      </a:pPr>
                      <a:r>
                        <a:rPr lang="en-US" sz="1200" spc="-5"/>
                        <a:t>The </a:t>
                      </a:r>
                      <a:r>
                        <a:rPr lang="en-US" sz="1200" spc="-10"/>
                        <a:t>tax exemption is available </a:t>
                      </a:r>
                      <a:r>
                        <a:rPr lang="en-US" sz="1200"/>
                        <a:t>to the </a:t>
                      </a:r>
                      <a:r>
                        <a:rPr lang="en-US" sz="1200" spc="-10"/>
                        <a:t>extent income pertains</a:t>
                      </a:r>
                      <a:r>
                        <a:rPr lang="en-US" sz="1200" spc="180"/>
                        <a:t> </a:t>
                      </a:r>
                      <a:r>
                        <a:rPr lang="en-US" sz="1200"/>
                        <a:t>to </a:t>
                      </a:r>
                      <a:r>
                        <a:rPr lang="en-US" sz="1200" spc="-10"/>
                        <a:t>non-residents</a:t>
                      </a:r>
                      <a:endParaRPr lang="en-US" sz="1200">
                        <a:latin typeface="Carlito"/>
                        <a:cs typeface="Carlito"/>
                      </a:endParaRPr>
                    </a:p>
                  </a:txBody>
                  <a:tcPr/>
                </a:tc>
                <a:tc>
                  <a:txBody>
                    <a:bodyPr/>
                    <a:lstStyle/>
                    <a:p>
                      <a:pPr marL="263525" indent="-171450">
                        <a:lnSpc>
                          <a:spcPct val="100000"/>
                        </a:lnSpc>
                        <a:spcBef>
                          <a:spcPts val="85"/>
                        </a:spcBef>
                        <a:buFont typeface="Arial"/>
                        <a:buChar char="•"/>
                        <a:tabLst>
                          <a:tab pos="538163" algn="l"/>
                        </a:tabLst>
                      </a:pPr>
                      <a:r>
                        <a:rPr lang="en-US" sz="1200" spc="-5"/>
                        <a:t>No </a:t>
                      </a:r>
                      <a:r>
                        <a:rPr lang="en-US" sz="1200" spc="-10"/>
                        <a:t>tax </a:t>
                      </a:r>
                      <a:r>
                        <a:rPr lang="en-US" sz="1200" spc="-5"/>
                        <a:t>on </a:t>
                      </a:r>
                      <a:r>
                        <a:rPr lang="en-US" sz="1200" spc="-10"/>
                        <a:t>income </a:t>
                      </a:r>
                      <a:r>
                        <a:rPr lang="en-US" sz="1200" spc="-15"/>
                        <a:t>from foreign </a:t>
                      </a:r>
                      <a:r>
                        <a:rPr lang="en-US" sz="1200" spc="-5"/>
                        <a:t>security </a:t>
                      </a:r>
                      <a:r>
                        <a:rPr lang="en-US" sz="1200"/>
                        <a:t>to </a:t>
                      </a:r>
                      <a:r>
                        <a:rPr lang="en-US" sz="1200" spc="-5"/>
                        <a:t>the </a:t>
                      </a:r>
                      <a:r>
                        <a:rPr lang="en-US" sz="1200" spc="-10"/>
                        <a:t>extent units </a:t>
                      </a:r>
                      <a:r>
                        <a:rPr lang="en-US" sz="1200" spc="-5"/>
                        <a:t>held by</a:t>
                      </a:r>
                      <a:r>
                        <a:rPr lang="en-US" sz="1200" spc="210"/>
                        <a:t> </a:t>
                      </a:r>
                      <a:r>
                        <a:rPr lang="en-US" sz="1200" spc="-5"/>
                        <a:t>NRs</a:t>
                      </a:r>
                      <a:endParaRPr lang="en-US" sz="1200"/>
                    </a:p>
                    <a:p>
                      <a:pPr marL="263525" marR="327025" indent="-171450">
                        <a:lnSpc>
                          <a:spcPct val="100000"/>
                        </a:lnSpc>
                        <a:buFont typeface="Arial"/>
                        <a:buChar char="•"/>
                        <a:tabLst>
                          <a:tab pos="538163" algn="l"/>
                        </a:tabLst>
                      </a:pPr>
                      <a:r>
                        <a:rPr lang="en-US" sz="1200" spc="-5"/>
                        <a:t>No </a:t>
                      </a:r>
                      <a:r>
                        <a:rPr lang="en-US" sz="1200"/>
                        <a:t>CGT </a:t>
                      </a:r>
                      <a:r>
                        <a:rPr lang="en-US" sz="1200" spc="-15"/>
                        <a:t>from </a:t>
                      </a:r>
                      <a:r>
                        <a:rPr lang="en-US" sz="1200" spc="-10"/>
                        <a:t>transfer </a:t>
                      </a:r>
                      <a:r>
                        <a:rPr lang="en-US" sz="1200" spc="-5"/>
                        <a:t>of </a:t>
                      </a:r>
                      <a:r>
                        <a:rPr lang="en-US" sz="1200" spc="-15"/>
                        <a:t>foreign </a:t>
                      </a:r>
                      <a:r>
                        <a:rPr lang="en-US" sz="1200" spc="-5"/>
                        <a:t>securities </a:t>
                      </a:r>
                      <a:r>
                        <a:rPr lang="en-US" sz="1200"/>
                        <a:t>to </a:t>
                      </a:r>
                      <a:r>
                        <a:rPr lang="en-US" sz="1200" spc="-5"/>
                        <a:t>the </a:t>
                      </a:r>
                      <a:r>
                        <a:rPr lang="en-US" sz="1200" spc="-10"/>
                        <a:t>extent units </a:t>
                      </a:r>
                      <a:r>
                        <a:rPr lang="en-US" sz="1200" spc="-5"/>
                        <a:t>held by  NRs</a:t>
                      </a:r>
                      <a:endParaRPr lang="en-US" sz="1200"/>
                    </a:p>
                    <a:p>
                      <a:pPr marL="263525" indent="-171450">
                        <a:lnSpc>
                          <a:spcPct val="100000"/>
                        </a:lnSpc>
                        <a:buFont typeface="Arial"/>
                        <a:buChar char="•"/>
                        <a:tabLst>
                          <a:tab pos="538163" algn="l"/>
                        </a:tabLst>
                      </a:pPr>
                      <a:r>
                        <a:rPr lang="en-US" sz="1200" spc="-5"/>
                        <a:t>No </a:t>
                      </a:r>
                      <a:r>
                        <a:rPr lang="en-US" sz="1200" spc="-10"/>
                        <a:t>tax </a:t>
                      </a:r>
                      <a:r>
                        <a:rPr lang="en-US" sz="1200" spc="-5"/>
                        <a:t>on </a:t>
                      </a:r>
                      <a:r>
                        <a:rPr lang="en-US" sz="1200" spc="-10"/>
                        <a:t>gains </a:t>
                      </a:r>
                      <a:r>
                        <a:rPr lang="en-US" sz="1200" spc="-15"/>
                        <a:t>from </a:t>
                      </a:r>
                      <a:r>
                        <a:rPr lang="en-US" sz="1200" spc="-10"/>
                        <a:t>derivatives </a:t>
                      </a:r>
                      <a:r>
                        <a:rPr lang="en-US" sz="1200" spc="-5"/>
                        <a:t>on </a:t>
                      </a:r>
                      <a:r>
                        <a:rPr lang="en-US" sz="1200" spc="-10"/>
                        <a:t>IFSC </a:t>
                      </a:r>
                      <a:r>
                        <a:rPr lang="en-US" sz="1200" spc="-5"/>
                        <a:t>stock</a:t>
                      </a:r>
                      <a:r>
                        <a:rPr lang="en-US" sz="1200" spc="110"/>
                        <a:t> </a:t>
                      </a:r>
                      <a:r>
                        <a:rPr lang="en-US" sz="1200" spc="-10"/>
                        <a:t>exchange</a:t>
                      </a:r>
                      <a:endParaRPr lang="en-US" sz="1200">
                        <a:latin typeface="Carlito"/>
                        <a:cs typeface="Carlito"/>
                      </a:endParaRPr>
                    </a:p>
                  </a:txBody>
                  <a:tcPr/>
                </a:tc>
                <a:extLst>
                  <a:ext uri="{0D108BD9-81ED-4DB2-BD59-A6C34878D82A}">
                    <a16:rowId xmlns:a16="http://schemas.microsoft.com/office/drawing/2014/main" val="2430922706"/>
                  </a:ext>
                </a:extLst>
              </a:tr>
              <a:tr h="772226">
                <a:tc>
                  <a:txBody>
                    <a:bodyPr/>
                    <a:lstStyle/>
                    <a:p>
                      <a:pPr marL="0" indent="0" algn="l">
                        <a:lnSpc>
                          <a:spcPct val="100000"/>
                        </a:lnSpc>
                        <a:spcBef>
                          <a:spcPts val="85"/>
                        </a:spcBef>
                      </a:pPr>
                      <a:r>
                        <a:rPr lang="en-IN" sz="1200" b="1" spc="-5"/>
                        <a:t>Other tax</a:t>
                      </a:r>
                      <a:r>
                        <a:rPr lang="en-IN" sz="1200" b="1" spc="-35"/>
                        <a:t> </a:t>
                      </a:r>
                      <a:r>
                        <a:rPr lang="en-IN" sz="1200" b="1" spc="-5"/>
                        <a:t>incentives</a:t>
                      </a:r>
                      <a:endParaRPr lang="en-IN" sz="1200">
                        <a:latin typeface="Carlito"/>
                        <a:cs typeface="Carlito"/>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5"/>
                        <a:t>4% </a:t>
                      </a:r>
                      <a:r>
                        <a:rPr lang="en-US" sz="1200" b="0" spc="-10"/>
                        <a:t>tax </a:t>
                      </a:r>
                      <a:r>
                        <a:rPr lang="en-US" sz="1200" b="0" spc="-15"/>
                        <a:t>rate </a:t>
                      </a:r>
                      <a:r>
                        <a:rPr lang="en-US" sz="1200" b="0" spc="-5"/>
                        <a:t>on </a:t>
                      </a:r>
                      <a:r>
                        <a:rPr lang="en-US" sz="1200" b="0" spc="-15"/>
                        <a:t>interest for </a:t>
                      </a:r>
                      <a:r>
                        <a:rPr lang="en-US" sz="1200" b="0" spc="-10"/>
                        <a:t>IFSC exchange listed</a:t>
                      </a:r>
                      <a:r>
                        <a:rPr lang="en-US" sz="1200" b="0" spc="130"/>
                        <a:t> </a:t>
                      </a:r>
                      <a:r>
                        <a:rPr lang="en-US" sz="1200" b="0" spc="-10"/>
                        <a:t>bond</a:t>
                      </a:r>
                      <a:endParaRPr lang="en-US" sz="1200" b="0">
                        <a:latin typeface="Carlito"/>
                        <a:cs typeface="Carlito"/>
                      </a:endParaRPr>
                    </a:p>
                  </a:txBody>
                  <a:tcPr/>
                </a:tc>
                <a:tc>
                  <a:txBody>
                    <a:bodyPr/>
                    <a:lstStyle/>
                    <a:p>
                      <a:pPr marL="259715" indent="-171450">
                        <a:lnSpc>
                          <a:spcPct val="100000"/>
                        </a:lnSpc>
                        <a:spcBef>
                          <a:spcPts val="85"/>
                        </a:spcBef>
                        <a:buFont typeface="Arial"/>
                        <a:buChar char="•"/>
                        <a:tabLst>
                          <a:tab pos="260350" algn="l"/>
                        </a:tabLst>
                      </a:pPr>
                      <a:r>
                        <a:rPr lang="en-US" sz="1200" spc="-10"/>
                        <a:t>10% tax </a:t>
                      </a:r>
                      <a:r>
                        <a:rPr lang="en-US" sz="1200" spc="-15"/>
                        <a:t>rate </a:t>
                      </a:r>
                      <a:r>
                        <a:rPr lang="en-US" sz="1200" spc="-5"/>
                        <a:t>on </a:t>
                      </a:r>
                      <a:r>
                        <a:rPr lang="en-US" sz="1200" spc="-10"/>
                        <a:t>dividend </a:t>
                      </a:r>
                      <a:r>
                        <a:rPr lang="en-US" sz="1200" spc="-15"/>
                        <a:t>from </a:t>
                      </a:r>
                      <a:r>
                        <a:rPr lang="en-US" sz="1200" spc="-5"/>
                        <a:t>Indian</a:t>
                      </a:r>
                      <a:r>
                        <a:rPr lang="en-US" sz="1200" spc="145"/>
                        <a:t> </a:t>
                      </a:r>
                      <a:r>
                        <a:rPr lang="en-US" sz="1200" spc="-5"/>
                        <a:t>companies</a:t>
                      </a:r>
                      <a:endParaRPr lang="en-US" sz="1200"/>
                    </a:p>
                    <a:p>
                      <a:pPr marL="259715" indent="-171450">
                        <a:lnSpc>
                          <a:spcPct val="100000"/>
                        </a:lnSpc>
                        <a:buFont typeface="Arial"/>
                        <a:buChar char="•"/>
                        <a:tabLst>
                          <a:tab pos="260350" algn="l"/>
                        </a:tabLst>
                      </a:pPr>
                      <a:r>
                        <a:rPr lang="en-US" sz="1200" spc="-5"/>
                        <a:t>4% </a:t>
                      </a:r>
                      <a:r>
                        <a:rPr lang="en-US" sz="1200" spc="-10"/>
                        <a:t>tax </a:t>
                      </a:r>
                      <a:r>
                        <a:rPr lang="en-US" sz="1200" spc="-15"/>
                        <a:t>rate </a:t>
                      </a:r>
                      <a:r>
                        <a:rPr lang="en-US" sz="1200" spc="-5"/>
                        <a:t>on </a:t>
                      </a:r>
                      <a:r>
                        <a:rPr lang="en-US" sz="1200" spc="-15"/>
                        <a:t>interest for </a:t>
                      </a:r>
                      <a:r>
                        <a:rPr lang="en-US" sz="1200" spc="-5"/>
                        <a:t>IFSC exchange </a:t>
                      </a:r>
                      <a:r>
                        <a:rPr lang="en-US" sz="1200" spc="-15"/>
                        <a:t>listed</a:t>
                      </a:r>
                      <a:r>
                        <a:rPr lang="en-US" sz="1200" spc="160"/>
                        <a:t> </a:t>
                      </a:r>
                      <a:r>
                        <a:rPr lang="en-US" sz="1200" spc="-10"/>
                        <a:t>bond</a:t>
                      </a:r>
                      <a:endParaRPr lang="en-US" sz="1200">
                        <a:latin typeface="Carlito"/>
                        <a:cs typeface="Carlito"/>
                      </a:endParaRPr>
                    </a:p>
                  </a:txBody>
                  <a:tcPr/>
                </a:tc>
                <a:tc>
                  <a:txBody>
                    <a:bodyPr/>
                    <a:lstStyle/>
                    <a:p>
                      <a:pPr marL="263525" indent="-171450">
                        <a:lnSpc>
                          <a:spcPct val="100000"/>
                        </a:lnSpc>
                        <a:spcBef>
                          <a:spcPts val="85"/>
                        </a:spcBef>
                        <a:buFont typeface="Arial"/>
                        <a:buChar char="•"/>
                        <a:tabLst>
                          <a:tab pos="538163" algn="l"/>
                        </a:tabLst>
                      </a:pPr>
                      <a:r>
                        <a:rPr lang="en-US" sz="1200" spc="-5"/>
                        <a:t>NA</a:t>
                      </a:r>
                      <a:endParaRPr lang="en-US" sz="1200">
                        <a:latin typeface="Carlito"/>
                        <a:cs typeface="Carlito"/>
                      </a:endParaRPr>
                    </a:p>
                  </a:txBody>
                  <a:tcPr/>
                </a:tc>
                <a:extLst>
                  <a:ext uri="{0D108BD9-81ED-4DB2-BD59-A6C34878D82A}">
                    <a16:rowId xmlns:a16="http://schemas.microsoft.com/office/drawing/2014/main" val="2885034864"/>
                  </a:ext>
                </a:extLst>
              </a:tr>
              <a:tr h="598204">
                <a:tc>
                  <a:txBody>
                    <a:bodyPr/>
                    <a:lstStyle/>
                    <a:p>
                      <a:pPr marL="0" indent="0" algn="l">
                        <a:lnSpc>
                          <a:spcPct val="100000"/>
                        </a:lnSpc>
                        <a:spcBef>
                          <a:spcPts val="85"/>
                        </a:spcBef>
                      </a:pPr>
                      <a:r>
                        <a:rPr lang="en-IN" sz="1200" b="1" spc="-5"/>
                        <a:t>Tax exemption to investors</a:t>
                      </a:r>
                      <a:endParaRPr lang="en-IN" sz="1200">
                        <a:latin typeface="Carlito"/>
                        <a:cs typeface="Carli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a:latin typeface="Carlito"/>
                        <a:cs typeface="Carlito"/>
                      </a:endParaRPr>
                    </a:p>
                  </a:txBody>
                  <a:tcPr/>
                </a:tc>
                <a:tc gridSpan="2">
                  <a:txBody>
                    <a:bodyPr/>
                    <a:lstStyle/>
                    <a:p>
                      <a:pPr marL="259715" indent="-171450" algn="l">
                        <a:lnSpc>
                          <a:spcPct val="100000"/>
                        </a:lnSpc>
                        <a:spcBef>
                          <a:spcPts val="85"/>
                        </a:spcBef>
                        <a:buFont typeface="Arial"/>
                        <a:buChar char="•"/>
                        <a:tabLst>
                          <a:tab pos="260350" algn="l"/>
                        </a:tabLst>
                      </a:pPr>
                      <a:r>
                        <a:rPr lang="en-US" sz="1200" spc="-10"/>
                        <a:t>Full tax exemption </a:t>
                      </a:r>
                      <a:r>
                        <a:rPr lang="en-US" sz="1200"/>
                        <a:t>to </a:t>
                      </a:r>
                      <a:r>
                        <a:rPr lang="en-US" sz="1200" spc="-10"/>
                        <a:t>investors in</a:t>
                      </a:r>
                      <a:r>
                        <a:rPr lang="en-US" sz="1200" spc="45"/>
                        <a:t> </a:t>
                      </a:r>
                      <a:r>
                        <a:rPr lang="en-US" sz="1200"/>
                        <a:t>AIF</a:t>
                      </a:r>
                      <a:endParaRPr lang="en-US" sz="1200">
                        <a:latin typeface="Carlito"/>
                        <a:cs typeface="Carlito"/>
                      </a:endParaRPr>
                    </a:p>
                  </a:txBody>
                  <a:tcPr/>
                </a:tc>
                <a:tc hMerge="1">
                  <a:txBody>
                    <a:bodyPr/>
                    <a:lstStyle/>
                    <a:p>
                      <a:pPr marL="92075" indent="0">
                        <a:lnSpc>
                          <a:spcPct val="100000"/>
                        </a:lnSpc>
                        <a:spcBef>
                          <a:spcPts val="85"/>
                        </a:spcBef>
                        <a:buFont typeface="Arial"/>
                        <a:buNone/>
                        <a:tabLst>
                          <a:tab pos="538163" algn="l"/>
                        </a:tabLst>
                      </a:pPr>
                      <a:endParaRPr lang="en-US" sz="1200">
                        <a:latin typeface="Carlito"/>
                        <a:cs typeface="Carlito"/>
                      </a:endParaRPr>
                    </a:p>
                  </a:txBody>
                  <a:tcPr/>
                </a:tc>
                <a:extLst>
                  <a:ext uri="{0D108BD9-81ED-4DB2-BD59-A6C34878D82A}">
                    <a16:rowId xmlns:a16="http://schemas.microsoft.com/office/drawing/2014/main" val="3694863714"/>
                  </a:ext>
                </a:extLst>
              </a:tr>
              <a:tr h="2915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spc="-30">
                          <a:solidFill>
                            <a:schemeClr val="dk1"/>
                          </a:solidFill>
                          <a:latin typeface="+mn-lt"/>
                          <a:ea typeface="+mn-ea"/>
                          <a:cs typeface="+mn-cs"/>
                        </a:rPr>
                        <a:t>PAN and TAN Return</a:t>
                      </a:r>
                      <a:endParaRPr lang="en-IN" sz="1200" b="1" kern="1200" spc="-30">
                        <a:solidFill>
                          <a:schemeClr val="dk1"/>
                        </a:solidFill>
                        <a:latin typeface="+mn-lt"/>
                        <a:ea typeface="+mn-ea"/>
                        <a:cs typeface="+mn-cs"/>
                      </a:endParaRPr>
                    </a:p>
                  </a:txBody>
                  <a:tcPr/>
                </a:tc>
                <a:tc gridSpan="2">
                  <a:txBody>
                    <a:bodyPr/>
                    <a:lstStyle/>
                    <a:p>
                      <a:pPr marL="264160" indent="-171450">
                        <a:lnSpc>
                          <a:spcPct val="100000"/>
                        </a:lnSpc>
                        <a:spcBef>
                          <a:spcPts val="259"/>
                        </a:spcBef>
                        <a:buFont typeface="Arial"/>
                        <a:buChar char="•"/>
                        <a:tabLst>
                          <a:tab pos="264795" algn="l"/>
                        </a:tabLst>
                      </a:pPr>
                      <a:r>
                        <a:rPr lang="en-US" sz="1200" b="0" spc="-10"/>
                        <a:t>Foreign </a:t>
                      </a:r>
                      <a:r>
                        <a:rPr lang="en-US" sz="1200" b="0" spc="-15"/>
                        <a:t>investors </a:t>
                      </a:r>
                      <a:r>
                        <a:rPr lang="en-US" sz="1200" b="0" spc="-10"/>
                        <a:t>exempt </a:t>
                      </a:r>
                      <a:r>
                        <a:rPr lang="en-US" sz="1200" b="0" spc="-15"/>
                        <a:t>from </a:t>
                      </a:r>
                      <a:r>
                        <a:rPr lang="en-US" sz="1200" b="0" spc="-10"/>
                        <a:t>obtaining </a:t>
                      </a:r>
                      <a:r>
                        <a:rPr lang="en-US" sz="1200" b="0" spc="-35"/>
                        <a:t>PAN </a:t>
                      </a:r>
                      <a:r>
                        <a:rPr lang="en-US" sz="1200" b="0" spc="-5"/>
                        <a:t>and </a:t>
                      </a:r>
                      <a:r>
                        <a:rPr lang="en-US" sz="1200" b="0" spc="-15"/>
                        <a:t>filing </a:t>
                      </a:r>
                      <a:r>
                        <a:rPr lang="en-US" sz="1200" b="0" spc="-35"/>
                        <a:t>Tax</a:t>
                      </a:r>
                      <a:r>
                        <a:rPr lang="en-US" sz="1200" b="0"/>
                        <a:t> </a:t>
                      </a:r>
                      <a:r>
                        <a:rPr lang="en-US" sz="1200" b="0" spc="-10"/>
                        <a:t>Return</a:t>
                      </a:r>
                      <a:endParaRPr lang="en-US" sz="1200" b="0">
                        <a:latin typeface="Carlito"/>
                        <a:cs typeface="Carlito"/>
                      </a:endParaRPr>
                    </a:p>
                  </a:txBody>
                  <a:tcPr/>
                </a:tc>
                <a:tc hMerge="1">
                  <a:txBody>
                    <a:bodyPr/>
                    <a:lstStyle/>
                    <a:p>
                      <a:endParaRPr lang="en-IN"/>
                    </a:p>
                  </a:txBody>
                  <a:tcPr/>
                </a:tc>
                <a:tc>
                  <a:txBody>
                    <a:bodyPr/>
                    <a:lstStyle/>
                    <a:p>
                      <a:pPr marL="171450" indent="-171450">
                        <a:buFont typeface="Arial" panose="020B0604020202020204" pitchFamily="34" charset="0"/>
                        <a:buChar char="•"/>
                      </a:pPr>
                      <a:endParaRPr lang="en-US" sz="1200"/>
                    </a:p>
                  </a:txBody>
                  <a:tcPr/>
                </a:tc>
                <a:extLst>
                  <a:ext uri="{0D108BD9-81ED-4DB2-BD59-A6C34878D82A}">
                    <a16:rowId xmlns:a16="http://schemas.microsoft.com/office/drawing/2014/main" val="1463940269"/>
                  </a:ext>
                </a:extLst>
              </a:tr>
              <a:tr h="1115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spc="-30">
                          <a:solidFill>
                            <a:schemeClr val="dk1"/>
                          </a:solidFill>
                          <a:latin typeface="+mn-lt"/>
                          <a:ea typeface="+mn-ea"/>
                          <a:cs typeface="+mn-cs"/>
                        </a:rPr>
                        <a:t>Other Aspects</a:t>
                      </a:r>
                      <a:endParaRPr lang="en-IN" sz="1200" b="1" kern="1200" spc="-30">
                        <a:solidFill>
                          <a:schemeClr val="dk1"/>
                        </a:solidFill>
                        <a:latin typeface="+mn-lt"/>
                        <a:ea typeface="+mn-ea"/>
                        <a:cs typeface="+mn-cs"/>
                      </a:endParaRPr>
                    </a:p>
                  </a:txBody>
                  <a:tcPr/>
                </a:tc>
                <a:tc>
                  <a:txBody>
                    <a:bodyPr/>
                    <a:lstStyle/>
                    <a:p>
                      <a:pPr marL="264160" marR="424180" indent="-170815">
                        <a:lnSpc>
                          <a:spcPct val="100000"/>
                        </a:lnSpc>
                        <a:spcBef>
                          <a:spcPts val="254"/>
                        </a:spcBef>
                        <a:buFont typeface="Arial"/>
                        <a:buChar char="•"/>
                        <a:tabLst>
                          <a:tab pos="264795" algn="l"/>
                        </a:tabLst>
                      </a:pPr>
                      <a:r>
                        <a:rPr lang="en-US" sz="1200" b="0" spc="-5"/>
                        <a:t>No </a:t>
                      </a:r>
                      <a:r>
                        <a:rPr lang="en-US" sz="1200" b="0" spc="-10"/>
                        <a:t>restriction </a:t>
                      </a:r>
                      <a:r>
                        <a:rPr lang="en-US" sz="1200" b="0" spc="-5"/>
                        <a:t>on </a:t>
                      </a:r>
                      <a:r>
                        <a:rPr lang="en-US" sz="1200" b="0" spc="-10"/>
                        <a:t>investment in </a:t>
                      </a:r>
                      <a:r>
                        <a:rPr lang="en-US" sz="1200" b="0" spc="-5"/>
                        <a:t>security of </a:t>
                      </a:r>
                      <a:r>
                        <a:rPr lang="en-US" sz="1200" b="0" spc="-15"/>
                        <a:t>foreign </a:t>
                      </a:r>
                      <a:r>
                        <a:rPr lang="en-US" sz="1200" b="0" spc="-5"/>
                        <a:t>co. (no </a:t>
                      </a:r>
                      <a:r>
                        <a:rPr lang="en-US" sz="1200" b="0" spc="-10"/>
                        <a:t>condition </a:t>
                      </a:r>
                      <a:r>
                        <a:rPr lang="en-US" sz="1200" b="0" spc="-5"/>
                        <a:t>of </a:t>
                      </a:r>
                      <a:r>
                        <a:rPr lang="en-US" sz="1200" b="0" spc="-10"/>
                        <a:t>India  connection </a:t>
                      </a:r>
                      <a:r>
                        <a:rPr lang="en-US" sz="1200" b="0" spc="-5"/>
                        <a:t>and no SEBI </a:t>
                      </a:r>
                      <a:r>
                        <a:rPr lang="en-US" sz="1200" b="0" spc="-10"/>
                        <a:t>approval</a:t>
                      </a:r>
                      <a:r>
                        <a:rPr lang="en-US" sz="1200" b="0" spc="60"/>
                        <a:t> </a:t>
                      </a:r>
                      <a:r>
                        <a:rPr lang="en-US" sz="1200" b="0" spc="-15"/>
                        <a:t>required)</a:t>
                      </a:r>
                      <a:endParaRPr lang="en-US" sz="1200" b="0">
                        <a:latin typeface="Carlito"/>
                        <a:cs typeface="Carlito"/>
                      </a:endParaRPr>
                    </a:p>
                    <a:p>
                      <a:pPr marL="264160" marR="146685" indent="-170815">
                        <a:lnSpc>
                          <a:spcPct val="100000"/>
                        </a:lnSpc>
                        <a:spcBef>
                          <a:spcPts val="254"/>
                        </a:spcBef>
                        <a:buFont typeface="Arial"/>
                        <a:buChar char="•"/>
                        <a:tabLst>
                          <a:tab pos="264795" algn="l"/>
                        </a:tabLst>
                      </a:pPr>
                      <a:r>
                        <a:rPr lang="en-US" sz="1200" b="0" spc="-5"/>
                        <a:t>All other </a:t>
                      </a:r>
                      <a:r>
                        <a:rPr lang="en-US" sz="1200" b="0"/>
                        <a:t>aspects </a:t>
                      </a:r>
                      <a:r>
                        <a:rPr lang="en-US" sz="1200" b="0" spc="-5"/>
                        <a:t>on </a:t>
                      </a:r>
                      <a:r>
                        <a:rPr lang="en-US" sz="1200" b="0" spc="-10"/>
                        <a:t>inbound investment remain </a:t>
                      </a:r>
                      <a:r>
                        <a:rPr lang="en-US" sz="1200" b="0"/>
                        <a:t>same as </a:t>
                      </a:r>
                      <a:r>
                        <a:rPr lang="en-US" sz="1200" b="0" spc="-10"/>
                        <a:t>compared </a:t>
                      </a:r>
                      <a:r>
                        <a:rPr lang="en-US" sz="1200" b="0"/>
                        <a:t>to </a:t>
                      </a:r>
                      <a:r>
                        <a:rPr lang="en-US" sz="1200" b="0" spc="-10"/>
                        <a:t>domestic  </a:t>
                      </a:r>
                      <a:r>
                        <a:rPr lang="en-US" sz="1200" b="0"/>
                        <a:t>AIF</a:t>
                      </a:r>
                      <a:endParaRPr lang="en-US" sz="1200" b="0">
                        <a:latin typeface="Carlito"/>
                        <a:cs typeface="Carlito"/>
                      </a:endParaRPr>
                    </a:p>
                  </a:txBody>
                  <a:tcPr/>
                </a:tc>
                <a:tc gridSpan="2">
                  <a:txBody>
                    <a:bodyPr/>
                    <a:lstStyle/>
                    <a:p>
                      <a:pPr marL="259715" marR="438784" indent="-260350">
                        <a:lnSpc>
                          <a:spcPct val="100000"/>
                        </a:lnSpc>
                        <a:spcBef>
                          <a:spcPts val="80"/>
                        </a:spcBef>
                        <a:buFont typeface="Arial"/>
                        <a:buChar char="•"/>
                        <a:tabLst>
                          <a:tab pos="260350" algn="l"/>
                        </a:tabLst>
                      </a:pPr>
                      <a:endParaRPr lang="en-US" sz="1200">
                        <a:latin typeface="Carlito"/>
                        <a:cs typeface="Carlito"/>
                      </a:endParaRPr>
                    </a:p>
                  </a:txBody>
                  <a:tcPr/>
                </a:tc>
                <a:tc hMerge="1">
                  <a:txBody>
                    <a:bodyPr/>
                    <a:lstStyle/>
                    <a:p>
                      <a:pPr marL="259715" marR="438784" indent="-260350">
                        <a:lnSpc>
                          <a:spcPct val="100000"/>
                        </a:lnSpc>
                        <a:spcBef>
                          <a:spcPts val="80"/>
                        </a:spcBef>
                        <a:buFont typeface="Arial"/>
                        <a:buChar char="•"/>
                        <a:tabLst>
                          <a:tab pos="260350" algn="l"/>
                        </a:tabLst>
                      </a:pPr>
                      <a:endParaRPr lang="en-US" sz="1200">
                        <a:latin typeface="Carlito"/>
                        <a:cs typeface="Carlito"/>
                      </a:endParaRPr>
                    </a:p>
                  </a:txBody>
                  <a:tcPr/>
                </a:tc>
                <a:extLst>
                  <a:ext uri="{0D108BD9-81ED-4DB2-BD59-A6C34878D82A}">
                    <a16:rowId xmlns:a16="http://schemas.microsoft.com/office/drawing/2014/main" val="1915404893"/>
                  </a:ext>
                </a:extLst>
              </a:tr>
            </a:tbl>
          </a:graphicData>
        </a:graphic>
      </p:graphicFrame>
      <p:sp>
        <p:nvSpPr>
          <p:cNvPr id="5" name="Rechteck 24">
            <a:extLst>
              <a:ext uri="{FF2B5EF4-FFF2-40B4-BE49-F238E27FC236}">
                <a16:creationId xmlns:a16="http://schemas.microsoft.com/office/drawing/2014/main" id="{53211E2B-DC8B-4194-981F-C07D371B7BAC}"/>
              </a:ext>
            </a:extLst>
          </p:cNvPr>
          <p:cNvSpPr/>
          <p:nvPr/>
        </p:nvSpPr>
        <p:spPr>
          <a:xfrm>
            <a:off x="0" y="-16042"/>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phic 7">
            <a:extLst>
              <a:ext uri="{FF2B5EF4-FFF2-40B4-BE49-F238E27FC236}">
                <a16:creationId xmlns:a16="http://schemas.microsoft.com/office/drawing/2014/main" id="{7262FC64-D331-4F8B-8615-4F0EFB8AF4F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2F70773A-AE92-481E-A511-4EAFEF4CB186}"/>
              </a:ext>
            </a:extLst>
          </p:cNvPr>
          <p:cNvSpPr>
            <a:spLocks noGrp="1"/>
          </p:cNvSpPr>
          <p:nvPr>
            <p:ph type="sldNum" sz="quarter" idx="12"/>
          </p:nvPr>
        </p:nvSpPr>
        <p:spPr>
          <a:xfrm>
            <a:off x="9034129" y="6476833"/>
            <a:ext cx="2743200" cy="365125"/>
          </a:xfrm>
        </p:spPr>
        <p:txBody>
          <a:bodyPr/>
          <a:lstStyle/>
          <a:p>
            <a:fld id="{035080D5-0642-4AB8-8B9E-BEF3CDA0A2A1}" type="slidenum">
              <a:rPr lang="en-IN" smtClean="0"/>
              <a:t>45</a:t>
            </a:fld>
            <a:endParaRPr lang="en-IN"/>
          </a:p>
        </p:txBody>
      </p:sp>
      <p:sp>
        <p:nvSpPr>
          <p:cNvPr id="11" name="TextBox 10">
            <a:extLst>
              <a:ext uri="{FF2B5EF4-FFF2-40B4-BE49-F238E27FC236}">
                <a16:creationId xmlns:a16="http://schemas.microsoft.com/office/drawing/2014/main" id="{A1054CC6-BE1D-4CEA-803B-5D0748FA897B}"/>
              </a:ext>
            </a:extLst>
          </p:cNvPr>
          <p:cNvSpPr txBox="1"/>
          <p:nvPr/>
        </p:nvSpPr>
        <p:spPr>
          <a:xfrm>
            <a:off x="149291" y="3636091"/>
            <a:ext cx="1757595" cy="461665"/>
          </a:xfrm>
          <a:prstGeom prst="rect">
            <a:avLst/>
          </a:prstGeom>
        </p:spPr>
        <p:txBody>
          <a:bodyPr vert="horz" wrap="square" lIns="91440" tIns="45720" rIns="91440" bIns="45720" rtlCol="0" anchor="ctr">
            <a:spAutoFit/>
          </a:bodyPr>
          <a:lstStyle>
            <a:lvl1pPr algn="ct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IN"/>
              <a:t>Benefits</a:t>
            </a:r>
          </a:p>
        </p:txBody>
      </p:sp>
      <p:pic>
        <p:nvPicPr>
          <p:cNvPr id="12" name="Graphic 11" descr="Coins outline">
            <a:extLst>
              <a:ext uri="{FF2B5EF4-FFF2-40B4-BE49-F238E27FC236}">
                <a16:creationId xmlns:a16="http://schemas.microsoft.com/office/drawing/2014/main" id="{D64F4594-1A91-45A2-BA56-3DF8AE7613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1023" y="2990241"/>
            <a:ext cx="541036" cy="541036"/>
          </a:xfrm>
          <a:prstGeom prst="rect">
            <a:avLst/>
          </a:prstGeom>
          <a:effectLst>
            <a:outerShdw blurRad="50800" dist="38100" dir="2700000" algn="tl" rotWithShape="0">
              <a:prstClr val="black">
                <a:alpha val="40000"/>
              </a:prstClr>
            </a:outerShdw>
          </a:effectLst>
        </p:spPr>
      </p:pic>
      <p:pic>
        <p:nvPicPr>
          <p:cNvPr id="13" name="Graphic 12" descr="Piggy Bank with solid fill">
            <a:extLst>
              <a:ext uri="{FF2B5EF4-FFF2-40B4-BE49-F238E27FC236}">
                <a16:creationId xmlns:a16="http://schemas.microsoft.com/office/drawing/2014/main" id="{FEF59EBA-5687-4E11-95AC-B4B691282C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3893" y="2137757"/>
            <a:ext cx="1393520" cy="13935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75222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nvGraphicFramePr>
        <p:xfrm>
          <a:off x="2279177" y="677669"/>
          <a:ext cx="9408629" cy="5695188"/>
        </p:xfrm>
        <a:graphic>
          <a:graphicData uri="http://schemas.openxmlformats.org/drawingml/2006/table">
            <a:tbl>
              <a:tblPr firstRow="1" bandRow="1">
                <a:tableStyleId>{68D230F3-CF80-4859-8CE7-A43EE81993B5}</a:tableStyleId>
              </a:tblPr>
              <a:tblGrid>
                <a:gridCol w="2415653">
                  <a:extLst>
                    <a:ext uri="{9D8B030D-6E8A-4147-A177-3AD203B41FA5}">
                      <a16:colId xmlns:a16="http://schemas.microsoft.com/office/drawing/2014/main" val="20000"/>
                    </a:ext>
                  </a:extLst>
                </a:gridCol>
                <a:gridCol w="1487606">
                  <a:extLst>
                    <a:ext uri="{9D8B030D-6E8A-4147-A177-3AD203B41FA5}">
                      <a16:colId xmlns:a16="http://schemas.microsoft.com/office/drawing/2014/main" val="20001"/>
                    </a:ext>
                  </a:extLst>
                </a:gridCol>
                <a:gridCol w="1290543">
                  <a:extLst>
                    <a:ext uri="{9D8B030D-6E8A-4147-A177-3AD203B41FA5}">
                      <a16:colId xmlns:a16="http://schemas.microsoft.com/office/drawing/2014/main" val="20002"/>
                    </a:ext>
                  </a:extLst>
                </a:gridCol>
                <a:gridCol w="1326988">
                  <a:extLst>
                    <a:ext uri="{9D8B030D-6E8A-4147-A177-3AD203B41FA5}">
                      <a16:colId xmlns:a16="http://schemas.microsoft.com/office/drawing/2014/main" val="20003"/>
                    </a:ext>
                  </a:extLst>
                </a:gridCol>
                <a:gridCol w="1312719">
                  <a:extLst>
                    <a:ext uri="{9D8B030D-6E8A-4147-A177-3AD203B41FA5}">
                      <a16:colId xmlns:a16="http://schemas.microsoft.com/office/drawing/2014/main" val="20004"/>
                    </a:ext>
                  </a:extLst>
                </a:gridCol>
                <a:gridCol w="1575120">
                  <a:extLst>
                    <a:ext uri="{9D8B030D-6E8A-4147-A177-3AD203B41FA5}">
                      <a16:colId xmlns:a16="http://schemas.microsoft.com/office/drawing/2014/main" val="20005"/>
                    </a:ext>
                  </a:extLst>
                </a:gridCol>
              </a:tblGrid>
              <a:tr h="323088">
                <a:tc>
                  <a:txBody>
                    <a:bodyPr/>
                    <a:lstStyle/>
                    <a:p>
                      <a:pPr marL="54610">
                        <a:lnSpc>
                          <a:spcPct val="100000"/>
                        </a:lnSpc>
                        <a:spcBef>
                          <a:spcPts val="360"/>
                        </a:spcBef>
                      </a:pPr>
                      <a:r>
                        <a:rPr sz="1400" b="1" spc="-20">
                          <a:solidFill>
                            <a:srgbClr val="0096A9"/>
                          </a:solidFill>
                        </a:rPr>
                        <a:t>Type </a:t>
                      </a:r>
                      <a:r>
                        <a:rPr sz="1400" b="1" spc="-10">
                          <a:solidFill>
                            <a:srgbClr val="0096A9"/>
                          </a:solidFill>
                        </a:rPr>
                        <a:t>of</a:t>
                      </a:r>
                      <a:r>
                        <a:rPr sz="1400" b="1" spc="5">
                          <a:solidFill>
                            <a:srgbClr val="0096A9"/>
                          </a:solidFill>
                        </a:rPr>
                        <a:t> </a:t>
                      </a:r>
                      <a:r>
                        <a:rPr sz="1400" b="1" spc="-10">
                          <a:solidFill>
                            <a:srgbClr val="0096A9"/>
                          </a:solidFill>
                        </a:rPr>
                        <a:t>income</a:t>
                      </a:r>
                      <a:endParaRPr sz="1400">
                        <a:latin typeface="Carlito"/>
                        <a:cs typeface="Carlito"/>
                      </a:endParaRPr>
                    </a:p>
                  </a:txBody>
                  <a:tcPr/>
                </a:tc>
                <a:tc>
                  <a:txBody>
                    <a:bodyPr/>
                    <a:lstStyle/>
                    <a:p>
                      <a:pPr marL="93980">
                        <a:lnSpc>
                          <a:spcPct val="100000"/>
                        </a:lnSpc>
                        <a:spcBef>
                          <a:spcPts val="360"/>
                        </a:spcBef>
                      </a:pPr>
                      <a:r>
                        <a:rPr sz="1400" b="1" spc="-10">
                          <a:solidFill>
                            <a:srgbClr val="0096A9"/>
                          </a:solidFill>
                        </a:rPr>
                        <a:t>Luxembourg</a:t>
                      </a:r>
                      <a:endParaRPr sz="1400">
                        <a:latin typeface="Carlito"/>
                        <a:cs typeface="Carlito"/>
                      </a:endParaRPr>
                    </a:p>
                  </a:txBody>
                  <a:tcPr/>
                </a:tc>
                <a:tc>
                  <a:txBody>
                    <a:bodyPr/>
                    <a:lstStyle/>
                    <a:p>
                      <a:pPr marL="250825">
                        <a:lnSpc>
                          <a:spcPct val="100000"/>
                        </a:lnSpc>
                        <a:spcBef>
                          <a:spcPts val="360"/>
                        </a:spcBef>
                      </a:pPr>
                      <a:r>
                        <a:rPr sz="1400" b="1" spc="-10">
                          <a:solidFill>
                            <a:srgbClr val="0096A9"/>
                          </a:solidFill>
                        </a:rPr>
                        <a:t>Ireland</a:t>
                      </a:r>
                      <a:endParaRPr sz="1400">
                        <a:latin typeface="Carlito"/>
                        <a:cs typeface="Carlito"/>
                      </a:endParaRPr>
                    </a:p>
                  </a:txBody>
                  <a:tcPr/>
                </a:tc>
                <a:tc>
                  <a:txBody>
                    <a:bodyPr/>
                    <a:lstStyle/>
                    <a:p>
                      <a:pPr marL="119380">
                        <a:lnSpc>
                          <a:spcPct val="100000"/>
                        </a:lnSpc>
                        <a:spcBef>
                          <a:spcPts val="360"/>
                        </a:spcBef>
                      </a:pPr>
                      <a:r>
                        <a:rPr sz="1400" b="1" spc="-10">
                          <a:solidFill>
                            <a:srgbClr val="0096A9"/>
                          </a:solidFill>
                        </a:rPr>
                        <a:t>Singapore</a:t>
                      </a:r>
                      <a:endParaRPr sz="1400">
                        <a:latin typeface="Carlito"/>
                        <a:cs typeface="Carlito"/>
                      </a:endParaRPr>
                    </a:p>
                  </a:txBody>
                  <a:tcPr/>
                </a:tc>
                <a:tc>
                  <a:txBody>
                    <a:bodyPr/>
                    <a:lstStyle/>
                    <a:p>
                      <a:pPr marL="130810">
                        <a:lnSpc>
                          <a:spcPct val="100000"/>
                        </a:lnSpc>
                        <a:spcBef>
                          <a:spcPts val="360"/>
                        </a:spcBef>
                      </a:pPr>
                      <a:r>
                        <a:rPr sz="1400" b="1" spc="-5">
                          <a:solidFill>
                            <a:srgbClr val="0096A9"/>
                          </a:solidFill>
                        </a:rPr>
                        <a:t>Mauritius</a:t>
                      </a:r>
                      <a:endParaRPr sz="1400">
                        <a:latin typeface="Carlito"/>
                        <a:cs typeface="Carlito"/>
                      </a:endParaRPr>
                    </a:p>
                  </a:txBody>
                  <a:tcPr/>
                </a:tc>
                <a:tc>
                  <a:txBody>
                    <a:bodyPr/>
                    <a:lstStyle/>
                    <a:p>
                      <a:pPr marL="212725">
                        <a:lnSpc>
                          <a:spcPct val="100000"/>
                        </a:lnSpc>
                        <a:spcBef>
                          <a:spcPts val="360"/>
                        </a:spcBef>
                      </a:pPr>
                      <a:r>
                        <a:rPr sz="1400" b="1" spc="-15">
                          <a:solidFill>
                            <a:srgbClr val="0096A9"/>
                          </a:solidFill>
                        </a:rPr>
                        <a:t>IFSC</a:t>
                      </a:r>
                      <a:endParaRPr sz="1400">
                        <a:latin typeface="Carlito"/>
                        <a:cs typeface="Carlito"/>
                      </a:endParaRPr>
                    </a:p>
                  </a:txBody>
                  <a:tcPr/>
                </a:tc>
                <a:extLst>
                  <a:ext uri="{0D108BD9-81ED-4DB2-BD59-A6C34878D82A}">
                    <a16:rowId xmlns:a16="http://schemas.microsoft.com/office/drawing/2014/main" val="10000"/>
                  </a:ext>
                </a:extLst>
              </a:tr>
              <a:tr h="495300">
                <a:tc>
                  <a:txBody>
                    <a:bodyPr/>
                    <a:lstStyle/>
                    <a:p>
                      <a:pPr marL="68580" marR="120650">
                        <a:lnSpc>
                          <a:spcPct val="100000"/>
                        </a:lnSpc>
                        <a:spcBef>
                          <a:spcPts val="200"/>
                        </a:spcBef>
                      </a:pPr>
                      <a:r>
                        <a:rPr sz="1400" b="1" spc="-20"/>
                        <a:t>Taxability </a:t>
                      </a:r>
                      <a:r>
                        <a:rPr sz="1400" b="1" spc="-10"/>
                        <a:t>of capital gains on  sale of equity shares in</a:t>
                      </a:r>
                      <a:r>
                        <a:rPr sz="1400" b="1" spc="90"/>
                        <a:t> </a:t>
                      </a:r>
                      <a:r>
                        <a:rPr sz="1400" b="1" spc="-15"/>
                        <a:t>India</a:t>
                      </a:r>
                      <a:endParaRPr sz="1400">
                        <a:latin typeface="Carlito"/>
                        <a:cs typeface="Carlito"/>
                      </a:endParaRPr>
                    </a:p>
                  </a:txBody>
                  <a:tcPr/>
                </a:tc>
                <a:tc>
                  <a:txBody>
                    <a:bodyPr/>
                    <a:lstStyle/>
                    <a:p>
                      <a:pPr marL="107950" algn="ctr">
                        <a:lnSpc>
                          <a:spcPct val="100000"/>
                        </a:lnSpc>
                        <a:spcBef>
                          <a:spcPts val="200"/>
                        </a:spcBef>
                      </a:pPr>
                      <a:r>
                        <a:rPr sz="1400" spc="-35"/>
                        <a:t>Taxable</a:t>
                      </a:r>
                      <a:endParaRPr sz="1400">
                        <a:latin typeface="Carlito"/>
                        <a:cs typeface="Carlito"/>
                      </a:endParaRPr>
                    </a:p>
                  </a:txBody>
                  <a:tcPr/>
                </a:tc>
                <a:tc>
                  <a:txBody>
                    <a:bodyPr/>
                    <a:lstStyle/>
                    <a:p>
                      <a:pPr marL="264795" algn="ctr">
                        <a:lnSpc>
                          <a:spcPct val="100000"/>
                        </a:lnSpc>
                        <a:spcBef>
                          <a:spcPts val="200"/>
                        </a:spcBef>
                      </a:pPr>
                      <a:r>
                        <a:rPr sz="1400" spc="-35"/>
                        <a:t>Taxable</a:t>
                      </a:r>
                      <a:endParaRPr sz="1400">
                        <a:latin typeface="Carlito"/>
                        <a:cs typeface="Carlito"/>
                      </a:endParaRPr>
                    </a:p>
                  </a:txBody>
                  <a:tcPr/>
                </a:tc>
                <a:tc>
                  <a:txBody>
                    <a:bodyPr/>
                    <a:lstStyle/>
                    <a:p>
                      <a:pPr marL="133350" algn="ctr">
                        <a:lnSpc>
                          <a:spcPct val="100000"/>
                        </a:lnSpc>
                        <a:spcBef>
                          <a:spcPts val="200"/>
                        </a:spcBef>
                      </a:pPr>
                      <a:r>
                        <a:rPr sz="1400" spc="-35"/>
                        <a:t>Taxable</a:t>
                      </a:r>
                      <a:endParaRPr sz="1400">
                        <a:latin typeface="Carlito"/>
                        <a:cs typeface="Carlito"/>
                      </a:endParaRPr>
                    </a:p>
                  </a:txBody>
                  <a:tcPr/>
                </a:tc>
                <a:tc>
                  <a:txBody>
                    <a:bodyPr/>
                    <a:lstStyle/>
                    <a:p>
                      <a:pPr marL="144780" algn="ctr">
                        <a:lnSpc>
                          <a:spcPct val="100000"/>
                        </a:lnSpc>
                        <a:spcBef>
                          <a:spcPts val="200"/>
                        </a:spcBef>
                      </a:pPr>
                      <a:r>
                        <a:rPr sz="1400" spc="-35"/>
                        <a:t>Taxable</a:t>
                      </a:r>
                      <a:endParaRPr sz="1400">
                        <a:latin typeface="Carlito"/>
                        <a:cs typeface="Carlito"/>
                      </a:endParaRPr>
                    </a:p>
                  </a:txBody>
                  <a:tcPr/>
                </a:tc>
                <a:tc>
                  <a:txBody>
                    <a:bodyPr/>
                    <a:lstStyle/>
                    <a:p>
                      <a:pPr marL="226060" algn="ctr">
                        <a:lnSpc>
                          <a:spcPct val="100000"/>
                        </a:lnSpc>
                        <a:spcBef>
                          <a:spcPts val="200"/>
                        </a:spcBef>
                      </a:pPr>
                      <a:r>
                        <a:rPr sz="1400" spc="-35"/>
                        <a:t>Taxable</a:t>
                      </a:r>
                      <a:endParaRPr sz="1400">
                        <a:latin typeface="Carlito"/>
                        <a:cs typeface="Carlito"/>
                      </a:endParaRPr>
                    </a:p>
                  </a:txBody>
                  <a:tcPr/>
                </a:tc>
                <a:extLst>
                  <a:ext uri="{0D108BD9-81ED-4DB2-BD59-A6C34878D82A}">
                    <a16:rowId xmlns:a16="http://schemas.microsoft.com/office/drawing/2014/main" val="10001"/>
                  </a:ext>
                </a:extLst>
              </a:tr>
              <a:tr h="922020">
                <a:tc>
                  <a:txBody>
                    <a:bodyPr/>
                    <a:lstStyle/>
                    <a:p>
                      <a:pPr marL="68580" marR="86360">
                        <a:lnSpc>
                          <a:spcPct val="100000"/>
                        </a:lnSpc>
                        <a:spcBef>
                          <a:spcPts val="200"/>
                        </a:spcBef>
                      </a:pPr>
                      <a:r>
                        <a:rPr sz="1400" b="1" spc="-10"/>
                        <a:t>Capital gains on sale of other  securities in </a:t>
                      </a:r>
                      <a:r>
                        <a:rPr sz="1400" b="1" spc="-15"/>
                        <a:t>India </a:t>
                      </a:r>
                      <a:r>
                        <a:rPr sz="1400" b="1" spc="-10"/>
                        <a:t>(including  </a:t>
                      </a:r>
                      <a:r>
                        <a:rPr sz="1400" b="1" spc="-15"/>
                        <a:t>derivatives, </a:t>
                      </a:r>
                      <a:r>
                        <a:rPr sz="1400" b="1" spc="-10"/>
                        <a:t>bonds, </a:t>
                      </a:r>
                      <a:r>
                        <a:rPr sz="1400" b="1" spc="-15"/>
                        <a:t>AIF </a:t>
                      </a:r>
                      <a:r>
                        <a:rPr sz="1400" b="1" spc="-10"/>
                        <a:t>units,  mutual fund units</a:t>
                      </a:r>
                      <a:r>
                        <a:rPr sz="1400" b="1" spc="65"/>
                        <a:t> </a:t>
                      </a:r>
                      <a:r>
                        <a:rPr sz="1400" b="1" spc="-15"/>
                        <a:t>etc.)</a:t>
                      </a:r>
                      <a:endParaRPr sz="1400">
                        <a:latin typeface="Carlito"/>
                        <a:cs typeface="Carlito"/>
                      </a:endParaRPr>
                    </a:p>
                  </a:txBody>
                  <a:tcPr/>
                </a:tc>
                <a:tc>
                  <a:txBody>
                    <a:bodyPr/>
                    <a:lstStyle/>
                    <a:p>
                      <a:pPr marL="109728" marR="256032" algn="ctr" rtl="0" eaLnBrk="1" fontAlgn="t" latinLnBrk="0" hangingPunct="1">
                        <a:spcBef>
                          <a:spcPts val="200"/>
                        </a:spcBef>
                        <a:spcAft>
                          <a:spcPts val="0"/>
                        </a:spcAft>
                      </a:pPr>
                      <a:r>
                        <a:rPr lang="en-US" sz="1400" b="0" u="none" strike="noStrike" kern="1200" spc="-35">
                          <a:solidFill>
                            <a:srgbClr val="000000"/>
                          </a:solidFill>
                          <a:effectLst/>
                        </a:rPr>
                        <a:t>Taxable </a:t>
                      </a:r>
                      <a:r>
                        <a:rPr lang="en-US" sz="1400" b="0" u="none" strike="noStrike" kern="1200" spc="-5">
                          <a:solidFill>
                            <a:srgbClr val="000000"/>
                          </a:solidFill>
                          <a:effectLst/>
                        </a:rPr>
                        <a:t>(since </a:t>
                      </a:r>
                      <a:r>
                        <a:rPr lang="en-US" sz="1400" b="0" u="none" strike="noStrike" kern="1200" spc="-15">
                          <a:solidFill>
                            <a:srgbClr val="000000"/>
                          </a:solidFill>
                          <a:effectLst/>
                        </a:rPr>
                        <a:t>funds  don’t </a:t>
                      </a:r>
                      <a:r>
                        <a:rPr lang="en-US" sz="1400" b="0" u="none" strike="noStrike" kern="1200" spc="-10">
                          <a:solidFill>
                            <a:srgbClr val="000000"/>
                          </a:solidFill>
                          <a:effectLst/>
                        </a:rPr>
                        <a:t>get </a:t>
                      </a:r>
                      <a:r>
                        <a:rPr lang="en-US" sz="1400" b="0" u="none" strike="noStrike" kern="1200">
                          <a:solidFill>
                            <a:srgbClr val="000000"/>
                          </a:solidFill>
                          <a:effectLst/>
                        </a:rPr>
                        <a:t>access </a:t>
                      </a:r>
                      <a:r>
                        <a:rPr lang="en-US" sz="1400" b="0" u="none" strike="noStrike" kern="1200" spc="-25">
                          <a:solidFill>
                            <a:srgbClr val="000000"/>
                          </a:solidFill>
                          <a:effectLst/>
                        </a:rPr>
                        <a:t>to  </a:t>
                      </a:r>
                      <a:r>
                        <a:rPr lang="en-US" sz="1400" b="0" u="none" strike="noStrike" kern="1200" spc="-15">
                          <a:solidFill>
                            <a:srgbClr val="000000"/>
                          </a:solidFill>
                          <a:effectLst/>
                        </a:rPr>
                        <a:t>treaty)</a:t>
                      </a:r>
                      <a:endParaRPr lang="en-US" sz="1800" b="0" i="0" u="none" strike="noStrike">
                        <a:effectLst/>
                        <a:latin typeface="Arial" panose="020B0604020202020204" pitchFamily="34" charset="0"/>
                      </a:endParaRPr>
                    </a:p>
                  </a:txBody>
                  <a:tcPr/>
                </a:tc>
                <a:tc>
                  <a:txBody>
                    <a:bodyPr/>
                    <a:lstStyle/>
                    <a:p>
                      <a:pPr marL="265176" algn="ctr" rtl="0" eaLnBrk="1" fontAlgn="t" latinLnBrk="0" hangingPunct="1">
                        <a:spcBef>
                          <a:spcPts val="200"/>
                        </a:spcBef>
                        <a:spcAft>
                          <a:spcPts val="0"/>
                        </a:spcAft>
                      </a:pPr>
                      <a:r>
                        <a:rPr lang="en-IN" sz="1400" b="0" u="none" strike="noStrike" kern="1200" spc="-20">
                          <a:solidFill>
                            <a:srgbClr val="000000"/>
                          </a:solidFill>
                          <a:effectLst/>
                        </a:rPr>
                        <a:t>Exempt </a:t>
                      </a:r>
                      <a:r>
                        <a:rPr lang="en-IN" sz="1400" b="0" u="none" strike="noStrike" kern="1200" spc="-15">
                          <a:solidFill>
                            <a:srgbClr val="000000"/>
                          </a:solidFill>
                          <a:effectLst/>
                        </a:rPr>
                        <a:t>under</a:t>
                      </a:r>
                      <a:r>
                        <a:rPr lang="en-IN" sz="1400" b="0" u="none" strike="noStrike" kern="1200" spc="95">
                          <a:solidFill>
                            <a:srgbClr val="000000"/>
                          </a:solidFill>
                          <a:effectLst/>
                        </a:rPr>
                        <a:t> </a:t>
                      </a:r>
                      <a:r>
                        <a:rPr lang="en-IN" sz="1400" b="0" u="none" strike="noStrike" kern="1200" spc="-15">
                          <a:solidFill>
                            <a:srgbClr val="000000"/>
                          </a:solidFill>
                          <a:effectLst/>
                        </a:rPr>
                        <a:t>treaty</a:t>
                      </a:r>
                      <a:endParaRPr lang="en-IN" sz="1800" b="0" i="0" u="none" strike="noStrike">
                        <a:effectLst/>
                        <a:latin typeface="Arial" panose="020B0604020202020204" pitchFamily="34" charset="0"/>
                      </a:endParaRPr>
                    </a:p>
                  </a:txBody>
                  <a:tcPr/>
                </a:tc>
                <a:tc>
                  <a:txBody>
                    <a:bodyPr/>
                    <a:lstStyle/>
                    <a:p>
                      <a:pPr marL="91440" algn="ctr" rtl="0" eaLnBrk="1" fontAlgn="t" latinLnBrk="0" hangingPunct="1">
                        <a:spcBef>
                          <a:spcPts val="250"/>
                        </a:spcBef>
                        <a:spcAft>
                          <a:spcPts val="0"/>
                        </a:spcAft>
                      </a:pPr>
                      <a:r>
                        <a:rPr lang="en-IN" sz="1400" b="0" u="none" strike="noStrike" kern="1200" spc="-20">
                          <a:solidFill>
                            <a:srgbClr val="000000"/>
                          </a:solidFill>
                          <a:effectLst/>
                        </a:rPr>
                        <a:t>Exempt </a:t>
                      </a:r>
                      <a:r>
                        <a:rPr lang="en-IN" sz="1400" b="0" u="none" strike="noStrike" kern="1200" spc="-15">
                          <a:solidFill>
                            <a:srgbClr val="000000"/>
                          </a:solidFill>
                          <a:effectLst/>
                        </a:rPr>
                        <a:t>under</a:t>
                      </a:r>
                      <a:r>
                        <a:rPr lang="en-IN" sz="1400" b="0" u="none" strike="noStrike" kern="1200" spc="100">
                          <a:solidFill>
                            <a:srgbClr val="000000"/>
                          </a:solidFill>
                          <a:effectLst/>
                        </a:rPr>
                        <a:t> </a:t>
                      </a:r>
                      <a:r>
                        <a:rPr lang="en-IN" sz="1400" b="0" u="none" strike="noStrike" kern="1200" spc="-15">
                          <a:solidFill>
                            <a:srgbClr val="000000"/>
                          </a:solidFill>
                          <a:effectLst/>
                        </a:rPr>
                        <a:t>treaty</a:t>
                      </a:r>
                      <a:endParaRPr lang="en-IN" sz="1800" b="0" i="0" u="none" strike="noStrike">
                        <a:effectLst/>
                        <a:latin typeface="Arial" panose="020B0604020202020204" pitchFamily="34" charset="0"/>
                      </a:endParaRPr>
                    </a:p>
                  </a:txBody>
                  <a:tcPr/>
                </a:tc>
                <a:tc>
                  <a:txBody>
                    <a:bodyPr/>
                    <a:lstStyle/>
                    <a:p>
                      <a:pPr marL="100584" marR="292608" algn="ctr" rtl="0" eaLnBrk="1" fontAlgn="t" latinLnBrk="0" hangingPunct="1">
                        <a:lnSpc>
                          <a:spcPts val="1939"/>
                        </a:lnSpc>
                        <a:spcBef>
                          <a:spcPts val="100"/>
                        </a:spcBef>
                        <a:spcAft>
                          <a:spcPts val="0"/>
                        </a:spcAft>
                      </a:pPr>
                      <a:r>
                        <a:rPr lang="en-IN" sz="1400" b="0" u="none" strike="noStrike" kern="1200" spc="-20">
                          <a:solidFill>
                            <a:srgbClr val="000000"/>
                          </a:solidFill>
                          <a:effectLst/>
                        </a:rPr>
                        <a:t>Exempt </a:t>
                      </a:r>
                      <a:r>
                        <a:rPr lang="en-IN" sz="1400" b="0" u="none" strike="noStrike" kern="1200" spc="-15">
                          <a:solidFill>
                            <a:srgbClr val="000000"/>
                          </a:solidFill>
                          <a:effectLst/>
                        </a:rPr>
                        <a:t>under  treaty</a:t>
                      </a:r>
                      <a:endParaRPr lang="en-IN" sz="1800" b="0" i="0" u="none" strike="noStrike">
                        <a:effectLst/>
                        <a:latin typeface="Arial" panose="020B0604020202020204" pitchFamily="34" charset="0"/>
                      </a:endParaRPr>
                    </a:p>
                  </a:txBody>
                  <a:tcPr/>
                </a:tc>
                <a:tc>
                  <a:txBody>
                    <a:bodyPr/>
                    <a:lstStyle/>
                    <a:p>
                      <a:pPr marL="182880" marR="219456" algn="ctr" rtl="0" eaLnBrk="1" fontAlgn="t" latinLnBrk="0" hangingPunct="1">
                        <a:lnSpc>
                          <a:spcPts val="1939"/>
                        </a:lnSpc>
                        <a:spcBef>
                          <a:spcPts val="100"/>
                        </a:spcBef>
                        <a:spcAft>
                          <a:spcPts val="0"/>
                        </a:spcAft>
                      </a:pPr>
                      <a:r>
                        <a:rPr lang="en-US" sz="1400" b="0" u="none" strike="noStrike" kern="1200" spc="-20">
                          <a:solidFill>
                            <a:srgbClr val="000000"/>
                          </a:solidFill>
                          <a:effectLst/>
                        </a:rPr>
                        <a:t>Exempt </a:t>
                      </a:r>
                      <a:r>
                        <a:rPr lang="en-US" sz="1400" b="0" u="none" strike="noStrike" kern="1200" spc="-15">
                          <a:solidFill>
                            <a:srgbClr val="000000"/>
                          </a:solidFill>
                          <a:effectLst/>
                        </a:rPr>
                        <a:t>under </a:t>
                      </a:r>
                      <a:r>
                        <a:rPr lang="en-US" sz="1400" b="0" u="none" strike="noStrike" kern="1200" spc="-10">
                          <a:solidFill>
                            <a:srgbClr val="000000"/>
                          </a:solidFill>
                          <a:effectLst/>
                        </a:rPr>
                        <a:t>Indian </a:t>
                      </a:r>
                      <a:r>
                        <a:rPr lang="en-US" sz="1400" b="0" u="none" strike="noStrike" kern="1200" spc="-25">
                          <a:solidFill>
                            <a:srgbClr val="000000"/>
                          </a:solidFill>
                          <a:effectLst/>
                        </a:rPr>
                        <a:t>tax  </a:t>
                      </a:r>
                      <a:r>
                        <a:rPr lang="en-US" sz="1400" b="0" u="none" strike="noStrike" kern="1200" spc="-10">
                          <a:solidFill>
                            <a:srgbClr val="000000"/>
                          </a:solidFill>
                          <a:effectLst/>
                        </a:rPr>
                        <a:t>law</a:t>
                      </a:r>
                      <a:endParaRPr lang="en-US" sz="1800" b="0" i="0" u="none" strike="noStrike">
                        <a:effectLst/>
                        <a:latin typeface="Arial" panose="020B0604020202020204" pitchFamily="34" charset="0"/>
                      </a:endParaRPr>
                    </a:p>
                  </a:txBody>
                  <a:tcPr/>
                </a:tc>
                <a:extLst>
                  <a:ext uri="{0D108BD9-81ED-4DB2-BD59-A6C34878D82A}">
                    <a16:rowId xmlns:a16="http://schemas.microsoft.com/office/drawing/2014/main" val="10002"/>
                  </a:ext>
                </a:extLst>
              </a:tr>
              <a:tr h="720216">
                <a:tc>
                  <a:txBody>
                    <a:bodyPr/>
                    <a:lstStyle/>
                    <a:p>
                      <a:pPr marL="80010" marR="207645">
                        <a:lnSpc>
                          <a:spcPct val="100000"/>
                        </a:lnSpc>
                        <a:spcBef>
                          <a:spcPts val="250"/>
                        </a:spcBef>
                      </a:pPr>
                      <a:r>
                        <a:rPr sz="1400" b="1" spc="-10"/>
                        <a:t>Set-off of Losses </a:t>
                      </a:r>
                      <a:r>
                        <a:rPr sz="1400" b="1" spc="-15"/>
                        <a:t>from  derivatives </a:t>
                      </a:r>
                      <a:r>
                        <a:rPr sz="1400" b="1" spc="-10"/>
                        <a:t>with gains </a:t>
                      </a:r>
                      <a:r>
                        <a:rPr sz="1400" b="1" spc="-15"/>
                        <a:t>from  </a:t>
                      </a:r>
                      <a:r>
                        <a:rPr sz="1400" b="1" spc="-10"/>
                        <a:t>equity</a:t>
                      </a:r>
                      <a:r>
                        <a:rPr sz="1400" b="1" spc="20"/>
                        <a:t> </a:t>
                      </a:r>
                      <a:r>
                        <a:rPr sz="1400" b="1" spc="-10"/>
                        <a:t>shares</a:t>
                      </a:r>
                      <a:endParaRPr sz="1400">
                        <a:latin typeface="Carlito"/>
                        <a:cs typeface="Carlito"/>
                      </a:endParaRPr>
                    </a:p>
                  </a:txBody>
                  <a:tcPr/>
                </a:tc>
                <a:tc>
                  <a:txBody>
                    <a:bodyPr/>
                    <a:lstStyle/>
                    <a:p>
                      <a:pPr algn="l">
                        <a:lnSpc>
                          <a:spcPct val="100000"/>
                        </a:lnSpc>
                        <a:spcBef>
                          <a:spcPts val="30"/>
                        </a:spcBef>
                      </a:pPr>
                      <a:endParaRPr sz="1650"/>
                    </a:p>
                    <a:p>
                      <a:pPr marL="230504" algn="l">
                        <a:lnSpc>
                          <a:spcPct val="100000"/>
                        </a:lnSpc>
                      </a:pPr>
                      <a:r>
                        <a:rPr sz="1400" spc="-40"/>
                        <a:t>Yes</a:t>
                      </a:r>
                      <a:endParaRPr sz="1400">
                        <a:latin typeface="Carlito"/>
                        <a:cs typeface="Carlito"/>
                      </a:endParaRPr>
                    </a:p>
                  </a:txBody>
                  <a:tcPr/>
                </a:tc>
                <a:tc>
                  <a:txBody>
                    <a:bodyPr/>
                    <a:lstStyle/>
                    <a:p>
                      <a:pPr algn="ctr">
                        <a:lnSpc>
                          <a:spcPct val="100000"/>
                        </a:lnSpc>
                        <a:spcBef>
                          <a:spcPts val="30"/>
                        </a:spcBef>
                      </a:pPr>
                      <a:endParaRPr sz="1650"/>
                    </a:p>
                    <a:p>
                      <a:pPr marL="260985" algn="ctr">
                        <a:lnSpc>
                          <a:spcPct val="100000"/>
                        </a:lnSpc>
                      </a:pPr>
                      <a:r>
                        <a:rPr sz="1400" spc="-40"/>
                        <a:t>Yes</a:t>
                      </a:r>
                      <a:endParaRPr sz="1400">
                        <a:latin typeface="Carlito"/>
                        <a:cs typeface="Carlito"/>
                      </a:endParaRPr>
                    </a:p>
                  </a:txBody>
                  <a:tcPr/>
                </a:tc>
                <a:tc>
                  <a:txBody>
                    <a:bodyPr/>
                    <a:lstStyle/>
                    <a:p>
                      <a:pPr algn="ctr">
                        <a:lnSpc>
                          <a:spcPct val="100000"/>
                        </a:lnSpc>
                        <a:spcBef>
                          <a:spcPts val="30"/>
                        </a:spcBef>
                      </a:pPr>
                      <a:endParaRPr sz="1650"/>
                    </a:p>
                    <a:p>
                      <a:pPr marL="134620" algn="ctr">
                        <a:lnSpc>
                          <a:spcPct val="100000"/>
                        </a:lnSpc>
                      </a:pPr>
                      <a:r>
                        <a:rPr sz="1400" spc="-40"/>
                        <a:t>Yes</a:t>
                      </a:r>
                      <a:endParaRPr sz="1400">
                        <a:latin typeface="Carlito"/>
                        <a:cs typeface="Carlito"/>
                      </a:endParaRPr>
                    </a:p>
                  </a:txBody>
                  <a:tcPr/>
                </a:tc>
                <a:tc>
                  <a:txBody>
                    <a:bodyPr/>
                    <a:lstStyle/>
                    <a:p>
                      <a:pPr algn="ctr">
                        <a:lnSpc>
                          <a:spcPct val="100000"/>
                        </a:lnSpc>
                        <a:spcBef>
                          <a:spcPts val="30"/>
                        </a:spcBef>
                      </a:pPr>
                      <a:endParaRPr sz="1650"/>
                    </a:p>
                    <a:p>
                      <a:pPr marR="464820" algn="ctr">
                        <a:lnSpc>
                          <a:spcPct val="100000"/>
                        </a:lnSpc>
                      </a:pPr>
                      <a:r>
                        <a:rPr sz="1400" spc="-105"/>
                        <a:t>Y</a:t>
                      </a:r>
                      <a:r>
                        <a:rPr sz="1400"/>
                        <a:t>es</a:t>
                      </a:r>
                      <a:endParaRPr sz="1400">
                        <a:latin typeface="Carlito"/>
                        <a:cs typeface="Carlito"/>
                      </a:endParaRPr>
                    </a:p>
                  </a:txBody>
                  <a:tcPr/>
                </a:tc>
                <a:tc>
                  <a:txBody>
                    <a:bodyPr/>
                    <a:lstStyle/>
                    <a:p>
                      <a:pPr algn="ctr">
                        <a:lnSpc>
                          <a:spcPct val="100000"/>
                        </a:lnSpc>
                        <a:spcBef>
                          <a:spcPts val="30"/>
                        </a:spcBef>
                      </a:pPr>
                      <a:endParaRPr sz="1650"/>
                    </a:p>
                    <a:p>
                      <a:pPr marL="158115" algn="ctr">
                        <a:lnSpc>
                          <a:spcPct val="100000"/>
                        </a:lnSpc>
                      </a:pPr>
                      <a:r>
                        <a:rPr sz="1400" spc="-15"/>
                        <a:t>No</a:t>
                      </a:r>
                      <a:endParaRPr sz="1400">
                        <a:latin typeface="Carlito"/>
                        <a:cs typeface="Carlito"/>
                      </a:endParaRPr>
                    </a:p>
                  </a:txBody>
                  <a:tcPr/>
                </a:tc>
                <a:extLst>
                  <a:ext uri="{0D108BD9-81ED-4DB2-BD59-A6C34878D82A}">
                    <a16:rowId xmlns:a16="http://schemas.microsoft.com/office/drawing/2014/main" val="10003"/>
                  </a:ext>
                </a:extLst>
              </a:tr>
              <a:tr h="495300">
                <a:tc>
                  <a:txBody>
                    <a:bodyPr/>
                    <a:lstStyle/>
                    <a:p>
                      <a:pPr marL="68580" marR="223520">
                        <a:lnSpc>
                          <a:spcPct val="100000"/>
                        </a:lnSpc>
                        <a:spcBef>
                          <a:spcPts val="204"/>
                        </a:spcBef>
                      </a:pPr>
                      <a:r>
                        <a:rPr sz="1400" b="1" spc="-40"/>
                        <a:t>Tax </a:t>
                      </a:r>
                      <a:r>
                        <a:rPr sz="1400" b="1" spc="-10"/>
                        <a:t>on </a:t>
                      </a:r>
                      <a:r>
                        <a:rPr sz="1400" b="1" spc="-20"/>
                        <a:t>Interest </a:t>
                      </a:r>
                      <a:r>
                        <a:rPr sz="1400" b="1" spc="-15"/>
                        <a:t>from </a:t>
                      </a:r>
                      <a:r>
                        <a:rPr sz="1400" b="1" spc="-10"/>
                        <a:t>G-secs  </a:t>
                      </a:r>
                      <a:r>
                        <a:rPr sz="1400" b="1" spc="-5"/>
                        <a:t>and </a:t>
                      </a:r>
                      <a:r>
                        <a:rPr sz="1400" b="1" spc="-10"/>
                        <a:t>qualifying</a:t>
                      </a:r>
                      <a:r>
                        <a:rPr sz="1400" b="1" spc="50"/>
                        <a:t> </a:t>
                      </a:r>
                      <a:r>
                        <a:rPr sz="1400" b="1" spc="-10"/>
                        <a:t>bonds</a:t>
                      </a:r>
                      <a:endParaRPr sz="1400">
                        <a:latin typeface="Carlito"/>
                        <a:cs typeface="Carlito"/>
                      </a:endParaRPr>
                    </a:p>
                  </a:txBody>
                  <a:tcPr/>
                </a:tc>
                <a:tc>
                  <a:txBody>
                    <a:bodyPr/>
                    <a:lstStyle/>
                    <a:p>
                      <a:pPr marL="233679" algn="l">
                        <a:lnSpc>
                          <a:spcPct val="100000"/>
                        </a:lnSpc>
                        <a:spcBef>
                          <a:spcPts val="204"/>
                        </a:spcBef>
                      </a:pPr>
                      <a:r>
                        <a:rPr sz="1400" spc="-15"/>
                        <a:t>5%</a:t>
                      </a:r>
                      <a:endParaRPr sz="1400">
                        <a:latin typeface="Carlito"/>
                        <a:cs typeface="Carlito"/>
                      </a:endParaRPr>
                    </a:p>
                  </a:txBody>
                  <a:tcPr/>
                </a:tc>
                <a:tc>
                  <a:txBody>
                    <a:bodyPr/>
                    <a:lstStyle/>
                    <a:p>
                      <a:pPr marL="262255" algn="ctr">
                        <a:lnSpc>
                          <a:spcPct val="100000"/>
                        </a:lnSpc>
                        <a:spcBef>
                          <a:spcPts val="204"/>
                        </a:spcBef>
                      </a:pPr>
                      <a:r>
                        <a:rPr sz="1400" spc="-15"/>
                        <a:t>5%</a:t>
                      </a:r>
                      <a:endParaRPr sz="1400">
                        <a:latin typeface="Carlito"/>
                        <a:cs typeface="Carlito"/>
                      </a:endParaRPr>
                    </a:p>
                  </a:txBody>
                  <a:tcPr/>
                </a:tc>
                <a:tc>
                  <a:txBody>
                    <a:bodyPr/>
                    <a:lstStyle/>
                    <a:p>
                      <a:pPr marL="137795" algn="ctr">
                        <a:lnSpc>
                          <a:spcPct val="100000"/>
                        </a:lnSpc>
                        <a:spcBef>
                          <a:spcPts val="140"/>
                        </a:spcBef>
                      </a:pPr>
                      <a:r>
                        <a:rPr sz="1400" spc="-15"/>
                        <a:t>5%</a:t>
                      </a:r>
                      <a:endParaRPr sz="1400">
                        <a:latin typeface="Carlito"/>
                        <a:cs typeface="Carlito"/>
                      </a:endParaRPr>
                    </a:p>
                  </a:txBody>
                  <a:tcPr/>
                </a:tc>
                <a:tc>
                  <a:txBody>
                    <a:bodyPr/>
                    <a:lstStyle/>
                    <a:p>
                      <a:pPr marR="472440" algn="ctr">
                        <a:lnSpc>
                          <a:spcPct val="100000"/>
                        </a:lnSpc>
                        <a:spcBef>
                          <a:spcPts val="140"/>
                        </a:spcBef>
                      </a:pPr>
                      <a:r>
                        <a:rPr sz="1400" spc="-10"/>
                        <a:t>5%</a:t>
                      </a:r>
                      <a:endParaRPr sz="1400">
                        <a:latin typeface="Carlito"/>
                        <a:cs typeface="Carlito"/>
                      </a:endParaRPr>
                    </a:p>
                  </a:txBody>
                  <a:tcPr/>
                </a:tc>
                <a:tc>
                  <a:txBody>
                    <a:bodyPr/>
                    <a:lstStyle/>
                    <a:p>
                      <a:pPr marL="160655" algn="ctr">
                        <a:lnSpc>
                          <a:spcPct val="100000"/>
                        </a:lnSpc>
                        <a:spcBef>
                          <a:spcPts val="140"/>
                        </a:spcBef>
                      </a:pPr>
                      <a:r>
                        <a:rPr sz="1400" spc="-15"/>
                        <a:t>10% </a:t>
                      </a:r>
                      <a:r>
                        <a:rPr sz="1400" spc="-5"/>
                        <a:t>(section </a:t>
                      </a:r>
                      <a:r>
                        <a:rPr sz="1400" spc="-15"/>
                        <a:t>194LD</a:t>
                      </a:r>
                      <a:r>
                        <a:rPr sz="1400" spc="95"/>
                        <a:t> </a:t>
                      </a:r>
                      <a:r>
                        <a:rPr sz="1400" spc="-15"/>
                        <a:t>may</a:t>
                      </a:r>
                      <a:endParaRPr sz="1400"/>
                    </a:p>
                    <a:p>
                      <a:pPr marL="158750" algn="ctr">
                        <a:lnSpc>
                          <a:spcPct val="100000"/>
                        </a:lnSpc>
                        <a:spcBef>
                          <a:spcPts val="45"/>
                        </a:spcBef>
                      </a:pPr>
                      <a:r>
                        <a:rPr sz="1400" spc="-10"/>
                        <a:t>not apply </a:t>
                      </a:r>
                      <a:r>
                        <a:rPr sz="1400" spc="-20"/>
                        <a:t>to</a:t>
                      </a:r>
                      <a:r>
                        <a:rPr sz="1400" spc="85"/>
                        <a:t> </a:t>
                      </a:r>
                      <a:r>
                        <a:rPr sz="1400" spc="-5"/>
                        <a:t>AIFs)</a:t>
                      </a:r>
                      <a:endParaRPr sz="1400">
                        <a:latin typeface="Carlito"/>
                        <a:cs typeface="Carlito"/>
                      </a:endParaRPr>
                    </a:p>
                  </a:txBody>
                  <a:tcPr/>
                </a:tc>
                <a:extLst>
                  <a:ext uri="{0D108BD9-81ED-4DB2-BD59-A6C34878D82A}">
                    <a16:rowId xmlns:a16="http://schemas.microsoft.com/office/drawing/2014/main" val="10004"/>
                  </a:ext>
                </a:extLst>
              </a:tr>
              <a:tr h="495300">
                <a:tc>
                  <a:txBody>
                    <a:bodyPr/>
                    <a:lstStyle/>
                    <a:p>
                      <a:pPr marL="68580">
                        <a:lnSpc>
                          <a:spcPct val="100000"/>
                        </a:lnSpc>
                        <a:spcBef>
                          <a:spcPts val="204"/>
                        </a:spcBef>
                      </a:pPr>
                      <a:r>
                        <a:rPr sz="1400" b="1" spc="-45"/>
                        <a:t>Tax </a:t>
                      </a:r>
                      <a:r>
                        <a:rPr sz="1400" b="1" spc="-10"/>
                        <a:t>on </a:t>
                      </a:r>
                      <a:r>
                        <a:rPr sz="1400" b="1" spc="-20"/>
                        <a:t>interest </a:t>
                      </a:r>
                      <a:r>
                        <a:rPr sz="1400" b="1" spc="-15"/>
                        <a:t>from</a:t>
                      </a:r>
                      <a:r>
                        <a:rPr sz="1400" b="1" spc="120"/>
                        <a:t> </a:t>
                      </a:r>
                      <a:r>
                        <a:rPr sz="1400" b="1" spc="-10"/>
                        <a:t>other</a:t>
                      </a:r>
                      <a:endParaRPr sz="1400"/>
                    </a:p>
                    <a:p>
                      <a:pPr marL="68580">
                        <a:lnSpc>
                          <a:spcPct val="100000"/>
                        </a:lnSpc>
                        <a:spcBef>
                          <a:spcPts val="5"/>
                        </a:spcBef>
                      </a:pPr>
                      <a:r>
                        <a:rPr sz="1400" b="1" spc="-10"/>
                        <a:t>securities</a:t>
                      </a:r>
                      <a:endParaRPr sz="1400">
                        <a:latin typeface="Carlito"/>
                        <a:cs typeface="Carlito"/>
                      </a:endParaRPr>
                    </a:p>
                  </a:txBody>
                  <a:tcPr/>
                </a:tc>
                <a:tc>
                  <a:txBody>
                    <a:bodyPr/>
                    <a:lstStyle/>
                    <a:p>
                      <a:pPr marR="628650" algn="r">
                        <a:lnSpc>
                          <a:spcPct val="100000"/>
                        </a:lnSpc>
                        <a:spcBef>
                          <a:spcPts val="204"/>
                        </a:spcBef>
                      </a:pPr>
                      <a:r>
                        <a:rPr sz="1400" spc="-15"/>
                        <a:t>20%</a:t>
                      </a:r>
                      <a:endParaRPr sz="1400">
                        <a:latin typeface="Carlito"/>
                        <a:cs typeface="Carlito"/>
                      </a:endParaRPr>
                    </a:p>
                  </a:txBody>
                  <a:tcPr/>
                </a:tc>
                <a:tc>
                  <a:txBody>
                    <a:bodyPr/>
                    <a:lstStyle/>
                    <a:p>
                      <a:pPr marL="259079" algn="ctr">
                        <a:lnSpc>
                          <a:spcPct val="100000"/>
                        </a:lnSpc>
                        <a:spcBef>
                          <a:spcPts val="204"/>
                        </a:spcBef>
                      </a:pPr>
                      <a:r>
                        <a:rPr sz="1400" spc="-20"/>
                        <a:t>10%</a:t>
                      </a:r>
                      <a:endParaRPr sz="1400">
                        <a:latin typeface="Carlito"/>
                        <a:cs typeface="Carlito"/>
                      </a:endParaRPr>
                    </a:p>
                  </a:txBody>
                  <a:tcPr/>
                </a:tc>
                <a:tc>
                  <a:txBody>
                    <a:bodyPr/>
                    <a:lstStyle/>
                    <a:p>
                      <a:pPr marL="140970" algn="ctr">
                        <a:lnSpc>
                          <a:spcPct val="100000"/>
                        </a:lnSpc>
                        <a:spcBef>
                          <a:spcPts val="140"/>
                        </a:spcBef>
                      </a:pPr>
                      <a:r>
                        <a:rPr sz="1400" spc="-15"/>
                        <a:t>15%</a:t>
                      </a:r>
                      <a:endParaRPr sz="1400">
                        <a:latin typeface="Carlito"/>
                        <a:cs typeface="Carlito"/>
                      </a:endParaRPr>
                    </a:p>
                  </a:txBody>
                  <a:tcPr/>
                </a:tc>
                <a:tc>
                  <a:txBody>
                    <a:bodyPr/>
                    <a:lstStyle/>
                    <a:p>
                      <a:pPr marR="404495" algn="ctr">
                        <a:lnSpc>
                          <a:spcPct val="100000"/>
                        </a:lnSpc>
                        <a:spcBef>
                          <a:spcPts val="140"/>
                        </a:spcBef>
                      </a:pPr>
                      <a:r>
                        <a:rPr sz="1400" spc="-10"/>
                        <a:t>7</a:t>
                      </a:r>
                      <a:r>
                        <a:rPr sz="1400" spc="5"/>
                        <a:t>.</a:t>
                      </a:r>
                      <a:r>
                        <a:rPr sz="1400" spc="-10"/>
                        <a:t>5</a:t>
                      </a:r>
                      <a:r>
                        <a:rPr sz="1400"/>
                        <a:t>%</a:t>
                      </a:r>
                      <a:endParaRPr sz="1400">
                        <a:latin typeface="Carlito"/>
                        <a:cs typeface="Carlito"/>
                      </a:endParaRPr>
                    </a:p>
                  </a:txBody>
                  <a:tcPr/>
                </a:tc>
                <a:tc>
                  <a:txBody>
                    <a:bodyPr/>
                    <a:lstStyle/>
                    <a:p>
                      <a:pPr marL="158750" algn="ctr">
                        <a:lnSpc>
                          <a:spcPct val="100000"/>
                        </a:lnSpc>
                        <a:spcBef>
                          <a:spcPts val="140"/>
                        </a:spcBef>
                      </a:pPr>
                      <a:r>
                        <a:rPr sz="1400" spc="-15"/>
                        <a:t>10%</a:t>
                      </a:r>
                      <a:endParaRPr sz="1400">
                        <a:latin typeface="Carlito"/>
                        <a:cs typeface="Carlito"/>
                      </a:endParaRPr>
                    </a:p>
                  </a:txBody>
                  <a:tcPr/>
                </a:tc>
                <a:extLst>
                  <a:ext uri="{0D108BD9-81ED-4DB2-BD59-A6C34878D82A}">
                    <a16:rowId xmlns:a16="http://schemas.microsoft.com/office/drawing/2014/main" val="10005"/>
                  </a:ext>
                </a:extLst>
              </a:tr>
              <a:tr h="281940">
                <a:tc>
                  <a:txBody>
                    <a:bodyPr/>
                    <a:lstStyle/>
                    <a:p>
                      <a:pPr marL="68580">
                        <a:lnSpc>
                          <a:spcPct val="100000"/>
                        </a:lnSpc>
                        <a:spcBef>
                          <a:spcPts val="209"/>
                        </a:spcBef>
                      </a:pPr>
                      <a:r>
                        <a:rPr sz="1400" b="1" spc="-10"/>
                        <a:t>Dividends</a:t>
                      </a:r>
                      <a:endParaRPr sz="1400">
                        <a:latin typeface="Carlito"/>
                        <a:cs typeface="Carlito"/>
                      </a:endParaRPr>
                    </a:p>
                  </a:txBody>
                  <a:tcPr/>
                </a:tc>
                <a:tc>
                  <a:txBody>
                    <a:bodyPr/>
                    <a:lstStyle/>
                    <a:p>
                      <a:pPr marR="628650" algn="r">
                        <a:lnSpc>
                          <a:spcPct val="100000"/>
                        </a:lnSpc>
                        <a:spcBef>
                          <a:spcPts val="209"/>
                        </a:spcBef>
                      </a:pPr>
                      <a:r>
                        <a:rPr sz="1400" spc="-10"/>
                        <a:t>20%</a:t>
                      </a:r>
                      <a:endParaRPr sz="1400">
                        <a:latin typeface="Carlito"/>
                        <a:cs typeface="Carlito"/>
                      </a:endParaRPr>
                    </a:p>
                  </a:txBody>
                  <a:tcPr/>
                </a:tc>
                <a:tc>
                  <a:txBody>
                    <a:bodyPr/>
                    <a:lstStyle/>
                    <a:p>
                      <a:pPr marL="259079" algn="ctr">
                        <a:lnSpc>
                          <a:spcPct val="100000"/>
                        </a:lnSpc>
                        <a:spcBef>
                          <a:spcPts val="209"/>
                        </a:spcBef>
                      </a:pPr>
                      <a:r>
                        <a:rPr sz="1400" spc="-15"/>
                        <a:t>10%</a:t>
                      </a:r>
                      <a:endParaRPr sz="1400">
                        <a:latin typeface="Carlito"/>
                        <a:cs typeface="Carlito"/>
                      </a:endParaRPr>
                    </a:p>
                  </a:txBody>
                  <a:tcPr/>
                </a:tc>
                <a:tc>
                  <a:txBody>
                    <a:bodyPr/>
                    <a:lstStyle/>
                    <a:p>
                      <a:pPr marL="140970" algn="ctr">
                        <a:lnSpc>
                          <a:spcPct val="100000"/>
                        </a:lnSpc>
                        <a:spcBef>
                          <a:spcPts val="140"/>
                        </a:spcBef>
                      </a:pPr>
                      <a:r>
                        <a:rPr sz="1400" spc="-20"/>
                        <a:t>15%</a:t>
                      </a:r>
                      <a:endParaRPr sz="1400">
                        <a:latin typeface="Carlito"/>
                        <a:cs typeface="Carlito"/>
                      </a:endParaRPr>
                    </a:p>
                  </a:txBody>
                  <a:tcPr/>
                </a:tc>
                <a:tc>
                  <a:txBody>
                    <a:bodyPr/>
                    <a:lstStyle/>
                    <a:p>
                      <a:pPr marR="429895" algn="ctr">
                        <a:lnSpc>
                          <a:spcPct val="100000"/>
                        </a:lnSpc>
                        <a:spcBef>
                          <a:spcPts val="140"/>
                        </a:spcBef>
                      </a:pPr>
                      <a:r>
                        <a:rPr sz="1400" spc="-15"/>
                        <a:t>15%</a:t>
                      </a:r>
                      <a:endParaRPr sz="1400">
                        <a:latin typeface="Carlito"/>
                        <a:cs typeface="Carlito"/>
                      </a:endParaRPr>
                    </a:p>
                  </a:txBody>
                  <a:tcPr/>
                </a:tc>
                <a:tc>
                  <a:txBody>
                    <a:bodyPr/>
                    <a:lstStyle/>
                    <a:p>
                      <a:pPr marL="158750" algn="ctr">
                        <a:lnSpc>
                          <a:spcPct val="100000"/>
                        </a:lnSpc>
                        <a:spcBef>
                          <a:spcPts val="140"/>
                        </a:spcBef>
                      </a:pPr>
                      <a:r>
                        <a:rPr sz="1400" spc="-20"/>
                        <a:t>10%</a:t>
                      </a:r>
                      <a:endParaRPr sz="1400">
                        <a:latin typeface="Carlito"/>
                        <a:cs typeface="Carlito"/>
                      </a:endParaRPr>
                    </a:p>
                  </a:txBody>
                  <a:tcPr/>
                </a:tc>
                <a:extLst>
                  <a:ext uri="{0D108BD9-81ED-4DB2-BD59-A6C34878D82A}">
                    <a16:rowId xmlns:a16="http://schemas.microsoft.com/office/drawing/2014/main" val="10006"/>
                  </a:ext>
                </a:extLst>
              </a:tr>
              <a:tr h="506945">
                <a:tc>
                  <a:txBody>
                    <a:bodyPr/>
                    <a:lstStyle/>
                    <a:p>
                      <a:pPr marL="80010">
                        <a:lnSpc>
                          <a:spcPct val="100000"/>
                        </a:lnSpc>
                        <a:spcBef>
                          <a:spcPts val="1095"/>
                        </a:spcBef>
                      </a:pPr>
                      <a:r>
                        <a:rPr sz="1400" b="1" spc="-10"/>
                        <a:t>Location of fund</a:t>
                      </a:r>
                      <a:r>
                        <a:rPr sz="1400" b="1" spc="35"/>
                        <a:t> </a:t>
                      </a:r>
                      <a:r>
                        <a:rPr sz="1400" b="1" spc="-10"/>
                        <a:t>manager</a:t>
                      </a:r>
                      <a:endParaRPr sz="1400">
                        <a:latin typeface="Carlito"/>
                        <a:cs typeface="Carlito"/>
                      </a:endParaRPr>
                    </a:p>
                  </a:txBody>
                  <a:tcPr/>
                </a:tc>
                <a:tc>
                  <a:txBody>
                    <a:bodyPr/>
                    <a:lstStyle/>
                    <a:p>
                      <a:pPr marL="488315" algn="l">
                        <a:lnSpc>
                          <a:spcPct val="100000"/>
                        </a:lnSpc>
                        <a:spcBef>
                          <a:spcPts val="254"/>
                        </a:spcBef>
                      </a:pPr>
                      <a:r>
                        <a:rPr lang="en-IN" sz="1400"/>
                        <a:t>Can be outside</a:t>
                      </a:r>
                    </a:p>
                    <a:p>
                      <a:pPr marL="488315" algn="l">
                        <a:lnSpc>
                          <a:spcPct val="100000"/>
                        </a:lnSpc>
                        <a:spcBef>
                          <a:spcPts val="254"/>
                        </a:spcBef>
                      </a:pPr>
                      <a:r>
                        <a:rPr lang="en-IN" sz="1400"/>
                        <a:t>Luxembourg#</a:t>
                      </a:r>
                      <a:endParaRPr lang="en-IN" sz="1400">
                        <a:latin typeface="Carlito"/>
                        <a:cs typeface="Carlito"/>
                      </a:endParaRPr>
                    </a:p>
                  </a:txBody>
                  <a:tcPr/>
                </a:tc>
                <a:tc>
                  <a:txBody>
                    <a:bodyPr/>
                    <a:lstStyle/>
                    <a:p>
                      <a:pPr marL="256540" algn="ctr">
                        <a:lnSpc>
                          <a:spcPct val="100000"/>
                        </a:lnSpc>
                        <a:spcBef>
                          <a:spcPts val="254"/>
                        </a:spcBef>
                      </a:pPr>
                      <a:r>
                        <a:rPr sz="1400" spc="-5"/>
                        <a:t>Can </a:t>
                      </a:r>
                      <a:r>
                        <a:rPr sz="1400" spc="-15"/>
                        <a:t>be</a:t>
                      </a:r>
                      <a:r>
                        <a:rPr sz="1400" spc="10"/>
                        <a:t> </a:t>
                      </a:r>
                      <a:r>
                        <a:rPr sz="1400" spc="-10"/>
                        <a:t>outside</a:t>
                      </a:r>
                      <a:endParaRPr sz="1400"/>
                    </a:p>
                    <a:p>
                      <a:pPr marL="257175" algn="ctr">
                        <a:lnSpc>
                          <a:spcPct val="100000"/>
                        </a:lnSpc>
                      </a:pPr>
                      <a:r>
                        <a:rPr sz="1400" spc="-15"/>
                        <a:t>Ireland#</a:t>
                      </a:r>
                      <a:endParaRPr sz="1400">
                        <a:latin typeface="Carlito"/>
                        <a:cs typeface="Carlito"/>
                      </a:endParaRPr>
                    </a:p>
                  </a:txBody>
                  <a:tcPr/>
                </a:tc>
                <a:tc>
                  <a:txBody>
                    <a:bodyPr/>
                    <a:lstStyle/>
                    <a:p>
                      <a:pPr marL="138430" algn="ctr">
                        <a:lnSpc>
                          <a:spcPct val="100000"/>
                        </a:lnSpc>
                        <a:spcBef>
                          <a:spcPts val="254"/>
                        </a:spcBef>
                      </a:pPr>
                      <a:r>
                        <a:rPr sz="1400" spc="-15"/>
                        <a:t>Singapore</a:t>
                      </a:r>
                      <a:endParaRPr sz="1400"/>
                    </a:p>
                    <a:p>
                      <a:pPr marL="132715" algn="ctr">
                        <a:lnSpc>
                          <a:spcPct val="100000"/>
                        </a:lnSpc>
                      </a:pPr>
                      <a:r>
                        <a:rPr sz="1400" spc="-5"/>
                        <a:t>(in </a:t>
                      </a:r>
                      <a:r>
                        <a:rPr sz="1400"/>
                        <a:t>case </a:t>
                      </a:r>
                      <a:r>
                        <a:rPr sz="1400" spc="-5"/>
                        <a:t>of</a:t>
                      </a:r>
                      <a:r>
                        <a:rPr sz="1400" spc="-45"/>
                        <a:t> </a:t>
                      </a:r>
                      <a:r>
                        <a:rPr sz="1400" spc="-15"/>
                        <a:t>VCC)</a:t>
                      </a:r>
                      <a:endParaRPr sz="1400">
                        <a:latin typeface="Carlito"/>
                        <a:cs typeface="Carlito"/>
                      </a:endParaRPr>
                    </a:p>
                  </a:txBody>
                  <a:tcPr/>
                </a:tc>
                <a:tc>
                  <a:txBody>
                    <a:bodyPr/>
                    <a:lstStyle/>
                    <a:p>
                      <a:pPr marL="156210" algn="ctr">
                        <a:lnSpc>
                          <a:spcPct val="100000"/>
                        </a:lnSpc>
                        <a:spcBef>
                          <a:spcPts val="254"/>
                        </a:spcBef>
                      </a:pPr>
                      <a:r>
                        <a:rPr sz="1400" spc="-5"/>
                        <a:t>Can </a:t>
                      </a:r>
                      <a:r>
                        <a:rPr sz="1400" spc="-15"/>
                        <a:t>be</a:t>
                      </a:r>
                      <a:r>
                        <a:rPr sz="1400"/>
                        <a:t> </a:t>
                      </a:r>
                      <a:r>
                        <a:rPr sz="1400" spc="-10"/>
                        <a:t>outside</a:t>
                      </a:r>
                      <a:endParaRPr sz="1400"/>
                    </a:p>
                    <a:p>
                      <a:pPr marL="156210" algn="ctr">
                        <a:lnSpc>
                          <a:spcPct val="100000"/>
                        </a:lnSpc>
                      </a:pPr>
                      <a:r>
                        <a:rPr sz="1400" spc="-15"/>
                        <a:t>Mauritius</a:t>
                      </a:r>
                      <a:endParaRPr sz="1400">
                        <a:latin typeface="Carlito"/>
                        <a:cs typeface="Carlito"/>
                      </a:endParaRPr>
                    </a:p>
                  </a:txBody>
                  <a:tcPr/>
                </a:tc>
                <a:tc>
                  <a:txBody>
                    <a:bodyPr/>
                    <a:lstStyle/>
                    <a:p>
                      <a:pPr marL="418465" algn="ctr">
                        <a:lnSpc>
                          <a:spcPct val="100000"/>
                        </a:lnSpc>
                        <a:spcBef>
                          <a:spcPts val="1095"/>
                        </a:spcBef>
                      </a:pPr>
                      <a:r>
                        <a:rPr sz="1400" spc="-15"/>
                        <a:t>Mandatorily </a:t>
                      </a:r>
                      <a:r>
                        <a:rPr sz="1400" spc="-10"/>
                        <a:t>in</a:t>
                      </a:r>
                      <a:r>
                        <a:rPr sz="1400" spc="-195"/>
                        <a:t> </a:t>
                      </a:r>
                      <a:r>
                        <a:rPr sz="1400" spc="-10"/>
                        <a:t>IFSC*</a:t>
                      </a:r>
                      <a:endParaRPr sz="1400">
                        <a:latin typeface="Carlito"/>
                        <a:cs typeface="Carlito"/>
                      </a:endParaRPr>
                    </a:p>
                  </a:txBody>
                  <a:tcPr/>
                </a:tc>
                <a:extLst>
                  <a:ext uri="{0D108BD9-81ED-4DB2-BD59-A6C34878D82A}">
                    <a16:rowId xmlns:a16="http://schemas.microsoft.com/office/drawing/2014/main" val="10007"/>
                  </a:ext>
                </a:extLst>
              </a:tr>
            </a:tbl>
          </a:graphicData>
        </a:graphic>
      </p:graphicFrame>
      <p:sp>
        <p:nvSpPr>
          <p:cNvPr id="4" name="Rechteck 24">
            <a:extLst>
              <a:ext uri="{FF2B5EF4-FFF2-40B4-BE49-F238E27FC236}">
                <a16:creationId xmlns:a16="http://schemas.microsoft.com/office/drawing/2014/main" id="{A2670DAF-0A5F-44D5-916D-8068EB14F744}"/>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object 2">
            <a:extLst>
              <a:ext uri="{FF2B5EF4-FFF2-40B4-BE49-F238E27FC236}">
                <a16:creationId xmlns:a16="http://schemas.microsoft.com/office/drawing/2014/main" id="{24166776-CDA5-4033-A161-73474C94E374}"/>
              </a:ext>
            </a:extLst>
          </p:cNvPr>
          <p:cNvSpPr txBox="1">
            <a:spLocks/>
          </p:cNvSpPr>
          <p:nvPr/>
        </p:nvSpPr>
        <p:spPr>
          <a:xfrm>
            <a:off x="2279177" y="153166"/>
            <a:ext cx="7956150" cy="339837"/>
          </a:xfrm>
          <a:prstGeom prst="rect">
            <a:avLst/>
          </a:prstGeom>
        </p:spPr>
        <p:txBody>
          <a:bodyPr vert="horz" wrap="square" lIns="0" tIns="3175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250"/>
              </a:spcBef>
            </a:pPr>
            <a:r>
              <a:rPr lang="en-US" sz="2000" spc="-5"/>
              <a:t>Cat-III </a:t>
            </a:r>
            <a:r>
              <a:rPr lang="en-US" sz="2000" spc="5"/>
              <a:t>AIF </a:t>
            </a:r>
            <a:r>
              <a:rPr lang="en-US" sz="2000" spc="-5"/>
              <a:t>set </a:t>
            </a:r>
            <a:r>
              <a:rPr lang="en-US" sz="2000"/>
              <a:t>up in </a:t>
            </a:r>
            <a:r>
              <a:rPr lang="en-US" sz="2000" spc="-10"/>
              <a:t>IFSC </a:t>
            </a:r>
            <a:r>
              <a:rPr lang="en-US" sz="2000"/>
              <a:t>vs. fund </a:t>
            </a:r>
            <a:r>
              <a:rPr lang="en-US" sz="2000" spc="-5"/>
              <a:t>set </a:t>
            </a:r>
            <a:r>
              <a:rPr lang="en-US" sz="2000"/>
              <a:t>up in select </a:t>
            </a:r>
            <a:r>
              <a:rPr lang="en-US" sz="2000" spc="-10"/>
              <a:t>offshore</a:t>
            </a:r>
            <a:r>
              <a:rPr lang="en-US" sz="2000" spc="-180"/>
              <a:t> </a:t>
            </a:r>
            <a:r>
              <a:rPr lang="en-US" sz="2000" spc="-5"/>
              <a:t>jurisdictions</a:t>
            </a:r>
          </a:p>
        </p:txBody>
      </p:sp>
      <p:sp>
        <p:nvSpPr>
          <p:cNvPr id="6" name="TextBox 5">
            <a:extLst>
              <a:ext uri="{FF2B5EF4-FFF2-40B4-BE49-F238E27FC236}">
                <a16:creationId xmlns:a16="http://schemas.microsoft.com/office/drawing/2014/main" id="{AA094057-D33C-408C-8C2B-66058981270B}"/>
              </a:ext>
            </a:extLst>
          </p:cNvPr>
          <p:cNvSpPr txBox="1"/>
          <p:nvPr/>
        </p:nvSpPr>
        <p:spPr>
          <a:xfrm>
            <a:off x="-28376" y="3429000"/>
            <a:ext cx="1950641" cy="1763560"/>
          </a:xfrm>
          <a:prstGeom prst="rect">
            <a:avLst/>
          </a:prstGeom>
        </p:spPr>
        <p:txBody>
          <a:bodyPr vert="horz" wrap="square" lIns="91440" tIns="45720" rIns="91440" bIns="45720" rtlCol="0" anchor="ctr">
            <a:spAutoFit/>
          </a:bodyPr>
          <a:lstStyle>
            <a:defPPr>
              <a:defRPr lang="en-US"/>
            </a:defPPr>
            <a:lvl1pPr algn="ct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US"/>
              <a:t>Key aspects concerning investments made in India</a:t>
            </a:r>
          </a:p>
        </p:txBody>
      </p:sp>
      <p:pic>
        <p:nvPicPr>
          <p:cNvPr id="7" name="Graphic 6">
            <a:extLst>
              <a:ext uri="{FF2B5EF4-FFF2-40B4-BE49-F238E27FC236}">
                <a16:creationId xmlns:a16="http://schemas.microsoft.com/office/drawing/2014/main" id="{BC4D1F4E-7030-45AA-9F4C-B2460C96071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
        <p:nvSpPr>
          <p:cNvPr id="8" name="Slide Number Placeholder 6">
            <a:extLst>
              <a:ext uri="{FF2B5EF4-FFF2-40B4-BE49-F238E27FC236}">
                <a16:creationId xmlns:a16="http://schemas.microsoft.com/office/drawing/2014/main" id="{9B4FB1BA-D2F9-49F1-8D53-16BAC0339332}"/>
              </a:ext>
            </a:extLst>
          </p:cNvPr>
          <p:cNvSpPr>
            <a:spLocks noGrp="1"/>
          </p:cNvSpPr>
          <p:nvPr>
            <p:ph type="sldNum" sz="quarter" idx="12"/>
          </p:nvPr>
        </p:nvSpPr>
        <p:spPr>
          <a:xfrm>
            <a:off x="8610600" y="6418750"/>
            <a:ext cx="2743200" cy="365125"/>
          </a:xfrm>
        </p:spPr>
        <p:txBody>
          <a:bodyPr/>
          <a:lstStyle/>
          <a:p>
            <a:fld id="{035080D5-0642-4AB8-8B9E-BEF3CDA0A2A1}" type="slidenum">
              <a:rPr lang="en-IN" smtClean="0"/>
              <a:t>46</a:t>
            </a:fld>
            <a:endParaRPr lang="en-IN"/>
          </a:p>
        </p:txBody>
      </p:sp>
      <p:pic>
        <p:nvPicPr>
          <p:cNvPr id="9" name="Graphic 8" descr="Wallet with solid fill">
            <a:extLst>
              <a:ext uri="{FF2B5EF4-FFF2-40B4-BE49-F238E27FC236}">
                <a16:creationId xmlns:a16="http://schemas.microsoft.com/office/drawing/2014/main" id="{B59DA9D0-F13E-46DE-86B2-6158C5DE30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2868" y="2057800"/>
            <a:ext cx="1398558" cy="1398558"/>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508CF10D-3053-48EC-A22D-533AEBCE7C82}"/>
              </a:ext>
            </a:extLst>
          </p:cNvPr>
          <p:cNvSpPr txBox="1"/>
          <p:nvPr/>
        </p:nvSpPr>
        <p:spPr>
          <a:xfrm>
            <a:off x="2641600" y="6543040"/>
            <a:ext cx="7315200" cy="261610"/>
          </a:xfrm>
          <a:prstGeom prst="rect">
            <a:avLst/>
          </a:prstGeom>
          <a:noFill/>
        </p:spPr>
        <p:txBody>
          <a:bodyPr wrap="square" rtlCol="0">
            <a:spAutoFit/>
          </a:bodyPr>
          <a:lstStyle/>
          <a:p>
            <a:r>
              <a:rPr lang="en-US" sz="1100"/>
              <a:t>*Law requires either sponsor or manager # in certain jurisdictions    	# in certain jurisdictions</a:t>
            </a:r>
            <a:endParaRPr lang="en-IN" sz="1100"/>
          </a:p>
        </p:txBody>
      </p:sp>
    </p:spTree>
    <p:extLst>
      <p:ext uri="{BB962C8B-B14F-4D97-AF65-F5344CB8AC3E}">
        <p14:creationId xmlns:p14="http://schemas.microsoft.com/office/powerpoint/2010/main" val="2175924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504FDA-A40E-4472-86C0-F07C5B1C5502}"/>
              </a:ext>
            </a:extLst>
          </p:cNvPr>
          <p:cNvSpPr>
            <a:spLocks noGrp="1"/>
          </p:cNvSpPr>
          <p:nvPr>
            <p:ph type="sldNum" sz="quarter" idx="12"/>
          </p:nvPr>
        </p:nvSpPr>
        <p:spPr/>
        <p:txBody>
          <a:bodyPr/>
          <a:lstStyle/>
          <a:p>
            <a:fld id="{035080D5-0642-4AB8-8B9E-BEF3CDA0A2A1}" type="slidenum">
              <a:rPr lang="en-IN" smtClean="0"/>
              <a:t>47</a:t>
            </a:fld>
            <a:endParaRPr lang="en-IN"/>
          </a:p>
        </p:txBody>
      </p:sp>
      <p:pic>
        <p:nvPicPr>
          <p:cNvPr id="12" name="Graphic 11" descr="Postit Notes with solid fill">
            <a:extLst>
              <a:ext uri="{FF2B5EF4-FFF2-40B4-BE49-F238E27FC236}">
                <a16:creationId xmlns:a16="http://schemas.microsoft.com/office/drawing/2014/main" id="{551F84C5-D6A1-4A16-99D4-A1C40F9810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4684" y="2364014"/>
            <a:ext cx="2129971" cy="2129971"/>
          </a:xfrm>
          <a:prstGeom prst="rect">
            <a:avLst/>
          </a:prstGeom>
          <a:effectLst>
            <a:outerShdw blurRad="50800" dist="38100" dir="2700000" algn="tl" rotWithShape="0">
              <a:prstClr val="black">
                <a:alpha val="40000"/>
              </a:prstClr>
            </a:outerShdw>
          </a:effectLst>
        </p:spPr>
      </p:pic>
      <p:sp>
        <p:nvSpPr>
          <p:cNvPr id="13" name="Title 1">
            <a:extLst>
              <a:ext uri="{FF2B5EF4-FFF2-40B4-BE49-F238E27FC236}">
                <a16:creationId xmlns:a16="http://schemas.microsoft.com/office/drawing/2014/main" id="{0DF0D45E-3268-49F2-9856-47BBF56CB84B}"/>
              </a:ext>
            </a:extLst>
          </p:cNvPr>
          <p:cNvSpPr txBox="1">
            <a:spLocks/>
          </p:cNvSpPr>
          <p:nvPr/>
        </p:nvSpPr>
        <p:spPr>
          <a:xfrm>
            <a:off x="6096000" y="4058790"/>
            <a:ext cx="6145158"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a:t>ANNEXURES</a:t>
            </a:r>
          </a:p>
        </p:txBody>
      </p:sp>
      <p:sp>
        <p:nvSpPr>
          <p:cNvPr id="14" name="Rectangle 13">
            <a:extLst>
              <a:ext uri="{FF2B5EF4-FFF2-40B4-BE49-F238E27FC236}">
                <a16:creationId xmlns:a16="http://schemas.microsoft.com/office/drawing/2014/main" id="{47D82A04-7BD8-4684-9A46-6130EBB1C852}"/>
              </a:ext>
            </a:extLst>
          </p:cNvPr>
          <p:cNvSpPr/>
          <p:nvPr/>
        </p:nvSpPr>
        <p:spPr>
          <a:xfrm>
            <a:off x="6096000" y="2959100"/>
            <a:ext cx="6096000" cy="939800"/>
          </a:xfrm>
          <a:prstGeom prst="rect">
            <a:avLst/>
          </a:prstGeom>
          <a:solidFill>
            <a:srgbClr val="50655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Graphic 6">
            <a:extLst>
              <a:ext uri="{FF2B5EF4-FFF2-40B4-BE49-F238E27FC236}">
                <a16:creationId xmlns:a16="http://schemas.microsoft.com/office/drawing/2014/main" id="{D4BF67F2-880F-42CC-ACC9-096D8296BC7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795338" y="1777004"/>
            <a:ext cx="806767" cy="696680"/>
          </a:xfrm>
          <a:prstGeom prst="rect">
            <a:avLst/>
          </a:prstGeom>
          <a:effectLst>
            <a:outerShdw blurRad="50800" dist="38100" dir="2700000" algn="tl" rotWithShape="0">
              <a:prstClr val="black">
                <a:alpha val="40000"/>
              </a:prstClr>
            </a:outerShdw>
          </a:effectLst>
        </p:spPr>
      </p:pic>
      <p:pic>
        <p:nvPicPr>
          <p:cNvPr id="8" name="Graphic 7">
            <a:extLst>
              <a:ext uri="{FF2B5EF4-FFF2-40B4-BE49-F238E27FC236}">
                <a16:creationId xmlns:a16="http://schemas.microsoft.com/office/drawing/2014/main" id="{90A7F557-9E20-4120-A402-3229B6967C0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8016"/>
          <a:stretch/>
        </p:blipFill>
        <p:spPr>
          <a:xfrm>
            <a:off x="8489778" y="2521229"/>
            <a:ext cx="1280840" cy="393997"/>
          </a:xfrm>
          <a:prstGeom prst="rect">
            <a:avLst/>
          </a:prstGeom>
        </p:spPr>
      </p:pic>
    </p:spTree>
    <p:extLst>
      <p:ext uri="{BB962C8B-B14F-4D97-AF65-F5344CB8AC3E}">
        <p14:creationId xmlns:p14="http://schemas.microsoft.com/office/powerpoint/2010/main" val="1987082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48</a:t>
            </a:fld>
            <a:endParaRPr lang="en-IN"/>
          </a:p>
        </p:txBody>
      </p:sp>
      <p:sp>
        <p:nvSpPr>
          <p:cNvPr id="7" name="Rectangle 6">
            <a:extLst>
              <a:ext uri="{FF2B5EF4-FFF2-40B4-BE49-F238E27FC236}">
                <a16:creationId xmlns:a16="http://schemas.microsoft.com/office/drawing/2014/main" id="{437BD963-733F-4849-ACE1-CCD792B055C3}"/>
              </a:ext>
            </a:extLst>
          </p:cNvPr>
          <p:cNvSpPr/>
          <p:nvPr/>
        </p:nvSpPr>
        <p:spPr>
          <a:xfrm>
            <a:off x="2102152" y="663600"/>
            <a:ext cx="9730457" cy="5478423"/>
          </a:xfrm>
          <a:prstGeom prst="rect">
            <a:avLst/>
          </a:prstGeom>
        </p:spPr>
        <p:txBody>
          <a:bodyPr wrap="square">
            <a:spAutoFit/>
          </a:bodyPr>
          <a:lstStyle/>
          <a:p>
            <a:pPr marL="285750" indent="-285750" algn="just">
              <a:buFont typeface="Wingdings" panose="05000000000000000000" pitchFamily="2" charset="2"/>
              <a:buChar char="§"/>
            </a:pPr>
            <a:r>
              <a:rPr lang="en-IN" sz="1400" b="1"/>
              <a:t>Companies Act 2013</a:t>
            </a:r>
            <a:r>
              <a:rPr lang="en-IN" sz="1400"/>
              <a:t>: provides the framework as well as regulates incorporation of a company, responsibilities of a company, directors, dissolution of a company. It also provides a code of conduct for the corporate sector in relation to issue, allotment and transfer of securities, and disclosures to be made in public issues. The Act also regulates underwriting, the use of premium and discounts on issues, rights and bonus issues, payment of interest and dividends, supply of annual report and other information</a:t>
            </a:r>
          </a:p>
          <a:p>
            <a:pPr marL="285750" indent="-285750" algn="just">
              <a:buFont typeface="Wingdings" panose="05000000000000000000" pitchFamily="2" charset="2"/>
              <a:buChar char="§"/>
            </a:pPr>
            <a:endParaRPr lang="en-IN" sz="1400"/>
          </a:p>
          <a:p>
            <a:pPr marL="285750" indent="-285750" algn="just">
              <a:buFont typeface="Wingdings" panose="05000000000000000000" pitchFamily="2" charset="2"/>
              <a:buChar char="§"/>
            </a:pPr>
            <a:r>
              <a:rPr lang="en-IN" sz="1400" b="1"/>
              <a:t>Securities and Exchange Board of India Act (SEBI Act), 1992</a:t>
            </a:r>
            <a:r>
              <a:rPr lang="en-IN" sz="1400"/>
              <a:t>: SEBI was established under this act, to develop &amp; regulate securities market and also to protect investors. Regulatory jurisdiction extends over corporate in the issuance of capital and transfer of securities, in addition to all intermediaries and persons associated with securities market. SEBI has powers to conduct enquiries, audits and inspection of all concerned and adjudicate offences under the Act to penalize them in case of violations of the provisions of the Act, Rules and Regulations made there under</a:t>
            </a:r>
          </a:p>
          <a:p>
            <a:pPr marL="285750" indent="-285750" algn="just">
              <a:buFont typeface="Wingdings" panose="05000000000000000000" pitchFamily="2" charset="2"/>
              <a:buChar char="§"/>
            </a:pPr>
            <a:endParaRPr lang="en-IN" sz="1400" b="1"/>
          </a:p>
          <a:p>
            <a:pPr marL="285750" indent="-285750" algn="just">
              <a:buFont typeface="Wingdings" panose="05000000000000000000" pitchFamily="2" charset="2"/>
              <a:buChar char="§"/>
            </a:pPr>
            <a:r>
              <a:rPr lang="en-IN" sz="1400" b="1"/>
              <a:t>Securities Contracts (Regulation) Act, 1956 (SCRA)</a:t>
            </a:r>
            <a:r>
              <a:rPr lang="en-IN" sz="1400"/>
              <a:t>: it provides for regulation of transactions in securities through control over stock exchanges. It gives Central Government regulatory jurisdiction over: </a:t>
            </a:r>
          </a:p>
          <a:p>
            <a:pPr marL="742950" lvl="1" indent="-285750" algn="just">
              <a:buFont typeface="Courier New" panose="02070309020205020404" pitchFamily="49" charset="0"/>
              <a:buChar char="o"/>
            </a:pPr>
            <a:r>
              <a:rPr lang="en-IN" sz="1400"/>
              <a:t>Stock exchanges through a process of recognition and continued supervision </a:t>
            </a:r>
          </a:p>
          <a:p>
            <a:pPr marL="742950" lvl="1" indent="-285750" algn="just">
              <a:buFont typeface="Courier New" panose="02070309020205020404" pitchFamily="49" charset="0"/>
              <a:buChar char="o"/>
            </a:pPr>
            <a:r>
              <a:rPr lang="en-IN" sz="1400"/>
              <a:t>Contracts in securities, and  </a:t>
            </a:r>
          </a:p>
          <a:p>
            <a:pPr marL="742950" lvl="1" indent="-285750" algn="just">
              <a:buFont typeface="Courier New" panose="02070309020205020404" pitchFamily="49" charset="0"/>
              <a:buChar char="o"/>
            </a:pPr>
            <a:r>
              <a:rPr lang="en-IN" sz="1400"/>
              <a:t>Listing of securities on stock exchanges</a:t>
            </a:r>
          </a:p>
          <a:p>
            <a:pPr lvl="1" algn="just"/>
            <a:endParaRPr lang="en-IN" sz="1400"/>
          </a:p>
          <a:p>
            <a:pPr marL="285750" indent="-285750" algn="just">
              <a:buFont typeface="Wingdings" panose="05000000000000000000" pitchFamily="2" charset="2"/>
              <a:buChar char="§"/>
            </a:pPr>
            <a:r>
              <a:rPr lang="en-IN" sz="1400" b="1"/>
              <a:t>Depositories Act, 1996</a:t>
            </a:r>
            <a:r>
              <a:rPr lang="en-IN" sz="1400"/>
              <a:t>: It provides for the establishment of depositories in securities market with the objective of ensuring near instant transferability of securities with speed, accuracy and in a safe and secure manner. It ensures electronic maintenance &amp; transfer of ownership of dematerialized (Demat) securities.</a:t>
            </a:r>
          </a:p>
          <a:p>
            <a:pPr marL="742950" lvl="1" indent="-285750" algn="just">
              <a:buFont typeface="Courier New" panose="02070309020205020404" pitchFamily="49" charset="0"/>
              <a:buChar char="o"/>
            </a:pPr>
            <a:r>
              <a:rPr lang="en-US" sz="1400"/>
              <a:t>It provides for all securities held in depository to be dematerialized and in a fungible form  </a:t>
            </a:r>
          </a:p>
          <a:p>
            <a:pPr marL="742950" lvl="1" indent="-285750" algn="just">
              <a:buFont typeface="Courier New" panose="02070309020205020404" pitchFamily="49" charset="0"/>
              <a:buChar char="o"/>
            </a:pPr>
            <a:r>
              <a:rPr lang="en-US" sz="1400"/>
              <a:t>It enables the depository to be the registered owner of the securities in the books of the issuer </a:t>
            </a:r>
          </a:p>
          <a:p>
            <a:pPr marL="742950" lvl="1" indent="-285750" algn="just">
              <a:buFont typeface="Courier New" panose="02070309020205020404" pitchFamily="49" charset="0"/>
              <a:buChar char="o"/>
            </a:pPr>
            <a:r>
              <a:rPr lang="en-US" sz="1400"/>
              <a:t>Depository shall maintain a register and index of beneficial owners </a:t>
            </a:r>
          </a:p>
          <a:p>
            <a:pPr marL="742950" lvl="1" indent="-285750" algn="just">
              <a:buFont typeface="Courier New" panose="02070309020205020404" pitchFamily="49" charset="0"/>
              <a:buChar char="o"/>
            </a:pPr>
            <a:r>
              <a:rPr lang="en-US" sz="1400"/>
              <a:t>Depository as the registered owner shall not have any voting rights or any other rights in respect of securities held by it</a:t>
            </a:r>
          </a:p>
          <a:p>
            <a:pPr marL="742950" lvl="1" indent="-285750" algn="just">
              <a:buFont typeface="Courier New" panose="02070309020205020404" pitchFamily="49" charset="0"/>
              <a:buChar char="o"/>
            </a:pPr>
            <a:r>
              <a:rPr lang="en-US" sz="1400"/>
              <a:t>Beneficial owner shall be entitled to all rights and liabilities in respect of his securities held by a depository</a:t>
            </a:r>
          </a:p>
        </p:txBody>
      </p:sp>
      <p:sp>
        <p:nvSpPr>
          <p:cNvPr id="5" name="Rechteck 24">
            <a:extLst>
              <a:ext uri="{FF2B5EF4-FFF2-40B4-BE49-F238E27FC236}">
                <a16:creationId xmlns:a16="http://schemas.microsoft.com/office/drawing/2014/main" id="{46BAFE1E-E1F9-4970-98C7-3930A1A746A5}"/>
              </a:ext>
            </a:extLst>
          </p:cNvPr>
          <p:cNvSpPr/>
          <p:nvPr/>
        </p:nvSpPr>
        <p:spPr>
          <a:xfrm>
            <a:off x="0" y="0"/>
            <a:ext cx="1929873"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le 1">
            <a:extLst>
              <a:ext uri="{FF2B5EF4-FFF2-40B4-BE49-F238E27FC236}">
                <a16:creationId xmlns:a16="http://schemas.microsoft.com/office/drawing/2014/main" id="{DD001C45-86B8-45A7-A68C-6C4E1FF5F9DD}"/>
              </a:ext>
            </a:extLst>
          </p:cNvPr>
          <p:cNvSpPr txBox="1">
            <a:spLocks/>
          </p:cNvSpPr>
          <p:nvPr/>
        </p:nvSpPr>
        <p:spPr>
          <a:xfrm>
            <a:off x="-16117" y="3617770"/>
            <a:ext cx="2012252" cy="1098762"/>
          </a:xfrm>
          <a:prstGeom prst="rect">
            <a:avLst/>
          </a:prstGeom>
        </p:spPr>
        <p:txBody>
          <a:bodyPr vert="horz" wrap="square" lIns="91440" tIns="45720" rIns="91440" bIns="45720" rtlCol="0" anchor="ctr">
            <a:spAutoFit/>
          </a:bodyPr>
          <a:lstStyle>
            <a:defPPr>
              <a:defRPr lang="en-US"/>
            </a:defPPr>
            <a:lvl1pPr algn="ct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IN"/>
              <a:t>Annexure 1 – Important legislations</a:t>
            </a:r>
          </a:p>
        </p:txBody>
      </p:sp>
      <p:pic>
        <p:nvPicPr>
          <p:cNvPr id="9" name="Graphic 8" descr="Postit Notes with solid fill">
            <a:extLst>
              <a:ext uri="{FF2B5EF4-FFF2-40B4-BE49-F238E27FC236}">
                <a16:creationId xmlns:a16="http://schemas.microsoft.com/office/drawing/2014/main" id="{0282115F-314B-4758-9FDE-4E4070B6D7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40" y="1948860"/>
            <a:ext cx="1716870" cy="1716870"/>
          </a:xfrm>
          <a:prstGeom prst="rect">
            <a:avLst/>
          </a:prstGeom>
          <a:effectLst>
            <a:outerShdw blurRad="50800" dist="38100" dir="2700000" algn="tl" rotWithShape="0">
              <a:prstClr val="black">
                <a:alpha val="40000"/>
              </a:prstClr>
            </a:outerShdw>
          </a:effectLst>
        </p:spPr>
      </p:pic>
      <p:pic>
        <p:nvPicPr>
          <p:cNvPr id="10" name="Graphic 9">
            <a:extLst>
              <a:ext uri="{FF2B5EF4-FFF2-40B4-BE49-F238E27FC236}">
                <a16:creationId xmlns:a16="http://schemas.microsoft.com/office/drawing/2014/main" id="{9F9AEEAE-2A88-4111-824F-3CF0E25CAA0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74802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49</a:t>
            </a:fld>
            <a:endParaRPr lang="en-IN"/>
          </a:p>
        </p:txBody>
      </p:sp>
      <p:sp>
        <p:nvSpPr>
          <p:cNvPr id="7" name="Rectangle 6">
            <a:extLst>
              <a:ext uri="{FF2B5EF4-FFF2-40B4-BE49-F238E27FC236}">
                <a16:creationId xmlns:a16="http://schemas.microsoft.com/office/drawing/2014/main" id="{437BD963-733F-4849-ACE1-CCD792B055C3}"/>
              </a:ext>
            </a:extLst>
          </p:cNvPr>
          <p:cNvSpPr/>
          <p:nvPr/>
        </p:nvSpPr>
        <p:spPr>
          <a:xfrm>
            <a:off x="2102151" y="806385"/>
            <a:ext cx="9561363" cy="2462213"/>
          </a:xfrm>
          <a:prstGeom prst="rect">
            <a:avLst/>
          </a:prstGeom>
        </p:spPr>
        <p:txBody>
          <a:bodyPr wrap="square">
            <a:spAutoFit/>
          </a:bodyPr>
          <a:lstStyle/>
          <a:p>
            <a:pPr marL="285750" indent="-285750" algn="just">
              <a:buFont typeface="Arial" panose="020B0604020202020204" pitchFamily="34" charset="0"/>
              <a:buChar char="•"/>
            </a:pPr>
            <a:r>
              <a:rPr lang="en-US" sz="1400" b="1"/>
              <a:t>The Insolvency and Bankruptcy Code, 2016</a:t>
            </a:r>
            <a:r>
              <a:rPr lang="en-US" sz="1400"/>
              <a:t>: It provides a time-bound process to resolve insolvency</a:t>
            </a:r>
          </a:p>
          <a:p>
            <a:pPr marL="285750" indent="-285750" algn="just">
              <a:buFont typeface="Arial" panose="020B0604020202020204" pitchFamily="34" charset="0"/>
              <a:buChar char="•"/>
            </a:pPr>
            <a:endParaRPr lang="en-US" sz="1400" b="1"/>
          </a:p>
          <a:p>
            <a:pPr marL="285750" indent="-285750" algn="just">
              <a:buFont typeface="Arial" panose="020B0604020202020204" pitchFamily="34" charset="0"/>
              <a:buChar char="•"/>
            </a:pPr>
            <a:r>
              <a:rPr lang="en-US" sz="1400" b="1"/>
              <a:t>Foreign Exchange Management Act (FEMA), 1999</a:t>
            </a:r>
            <a:r>
              <a:rPr lang="en-US" sz="1400"/>
              <a:t>: The ECM of RBI stipulated the regulations that governed for foreign exchange transactions in India till May 2000. In May 2000, the regulations under FEMA 1999 came into force and all notifications regarding foreign exchange transactions since then, are prescribed under FEMA.</a:t>
            </a:r>
          </a:p>
          <a:p>
            <a:pPr marL="285750" indent="-285750" algn="just">
              <a:buFont typeface="Arial" panose="020B0604020202020204" pitchFamily="34" charset="0"/>
              <a:buChar char="•"/>
            </a:pPr>
            <a:endParaRPr lang="en-US" sz="1400" b="1"/>
          </a:p>
          <a:p>
            <a:pPr marL="285750" indent="-285750" algn="just">
              <a:buFont typeface="Arial" panose="020B0604020202020204" pitchFamily="34" charset="0"/>
              <a:buChar char="•"/>
            </a:pPr>
            <a:r>
              <a:rPr lang="en-US" sz="1400" b="1"/>
              <a:t>Prevention of Money Laundering Act, 2002 (PMLA)</a:t>
            </a:r>
            <a:r>
              <a:rPr lang="en-US" sz="1400"/>
              <a:t>: The PMLA provides the basic statutory framework for identification of customers, transaction records, anti-money laundering measures, monitoring &amp; reporting requirements etc. PMLA defines the broad structure under which KYC and related regulations from SEBI and RBI which are applicable in the securities market are framed </a:t>
            </a:r>
          </a:p>
          <a:p>
            <a:pPr algn="just"/>
            <a:endParaRPr lang="en-IN" sz="1400"/>
          </a:p>
        </p:txBody>
      </p:sp>
      <p:sp>
        <p:nvSpPr>
          <p:cNvPr id="5" name="Rechteck 24">
            <a:extLst>
              <a:ext uri="{FF2B5EF4-FFF2-40B4-BE49-F238E27FC236}">
                <a16:creationId xmlns:a16="http://schemas.microsoft.com/office/drawing/2014/main" id="{B822D708-4D94-4A05-8DA1-1EEE0ABC115B}"/>
              </a:ext>
            </a:extLst>
          </p:cNvPr>
          <p:cNvSpPr/>
          <p:nvPr/>
        </p:nvSpPr>
        <p:spPr>
          <a:xfrm>
            <a:off x="0" y="0"/>
            <a:ext cx="1929873"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le 1">
            <a:extLst>
              <a:ext uri="{FF2B5EF4-FFF2-40B4-BE49-F238E27FC236}">
                <a16:creationId xmlns:a16="http://schemas.microsoft.com/office/drawing/2014/main" id="{4D16A8DA-C233-44C5-9489-55655E075466}"/>
              </a:ext>
            </a:extLst>
          </p:cNvPr>
          <p:cNvSpPr txBox="1">
            <a:spLocks/>
          </p:cNvSpPr>
          <p:nvPr/>
        </p:nvSpPr>
        <p:spPr>
          <a:xfrm>
            <a:off x="39758" y="3855522"/>
            <a:ext cx="1929872" cy="1098762"/>
          </a:xfrm>
          <a:prstGeom prst="rect">
            <a:avLst/>
          </a:prstGeom>
        </p:spPr>
        <p:txBody>
          <a:bodyPr vert="horz" wrap="square" lIns="91440" tIns="45720" rIns="91440" bIns="45720" rtlCol="0" anchor="ctr">
            <a:spAutoFit/>
          </a:bodyPr>
          <a:lstStyle>
            <a:defPPr>
              <a:defRPr lang="en-US"/>
            </a:defPPr>
            <a:lvl1pPr algn="ct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IN"/>
              <a:t>Annexure 1 – Important legislations</a:t>
            </a:r>
          </a:p>
        </p:txBody>
      </p:sp>
      <p:pic>
        <p:nvPicPr>
          <p:cNvPr id="9" name="Graphic 8" descr="Postit Notes with solid fill">
            <a:extLst>
              <a:ext uri="{FF2B5EF4-FFF2-40B4-BE49-F238E27FC236}">
                <a16:creationId xmlns:a16="http://schemas.microsoft.com/office/drawing/2014/main" id="{00F21B44-EB93-4012-96F8-EA9CD7484E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01" y="1821772"/>
            <a:ext cx="1716870" cy="1716870"/>
          </a:xfrm>
          <a:prstGeom prst="rect">
            <a:avLst/>
          </a:prstGeom>
          <a:effectLst>
            <a:outerShdw blurRad="50800" dist="38100" dir="2700000" algn="tl" rotWithShape="0">
              <a:prstClr val="black">
                <a:alpha val="40000"/>
              </a:prstClr>
            </a:outerShdw>
          </a:effectLst>
        </p:spPr>
      </p:pic>
      <p:pic>
        <p:nvPicPr>
          <p:cNvPr id="10" name="Graphic 9">
            <a:extLst>
              <a:ext uri="{FF2B5EF4-FFF2-40B4-BE49-F238E27FC236}">
                <a16:creationId xmlns:a16="http://schemas.microsoft.com/office/drawing/2014/main" id="{4E9A0756-E8A2-4208-8E98-6E17CCE7BAB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07310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5</a:t>
            </a:fld>
            <a:endParaRPr lang="en-IN"/>
          </a:p>
        </p:txBody>
      </p:sp>
      <p:sp>
        <p:nvSpPr>
          <p:cNvPr id="3" name="TextBox 2">
            <a:extLst>
              <a:ext uri="{FF2B5EF4-FFF2-40B4-BE49-F238E27FC236}">
                <a16:creationId xmlns:a16="http://schemas.microsoft.com/office/drawing/2014/main" id="{65346394-5C3D-4C59-897E-654BEACF3373}"/>
              </a:ext>
            </a:extLst>
          </p:cNvPr>
          <p:cNvSpPr txBox="1"/>
          <p:nvPr/>
        </p:nvSpPr>
        <p:spPr>
          <a:xfrm>
            <a:off x="4188550" y="1334500"/>
            <a:ext cx="2944758" cy="369332"/>
          </a:xfrm>
          <a:prstGeom prst="rect">
            <a:avLst/>
          </a:prstGeom>
          <a:noFill/>
          <a:ln>
            <a:solidFill>
              <a:srgbClr val="686885"/>
            </a:solidFill>
          </a:ln>
        </p:spPr>
        <p:txBody>
          <a:bodyPr wrap="square" rtlCol="0">
            <a:spAutoFit/>
          </a:bodyPr>
          <a:lstStyle/>
          <a:p>
            <a:pPr algn="ctr"/>
            <a:r>
              <a:rPr lang="en-US"/>
              <a:t>Foreign Investments in India</a:t>
            </a:r>
            <a:endParaRPr lang="en-IN"/>
          </a:p>
        </p:txBody>
      </p:sp>
      <p:sp>
        <p:nvSpPr>
          <p:cNvPr id="6" name="TextBox 5">
            <a:extLst>
              <a:ext uri="{FF2B5EF4-FFF2-40B4-BE49-F238E27FC236}">
                <a16:creationId xmlns:a16="http://schemas.microsoft.com/office/drawing/2014/main" id="{4BD56F21-10E9-49C8-93C8-E2AD3417732D}"/>
              </a:ext>
            </a:extLst>
          </p:cNvPr>
          <p:cNvSpPr txBox="1"/>
          <p:nvPr/>
        </p:nvSpPr>
        <p:spPr>
          <a:xfrm>
            <a:off x="2652933" y="2465835"/>
            <a:ext cx="2354826" cy="369332"/>
          </a:xfrm>
          <a:prstGeom prst="rect">
            <a:avLst/>
          </a:prstGeom>
          <a:noFill/>
          <a:ln>
            <a:solidFill>
              <a:srgbClr val="686885"/>
            </a:solidFill>
          </a:ln>
        </p:spPr>
        <p:txBody>
          <a:bodyPr wrap="square" rtlCol="0">
            <a:spAutoFit/>
          </a:bodyPr>
          <a:lstStyle/>
          <a:p>
            <a:pPr algn="ctr"/>
            <a:r>
              <a:rPr lang="en-US"/>
              <a:t>Portfolio investments</a:t>
            </a:r>
            <a:endParaRPr lang="en-IN"/>
          </a:p>
        </p:txBody>
      </p:sp>
      <p:sp>
        <p:nvSpPr>
          <p:cNvPr id="8" name="TextBox 7">
            <a:extLst>
              <a:ext uri="{FF2B5EF4-FFF2-40B4-BE49-F238E27FC236}">
                <a16:creationId xmlns:a16="http://schemas.microsoft.com/office/drawing/2014/main" id="{442A1E14-828D-4C9A-8141-3EC5EB613A08}"/>
              </a:ext>
            </a:extLst>
          </p:cNvPr>
          <p:cNvSpPr txBox="1"/>
          <p:nvPr/>
        </p:nvSpPr>
        <p:spPr>
          <a:xfrm>
            <a:off x="7044814" y="2470755"/>
            <a:ext cx="2354826" cy="369332"/>
          </a:xfrm>
          <a:prstGeom prst="rect">
            <a:avLst/>
          </a:prstGeom>
          <a:noFill/>
          <a:ln>
            <a:solidFill>
              <a:srgbClr val="686885"/>
            </a:solidFill>
          </a:ln>
        </p:spPr>
        <p:txBody>
          <a:bodyPr wrap="square" rtlCol="0">
            <a:spAutoFit/>
          </a:bodyPr>
          <a:lstStyle/>
          <a:p>
            <a:pPr algn="ctr"/>
            <a:r>
              <a:rPr lang="en-US"/>
              <a:t>Direct investments</a:t>
            </a:r>
            <a:endParaRPr lang="en-IN"/>
          </a:p>
        </p:txBody>
      </p:sp>
      <p:cxnSp>
        <p:nvCxnSpPr>
          <p:cNvPr id="11" name="Connector: Elbow 10">
            <a:extLst>
              <a:ext uri="{FF2B5EF4-FFF2-40B4-BE49-F238E27FC236}">
                <a16:creationId xmlns:a16="http://schemas.microsoft.com/office/drawing/2014/main" id="{823B67CF-639E-4F1F-8211-7941233EA545}"/>
              </a:ext>
            </a:extLst>
          </p:cNvPr>
          <p:cNvCxnSpPr>
            <a:cxnSpLocks/>
            <a:stCxn id="3" idx="2"/>
            <a:endCxn id="8" idx="0"/>
          </p:cNvCxnSpPr>
          <p:nvPr/>
        </p:nvCxnSpPr>
        <p:spPr>
          <a:xfrm rot="16200000" flipH="1">
            <a:off x="6558117" y="806644"/>
            <a:ext cx="766923" cy="256129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AF68F9F-9218-42FA-888C-1969B72C48DE}"/>
              </a:ext>
            </a:extLst>
          </p:cNvPr>
          <p:cNvSpPr txBox="1"/>
          <p:nvPr/>
        </p:nvSpPr>
        <p:spPr>
          <a:xfrm>
            <a:off x="2525119" y="3429395"/>
            <a:ext cx="594853" cy="369332"/>
          </a:xfrm>
          <a:prstGeom prst="rect">
            <a:avLst/>
          </a:prstGeom>
          <a:noFill/>
          <a:ln>
            <a:solidFill>
              <a:srgbClr val="686885"/>
            </a:solidFill>
          </a:ln>
        </p:spPr>
        <p:txBody>
          <a:bodyPr wrap="square" rtlCol="0">
            <a:spAutoFit/>
          </a:bodyPr>
          <a:lstStyle/>
          <a:p>
            <a:pPr algn="ctr"/>
            <a:r>
              <a:rPr lang="en-US"/>
              <a:t>FPI</a:t>
            </a:r>
            <a:endParaRPr lang="en-IN"/>
          </a:p>
        </p:txBody>
      </p:sp>
      <p:sp>
        <p:nvSpPr>
          <p:cNvPr id="15" name="TextBox 14">
            <a:extLst>
              <a:ext uri="{FF2B5EF4-FFF2-40B4-BE49-F238E27FC236}">
                <a16:creationId xmlns:a16="http://schemas.microsoft.com/office/drawing/2014/main" id="{CF0807C6-1EA2-4D20-A34B-33AFA0E82192}"/>
              </a:ext>
            </a:extLst>
          </p:cNvPr>
          <p:cNvSpPr txBox="1"/>
          <p:nvPr/>
        </p:nvSpPr>
        <p:spPr>
          <a:xfrm>
            <a:off x="4344082" y="3434315"/>
            <a:ext cx="594853" cy="369332"/>
          </a:xfrm>
          <a:prstGeom prst="rect">
            <a:avLst/>
          </a:prstGeom>
          <a:noFill/>
          <a:ln>
            <a:solidFill>
              <a:srgbClr val="686885"/>
            </a:solidFill>
          </a:ln>
        </p:spPr>
        <p:txBody>
          <a:bodyPr wrap="square" rtlCol="0">
            <a:spAutoFit/>
          </a:bodyPr>
          <a:lstStyle/>
          <a:p>
            <a:pPr algn="ctr"/>
            <a:r>
              <a:rPr lang="en-US"/>
              <a:t>NRI</a:t>
            </a:r>
            <a:endParaRPr lang="en-IN"/>
          </a:p>
        </p:txBody>
      </p:sp>
      <p:cxnSp>
        <p:nvCxnSpPr>
          <p:cNvPr id="17" name="Connector: Elbow 16">
            <a:extLst>
              <a:ext uri="{FF2B5EF4-FFF2-40B4-BE49-F238E27FC236}">
                <a16:creationId xmlns:a16="http://schemas.microsoft.com/office/drawing/2014/main" id="{3F5C66DA-AA9A-4F19-8D0E-6078D118561E}"/>
              </a:ext>
            </a:extLst>
          </p:cNvPr>
          <p:cNvCxnSpPr>
            <a:stCxn id="6" idx="2"/>
            <a:endCxn id="14" idx="0"/>
          </p:cNvCxnSpPr>
          <p:nvPr/>
        </p:nvCxnSpPr>
        <p:spPr>
          <a:xfrm rot="5400000">
            <a:off x="3029332" y="2628381"/>
            <a:ext cx="594228" cy="1007800"/>
          </a:xfrm>
          <a:prstGeom prst="bentConnector3">
            <a:avLst/>
          </a:prstGeom>
          <a:ln>
            <a:solidFill>
              <a:srgbClr val="68688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FCACAFA8-7812-41BD-834B-8ADF486207C0}"/>
              </a:ext>
            </a:extLst>
          </p:cNvPr>
          <p:cNvCxnSpPr>
            <a:stCxn id="6" idx="2"/>
            <a:endCxn id="15" idx="0"/>
          </p:cNvCxnSpPr>
          <p:nvPr/>
        </p:nvCxnSpPr>
        <p:spPr>
          <a:xfrm rot="16200000" flipH="1">
            <a:off x="3936353" y="2729159"/>
            <a:ext cx="599148" cy="811163"/>
          </a:xfrm>
          <a:prstGeom prst="bentConnector3">
            <a:avLst/>
          </a:prstGeom>
          <a:ln>
            <a:solidFill>
              <a:srgbClr val="686885"/>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46933AD-BD59-4232-B230-277280C969A8}"/>
              </a:ext>
            </a:extLst>
          </p:cNvPr>
          <p:cNvSpPr txBox="1"/>
          <p:nvPr/>
        </p:nvSpPr>
        <p:spPr>
          <a:xfrm>
            <a:off x="6459799" y="3419562"/>
            <a:ext cx="759542" cy="369332"/>
          </a:xfrm>
          <a:prstGeom prst="rect">
            <a:avLst/>
          </a:prstGeom>
          <a:noFill/>
          <a:ln>
            <a:solidFill>
              <a:srgbClr val="686885"/>
            </a:solidFill>
          </a:ln>
        </p:spPr>
        <p:txBody>
          <a:bodyPr wrap="square" rtlCol="0">
            <a:spAutoFit/>
          </a:bodyPr>
          <a:lstStyle/>
          <a:p>
            <a:pPr algn="ctr"/>
            <a:r>
              <a:rPr lang="en-US"/>
              <a:t>FVCI</a:t>
            </a:r>
            <a:endParaRPr lang="en-IN"/>
          </a:p>
        </p:txBody>
      </p:sp>
      <p:sp>
        <p:nvSpPr>
          <p:cNvPr id="21" name="TextBox 20">
            <a:extLst>
              <a:ext uri="{FF2B5EF4-FFF2-40B4-BE49-F238E27FC236}">
                <a16:creationId xmlns:a16="http://schemas.microsoft.com/office/drawing/2014/main" id="{0E50987F-343F-46F5-BFD7-DC6C045625C6}"/>
              </a:ext>
            </a:extLst>
          </p:cNvPr>
          <p:cNvSpPr txBox="1"/>
          <p:nvPr/>
        </p:nvSpPr>
        <p:spPr>
          <a:xfrm>
            <a:off x="9038304" y="3416516"/>
            <a:ext cx="594853" cy="369332"/>
          </a:xfrm>
          <a:prstGeom prst="rect">
            <a:avLst/>
          </a:prstGeom>
          <a:noFill/>
          <a:ln>
            <a:solidFill>
              <a:srgbClr val="686885"/>
            </a:solidFill>
          </a:ln>
        </p:spPr>
        <p:txBody>
          <a:bodyPr wrap="square" rtlCol="0">
            <a:spAutoFit/>
          </a:bodyPr>
          <a:lstStyle/>
          <a:p>
            <a:pPr algn="ctr"/>
            <a:r>
              <a:rPr lang="en-US"/>
              <a:t>FDI</a:t>
            </a:r>
            <a:endParaRPr lang="en-IN"/>
          </a:p>
        </p:txBody>
      </p:sp>
      <p:cxnSp>
        <p:nvCxnSpPr>
          <p:cNvPr id="23" name="Connector: Elbow 22">
            <a:extLst>
              <a:ext uri="{FF2B5EF4-FFF2-40B4-BE49-F238E27FC236}">
                <a16:creationId xmlns:a16="http://schemas.microsoft.com/office/drawing/2014/main" id="{21660D6C-F540-48C3-8B96-5E2B55A912AA}"/>
              </a:ext>
            </a:extLst>
          </p:cNvPr>
          <p:cNvCxnSpPr>
            <a:cxnSpLocks/>
            <a:stCxn id="8" idx="2"/>
            <a:endCxn id="20" idx="0"/>
          </p:cNvCxnSpPr>
          <p:nvPr/>
        </p:nvCxnSpPr>
        <p:spPr>
          <a:xfrm rot="5400000">
            <a:off x="7241162" y="2438496"/>
            <a:ext cx="579475" cy="1382657"/>
          </a:xfrm>
          <a:prstGeom prst="bentConnector3">
            <a:avLst/>
          </a:prstGeom>
          <a:ln>
            <a:solidFill>
              <a:srgbClr val="68688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07DF47B5-AC30-402A-BAA7-255BA0F3D96A}"/>
              </a:ext>
            </a:extLst>
          </p:cNvPr>
          <p:cNvCxnSpPr>
            <a:stCxn id="8" idx="2"/>
            <a:endCxn id="21" idx="0"/>
          </p:cNvCxnSpPr>
          <p:nvPr/>
        </p:nvCxnSpPr>
        <p:spPr>
          <a:xfrm rot="16200000" flipH="1">
            <a:off x="8490765" y="2571549"/>
            <a:ext cx="576429" cy="1113504"/>
          </a:xfrm>
          <a:prstGeom prst="bentConnector3">
            <a:avLst/>
          </a:prstGeom>
          <a:ln>
            <a:solidFill>
              <a:srgbClr val="686885"/>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7FD96A1-7229-4E86-AA12-BEA907283051}"/>
              </a:ext>
            </a:extLst>
          </p:cNvPr>
          <p:cNvSpPr txBox="1"/>
          <p:nvPr/>
        </p:nvSpPr>
        <p:spPr>
          <a:xfrm>
            <a:off x="6151322" y="4324136"/>
            <a:ext cx="1382657" cy="646331"/>
          </a:xfrm>
          <a:prstGeom prst="rect">
            <a:avLst/>
          </a:prstGeom>
          <a:noFill/>
          <a:ln>
            <a:solidFill>
              <a:srgbClr val="686885"/>
            </a:solidFill>
          </a:ln>
        </p:spPr>
        <p:txBody>
          <a:bodyPr wrap="square" rtlCol="0">
            <a:spAutoFit/>
          </a:bodyPr>
          <a:lstStyle/>
          <a:p>
            <a:pPr algn="ctr"/>
            <a:r>
              <a:rPr lang="en-US"/>
              <a:t>SEBI Approval</a:t>
            </a:r>
            <a:endParaRPr lang="en-IN"/>
          </a:p>
        </p:txBody>
      </p:sp>
      <p:cxnSp>
        <p:nvCxnSpPr>
          <p:cNvPr id="29" name="Straight Arrow Connector 28">
            <a:extLst>
              <a:ext uri="{FF2B5EF4-FFF2-40B4-BE49-F238E27FC236}">
                <a16:creationId xmlns:a16="http://schemas.microsoft.com/office/drawing/2014/main" id="{95970CEB-4440-4F2B-8F93-FEA30A323799}"/>
              </a:ext>
            </a:extLst>
          </p:cNvPr>
          <p:cNvCxnSpPr>
            <a:stCxn id="20" idx="2"/>
            <a:endCxn id="27" idx="0"/>
          </p:cNvCxnSpPr>
          <p:nvPr/>
        </p:nvCxnSpPr>
        <p:spPr>
          <a:xfrm>
            <a:off x="6839570" y="3788894"/>
            <a:ext cx="3081" cy="535242"/>
          </a:xfrm>
          <a:prstGeom prst="straightConnector1">
            <a:avLst/>
          </a:prstGeom>
          <a:ln>
            <a:solidFill>
              <a:srgbClr val="686885"/>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72C514-33E4-4397-952F-863A3D3AC2C7}"/>
              </a:ext>
            </a:extLst>
          </p:cNvPr>
          <p:cNvSpPr txBox="1"/>
          <p:nvPr/>
        </p:nvSpPr>
        <p:spPr>
          <a:xfrm>
            <a:off x="7763813" y="4329054"/>
            <a:ext cx="1724315" cy="646331"/>
          </a:xfrm>
          <a:prstGeom prst="rect">
            <a:avLst/>
          </a:prstGeom>
          <a:noFill/>
          <a:ln>
            <a:solidFill>
              <a:srgbClr val="686885"/>
            </a:solidFill>
          </a:ln>
        </p:spPr>
        <p:txBody>
          <a:bodyPr wrap="square" rtlCol="0">
            <a:spAutoFit/>
          </a:bodyPr>
          <a:lstStyle/>
          <a:p>
            <a:pPr algn="ctr"/>
            <a:r>
              <a:rPr lang="en-US"/>
              <a:t>Government of India Approval*</a:t>
            </a:r>
            <a:endParaRPr lang="en-IN"/>
          </a:p>
        </p:txBody>
      </p:sp>
      <p:sp>
        <p:nvSpPr>
          <p:cNvPr id="31" name="TextBox 30">
            <a:extLst>
              <a:ext uri="{FF2B5EF4-FFF2-40B4-BE49-F238E27FC236}">
                <a16:creationId xmlns:a16="http://schemas.microsoft.com/office/drawing/2014/main" id="{6292BD5C-6919-4814-9EAD-4173672FCB49}"/>
              </a:ext>
            </a:extLst>
          </p:cNvPr>
          <p:cNvSpPr txBox="1"/>
          <p:nvPr/>
        </p:nvSpPr>
        <p:spPr>
          <a:xfrm>
            <a:off x="10161666" y="4327930"/>
            <a:ext cx="1724315" cy="646331"/>
          </a:xfrm>
          <a:prstGeom prst="rect">
            <a:avLst/>
          </a:prstGeom>
          <a:noFill/>
          <a:ln>
            <a:solidFill>
              <a:srgbClr val="686885"/>
            </a:solidFill>
          </a:ln>
        </p:spPr>
        <p:txBody>
          <a:bodyPr wrap="square" rtlCol="0">
            <a:spAutoFit/>
          </a:bodyPr>
          <a:lstStyle/>
          <a:p>
            <a:pPr algn="ctr"/>
            <a:r>
              <a:rPr lang="en-US"/>
              <a:t>Automatic Approval Route</a:t>
            </a:r>
            <a:endParaRPr lang="en-IN"/>
          </a:p>
        </p:txBody>
      </p:sp>
      <p:cxnSp>
        <p:nvCxnSpPr>
          <p:cNvPr id="35" name="Connector: Elbow 34">
            <a:extLst>
              <a:ext uri="{FF2B5EF4-FFF2-40B4-BE49-F238E27FC236}">
                <a16:creationId xmlns:a16="http://schemas.microsoft.com/office/drawing/2014/main" id="{95E4AD50-C438-42A2-BBCD-35A9BB9FF98F}"/>
              </a:ext>
            </a:extLst>
          </p:cNvPr>
          <p:cNvCxnSpPr>
            <a:stCxn id="21" idx="2"/>
            <a:endCxn id="30" idx="0"/>
          </p:cNvCxnSpPr>
          <p:nvPr/>
        </p:nvCxnSpPr>
        <p:spPr>
          <a:xfrm rot="5400000">
            <a:off x="8709248" y="3702571"/>
            <a:ext cx="543206" cy="709760"/>
          </a:xfrm>
          <a:prstGeom prst="bentConnector3">
            <a:avLst/>
          </a:prstGeom>
          <a:ln>
            <a:solidFill>
              <a:srgbClr val="68688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8C043754-B56E-4604-86C4-BDB51672D0D9}"/>
              </a:ext>
            </a:extLst>
          </p:cNvPr>
          <p:cNvCxnSpPr>
            <a:stCxn id="21" idx="2"/>
            <a:endCxn id="31" idx="0"/>
          </p:cNvCxnSpPr>
          <p:nvPr/>
        </p:nvCxnSpPr>
        <p:spPr>
          <a:xfrm rot="16200000" flipH="1">
            <a:off x="9908736" y="3212842"/>
            <a:ext cx="542082" cy="1688093"/>
          </a:xfrm>
          <a:prstGeom prst="bentConnector3">
            <a:avLst/>
          </a:prstGeom>
          <a:ln>
            <a:solidFill>
              <a:srgbClr val="686885"/>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F9138F1-29EC-4F43-8141-0AB62322BCD6}"/>
              </a:ext>
            </a:extLst>
          </p:cNvPr>
          <p:cNvSpPr/>
          <p:nvPr/>
        </p:nvSpPr>
        <p:spPr>
          <a:xfrm>
            <a:off x="2161309" y="5614485"/>
            <a:ext cx="9283451" cy="523220"/>
          </a:xfrm>
          <a:prstGeom prst="rect">
            <a:avLst/>
          </a:prstGeom>
        </p:spPr>
        <p:txBody>
          <a:bodyPr wrap="square">
            <a:spAutoFit/>
          </a:bodyPr>
          <a:lstStyle/>
          <a:p>
            <a:r>
              <a:rPr lang="en-IN" sz="1400"/>
              <a:t>*The approval would be provided by the respective ministry or department on behalf of the Government of India. Certain sectors would also require inputs from the Ministry of Home Affairs.</a:t>
            </a:r>
          </a:p>
        </p:txBody>
      </p:sp>
      <p:sp>
        <p:nvSpPr>
          <p:cNvPr id="41" name="Rechteck 24">
            <a:extLst>
              <a:ext uri="{FF2B5EF4-FFF2-40B4-BE49-F238E27FC236}">
                <a16:creationId xmlns:a16="http://schemas.microsoft.com/office/drawing/2014/main" id="{442E87FA-6062-467D-8799-2F7623CA35F4}"/>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itle 1">
            <a:extLst>
              <a:ext uri="{FF2B5EF4-FFF2-40B4-BE49-F238E27FC236}">
                <a16:creationId xmlns:a16="http://schemas.microsoft.com/office/drawing/2014/main" id="{40C5ABC6-E984-489C-AE4C-616E86F4B6AF}"/>
              </a:ext>
            </a:extLst>
          </p:cNvPr>
          <p:cNvSpPr txBox="1">
            <a:spLocks/>
          </p:cNvSpPr>
          <p:nvPr/>
        </p:nvSpPr>
        <p:spPr>
          <a:xfrm>
            <a:off x="-134447" y="3111439"/>
            <a:ext cx="2282147" cy="1454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solidFill>
                  <a:srgbClr val="506554"/>
                </a:solidFill>
                <a:latin typeface="Source Sans Pro" panose="020B0503030403020204" pitchFamily="34" charset="0"/>
              </a:rPr>
              <a:t>Foreign Investment Avenues</a:t>
            </a:r>
          </a:p>
        </p:txBody>
      </p:sp>
      <p:pic>
        <p:nvPicPr>
          <p:cNvPr id="5" name="Graphic 4" descr="Fork In Road with solid fill">
            <a:extLst>
              <a:ext uri="{FF2B5EF4-FFF2-40B4-BE49-F238E27FC236}">
                <a16:creationId xmlns:a16="http://schemas.microsoft.com/office/drawing/2014/main" id="{435DB75C-034E-45FE-8FC7-E414A94CC6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527" y="1632673"/>
            <a:ext cx="1313333" cy="1313333"/>
          </a:xfrm>
          <a:prstGeom prst="rect">
            <a:avLst/>
          </a:prstGeom>
          <a:effectLst>
            <a:outerShdw blurRad="50800" dist="38100" dir="2700000" algn="tl" rotWithShape="0">
              <a:prstClr val="black">
                <a:alpha val="40000"/>
              </a:prstClr>
            </a:outerShdw>
          </a:effectLst>
        </p:spPr>
      </p:pic>
      <p:pic>
        <p:nvPicPr>
          <p:cNvPr id="26" name="Graphic 25">
            <a:extLst>
              <a:ext uri="{FF2B5EF4-FFF2-40B4-BE49-F238E27FC236}">
                <a16:creationId xmlns:a16="http://schemas.microsoft.com/office/drawing/2014/main" id="{A50C128E-894D-483E-B9CB-D370168836B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cxnSp>
        <p:nvCxnSpPr>
          <p:cNvPr id="28" name="Straight Connector 27">
            <a:extLst>
              <a:ext uri="{FF2B5EF4-FFF2-40B4-BE49-F238E27FC236}">
                <a16:creationId xmlns:a16="http://schemas.microsoft.com/office/drawing/2014/main" id="{A088B139-2047-4715-9581-7356FAF07436}"/>
              </a:ext>
            </a:extLst>
          </p:cNvPr>
          <p:cNvCxnSpPr/>
          <p:nvPr/>
        </p:nvCxnSpPr>
        <p:spPr>
          <a:xfrm>
            <a:off x="3830345" y="2089021"/>
            <a:ext cx="1830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310153-BE53-476F-9ED9-208C7CFFCEA3}"/>
              </a:ext>
            </a:extLst>
          </p:cNvPr>
          <p:cNvCxnSpPr/>
          <p:nvPr/>
        </p:nvCxnSpPr>
        <p:spPr>
          <a:xfrm>
            <a:off x="3830345" y="2089021"/>
            <a:ext cx="1" cy="3768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228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50</a:t>
            </a:fld>
            <a:endParaRPr lang="en-IN"/>
          </a:p>
        </p:txBody>
      </p:sp>
      <p:sp>
        <p:nvSpPr>
          <p:cNvPr id="5" name="Rectangle 4">
            <a:extLst>
              <a:ext uri="{FF2B5EF4-FFF2-40B4-BE49-F238E27FC236}">
                <a16:creationId xmlns:a16="http://schemas.microsoft.com/office/drawing/2014/main" id="{8BF70DFD-1BDF-4036-A7FF-00301C53A98D}"/>
              </a:ext>
            </a:extLst>
          </p:cNvPr>
          <p:cNvSpPr/>
          <p:nvPr/>
        </p:nvSpPr>
        <p:spPr>
          <a:xfrm>
            <a:off x="2245097" y="124287"/>
            <a:ext cx="9447535" cy="6124754"/>
          </a:xfrm>
          <a:prstGeom prst="rect">
            <a:avLst/>
          </a:prstGeom>
        </p:spPr>
        <p:txBody>
          <a:bodyPr wrap="square">
            <a:spAutoFit/>
          </a:bodyPr>
          <a:lstStyle/>
          <a:p>
            <a:r>
              <a:rPr lang="en-US" sz="1400" b="1"/>
              <a:t>Identification and verification of Ultimate Beneficial Ownership </a:t>
            </a:r>
          </a:p>
          <a:p>
            <a:pPr marL="171450" indent="-171450">
              <a:buFontTx/>
              <a:buChar char="-"/>
            </a:pPr>
            <a:r>
              <a:rPr lang="en-US" sz="1400"/>
              <a:t>Beneficial Owner (BO) is the natural person who ultimately owns or controls an FPI and should be identified in accordance with Rule 9 of the Prevention of Money-Laundering (Maintenance of  - Records) Rules, 2005 (hereinafter referred as PMLA Rules) </a:t>
            </a:r>
          </a:p>
          <a:p>
            <a:pPr marL="171450" indent="-171450">
              <a:buFontTx/>
              <a:buChar char="-"/>
            </a:pPr>
            <a:r>
              <a:rPr lang="en-US" sz="1400"/>
              <a:t>BOs of FPIs should be identified on controlling ownership interest (also termed as ownership or entitlement) and control basis </a:t>
            </a:r>
          </a:p>
          <a:p>
            <a:pPr marL="171450" indent="-171450">
              <a:buFontTx/>
              <a:buChar char="-"/>
            </a:pPr>
            <a:r>
              <a:rPr lang="en-US" sz="1400"/>
              <a:t>The materiality threshold for identification of BOs of FPIs on controlling ownership interest (or ownership/ entitlement) basis shall be same as prescribed in PMLA Rules: </a:t>
            </a:r>
          </a:p>
          <a:p>
            <a:pPr marL="171450" indent="-171450">
              <a:buFontTx/>
              <a:buChar char="-"/>
            </a:pPr>
            <a:r>
              <a:rPr lang="en-US" sz="1400"/>
              <a:t>25% in case of company and  </a:t>
            </a:r>
          </a:p>
          <a:p>
            <a:pPr marL="171450" indent="-171450">
              <a:buFontTx/>
              <a:buChar char="-"/>
            </a:pPr>
            <a:r>
              <a:rPr lang="en-US" sz="1400"/>
              <a:t>15% in case of partnership firm, trust &amp; unincorporated association of persons </a:t>
            </a:r>
          </a:p>
          <a:p>
            <a:pPr marL="171450" indent="-171450">
              <a:buFontTx/>
              <a:buChar char="-"/>
            </a:pPr>
            <a:r>
              <a:rPr lang="en-US" sz="1400"/>
              <a:t>In respect of FPIs (other than Category I FPI registered under Regulation 5(a)(i)) coming from “high risk jurisdictions” as identified by intermediary, the intermediaries may apply lower materiality threshold of 10% for identification of BO. The KYC documentation as applicable for category II FPIs need to be collected. </a:t>
            </a:r>
          </a:p>
          <a:p>
            <a:pPr marL="171450" indent="-171450">
              <a:buFontTx/>
              <a:buChar char="-"/>
            </a:pPr>
            <a:r>
              <a:rPr lang="en-US" sz="1400"/>
              <a:t>Only beneficial owner with holdings equal &amp; above the materiality thresholds in the FPI need to be identified through the look through principle </a:t>
            </a:r>
          </a:p>
          <a:p>
            <a:pPr marL="171450" indent="-171450">
              <a:buFontTx/>
              <a:buChar char="-"/>
            </a:pPr>
            <a:r>
              <a:rPr lang="en-US" sz="1400"/>
              <a:t>If no material shareholder/owner entity is identified in the FPI using the materiality threshold, BO would be the senior managing official of the FPI.</a:t>
            </a:r>
          </a:p>
          <a:p>
            <a:pPr marL="171450" indent="-171450">
              <a:buFontTx/>
              <a:buChar char="-"/>
            </a:pPr>
            <a:r>
              <a:rPr lang="en-US" sz="1400"/>
              <a:t>In case of companies/ trusts represented by service providers like lawyers/ accountants, FPIs should provide information of the real owners/ effective controllers of those companies / trusts.</a:t>
            </a:r>
          </a:p>
          <a:p>
            <a:pPr marL="171450" indent="-171450">
              <a:buFontTx/>
              <a:buChar char="-"/>
            </a:pPr>
            <a:r>
              <a:rPr lang="en-US" sz="1400"/>
              <a:t>BO should not be person mentioned in United Nations Security Council’s Sanctions List or from jurisdiction, which is identified in the public statement of Financial Action Task Force (FATF): </a:t>
            </a:r>
          </a:p>
          <a:p>
            <a:pPr marL="742950" lvl="1" indent="-285750">
              <a:buFont typeface="Courier New" panose="02070309020205020404" pitchFamily="49" charset="0"/>
              <a:buChar char="o"/>
            </a:pPr>
            <a:r>
              <a:rPr lang="en-US" sz="1400"/>
              <a:t>A jurisdiction having a strategic Anti-Money Laundering or Combating the Financing of Terrorism deficiencies to which counter measures apply </a:t>
            </a:r>
          </a:p>
          <a:p>
            <a:pPr marL="742950" lvl="1" indent="-285750">
              <a:buFont typeface="Courier New" panose="02070309020205020404" pitchFamily="49" charset="0"/>
              <a:buChar char="o"/>
            </a:pPr>
            <a:r>
              <a:rPr lang="en-US" sz="1400"/>
              <a:t>A jurisdiction that has not made sufficient progress in addressing the deficiencies or has not committed to an action plan developed with the FATF to address the deficiencies. </a:t>
            </a:r>
          </a:p>
          <a:p>
            <a:pPr marL="742950" lvl="1" indent="-285750">
              <a:buFont typeface="Courier New" panose="02070309020205020404" pitchFamily="49" charset="0"/>
              <a:buChar char="o"/>
            </a:pPr>
            <a:r>
              <a:rPr lang="en-US" sz="1400"/>
              <a:t>The BOs thus identified as per above norms, for category II FPIs, need to provide the details as per the specified format </a:t>
            </a:r>
          </a:p>
          <a:p>
            <a:pPr marL="171450" indent="-171450">
              <a:buFontTx/>
              <a:buChar char="-"/>
            </a:pPr>
            <a:r>
              <a:rPr lang="en-US" sz="1400"/>
              <a:t>The list should be certified by FPI, specifying that there are no other BO, other than those referred to in the list</a:t>
            </a:r>
            <a:endParaRPr lang="en-IN" sz="1400"/>
          </a:p>
        </p:txBody>
      </p:sp>
      <p:sp>
        <p:nvSpPr>
          <p:cNvPr id="8" name="Rectangle 7">
            <a:extLst>
              <a:ext uri="{FF2B5EF4-FFF2-40B4-BE49-F238E27FC236}">
                <a16:creationId xmlns:a16="http://schemas.microsoft.com/office/drawing/2014/main" id="{F6EA2667-40C1-470A-B17F-7B39CCDDEC0C}"/>
              </a:ext>
            </a:extLst>
          </p:cNvPr>
          <p:cNvSpPr/>
          <p:nvPr/>
        </p:nvSpPr>
        <p:spPr>
          <a:xfrm>
            <a:off x="1953336" y="5914500"/>
            <a:ext cx="9969314" cy="784830"/>
          </a:xfrm>
          <a:prstGeom prst="rect">
            <a:avLst/>
          </a:prstGeom>
        </p:spPr>
        <p:txBody>
          <a:bodyPr wrap="square">
            <a:spAutoFit/>
          </a:bodyPr>
          <a:lstStyle/>
          <a:p>
            <a:r>
              <a:rPr lang="en-IN" sz="1500"/>
              <a:t>Format for providing Data points of UBO are defined in the circular attached</a:t>
            </a:r>
          </a:p>
          <a:p>
            <a:endParaRPr lang="en-IN" sz="1500"/>
          </a:p>
          <a:p>
            <a:endParaRPr lang="en-IN" sz="1500"/>
          </a:p>
        </p:txBody>
      </p:sp>
      <p:sp>
        <p:nvSpPr>
          <p:cNvPr id="7" name="Rechteck 24">
            <a:extLst>
              <a:ext uri="{FF2B5EF4-FFF2-40B4-BE49-F238E27FC236}">
                <a16:creationId xmlns:a16="http://schemas.microsoft.com/office/drawing/2014/main" id="{888D2C89-111F-4B29-B0E4-306272002192}"/>
              </a:ext>
            </a:extLst>
          </p:cNvPr>
          <p:cNvSpPr/>
          <p:nvPr/>
        </p:nvSpPr>
        <p:spPr>
          <a:xfrm>
            <a:off x="0" y="0"/>
            <a:ext cx="1929873"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itle 1">
            <a:extLst>
              <a:ext uri="{FF2B5EF4-FFF2-40B4-BE49-F238E27FC236}">
                <a16:creationId xmlns:a16="http://schemas.microsoft.com/office/drawing/2014/main" id="{5617FFAE-5DC4-4C0F-A437-76DCC0BA097B}"/>
              </a:ext>
            </a:extLst>
          </p:cNvPr>
          <p:cNvSpPr txBox="1">
            <a:spLocks/>
          </p:cNvSpPr>
          <p:nvPr/>
        </p:nvSpPr>
        <p:spPr>
          <a:xfrm>
            <a:off x="11840" y="3640034"/>
            <a:ext cx="1929873" cy="766364"/>
          </a:xfrm>
          <a:prstGeom prst="rect">
            <a:avLst/>
          </a:prstGeom>
        </p:spPr>
        <p:txBody>
          <a:bodyPr vert="horz" wrap="square" lIns="91440" tIns="45720" rIns="91440" bIns="45720" rtlCol="0" anchor="ctr">
            <a:spAutoFit/>
          </a:bodyPr>
          <a:lstStyle>
            <a:defPPr>
              <a:defRPr lang="en-US"/>
            </a:defPPr>
            <a:lvl1pPr algn="ct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IN"/>
              <a:t>Annexure 2 – UBO</a:t>
            </a:r>
          </a:p>
        </p:txBody>
      </p:sp>
      <p:graphicFrame>
        <p:nvGraphicFramePr>
          <p:cNvPr id="13" name="Object 12" descr="Sebi">
            <a:extLst>
              <a:ext uri="{FF2B5EF4-FFF2-40B4-BE49-F238E27FC236}">
                <a16:creationId xmlns:a16="http://schemas.microsoft.com/office/drawing/2014/main" id="{DD272BC3-8CAE-4DB2-8AE3-8D898C50357B}"/>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793607817"/>
              </p:ext>
            </p:extLst>
          </p:nvPr>
        </p:nvGraphicFramePr>
        <p:xfrm>
          <a:off x="5348288" y="6154738"/>
          <a:ext cx="2540000" cy="579437"/>
        </p:xfrm>
        <a:graphic>
          <a:graphicData uri="http://schemas.openxmlformats.org/presentationml/2006/ole">
            <mc:AlternateContent xmlns:mc="http://schemas.openxmlformats.org/markup-compatibility/2006">
              <mc:Choice xmlns:v="urn:schemas-microsoft-com:vml" Requires="v">
                <p:oleObj name="Packager Shell Object" showAsIcon="1" r:id="rId2" imgW="2508840" imgH="481320" progId="Package">
                  <p:embed/>
                </p:oleObj>
              </mc:Choice>
              <mc:Fallback>
                <p:oleObj name="Packager Shell Object" showAsIcon="1" r:id="rId2" imgW="2508840" imgH="481320" progId="Package">
                  <p:embed/>
                  <p:pic>
                    <p:nvPicPr>
                      <p:cNvPr id="13" name="Object 12" descr="Sebi">
                        <a:extLst>
                          <a:ext uri="{FF2B5EF4-FFF2-40B4-BE49-F238E27FC236}">
                            <a16:creationId xmlns:a16="http://schemas.microsoft.com/office/drawing/2014/main" id="{DD272BC3-8CAE-4DB2-8AE3-8D898C50357B}"/>
                          </a:ext>
                          <a:ext uri="{C183D7F6-B498-43B3-948B-1728B52AA6E4}">
                            <adec:decorative xmlns:adec="http://schemas.microsoft.com/office/drawing/2017/decorative" val="0"/>
                          </a:ext>
                        </a:extLst>
                      </p:cNvPr>
                      <p:cNvPicPr/>
                      <p:nvPr/>
                    </p:nvPicPr>
                    <p:blipFill>
                      <a:blip r:embed="rId3"/>
                      <a:stretch>
                        <a:fillRect/>
                      </a:stretch>
                    </p:blipFill>
                    <p:spPr>
                      <a:xfrm>
                        <a:off x="5348288" y="6154738"/>
                        <a:ext cx="2540000" cy="579437"/>
                      </a:xfrm>
                      <a:prstGeom prst="rect">
                        <a:avLst/>
                      </a:prstGeom>
                      <a:solidFill>
                        <a:srgbClr val="D8F2DB"/>
                      </a:solidFill>
                      <a:ln>
                        <a:noFill/>
                      </a:ln>
                    </p:spPr>
                  </p:pic>
                </p:oleObj>
              </mc:Fallback>
            </mc:AlternateContent>
          </a:graphicData>
        </a:graphic>
      </p:graphicFrame>
      <p:pic>
        <p:nvPicPr>
          <p:cNvPr id="9" name="Graphic 8" descr="Postit Notes with solid fill">
            <a:extLst>
              <a:ext uri="{FF2B5EF4-FFF2-40B4-BE49-F238E27FC236}">
                <a16:creationId xmlns:a16="http://schemas.microsoft.com/office/drawing/2014/main" id="{B95FF954-D8DA-4AC1-B623-5B7B1850C6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463" y="1820869"/>
            <a:ext cx="1716870" cy="1716870"/>
          </a:xfrm>
          <a:prstGeom prst="rect">
            <a:avLst/>
          </a:prstGeom>
          <a:effectLst>
            <a:outerShdw blurRad="50800" dist="38100" dir="2700000" algn="tl" rotWithShape="0">
              <a:prstClr val="black">
                <a:alpha val="40000"/>
              </a:prstClr>
            </a:outerShdw>
          </a:effectLst>
        </p:spPr>
      </p:pic>
      <p:pic>
        <p:nvPicPr>
          <p:cNvPr id="10" name="Graphic 9">
            <a:extLst>
              <a:ext uri="{FF2B5EF4-FFF2-40B4-BE49-F238E27FC236}">
                <a16:creationId xmlns:a16="http://schemas.microsoft.com/office/drawing/2014/main" id="{C29E2B73-C61E-4E63-8B50-B72F85C02444}"/>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26017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51</a:t>
            </a:fld>
            <a:endParaRPr lang="en-IN"/>
          </a:p>
        </p:txBody>
      </p:sp>
      <p:sp>
        <p:nvSpPr>
          <p:cNvPr id="6" name="Rechteck 24">
            <a:extLst>
              <a:ext uri="{FF2B5EF4-FFF2-40B4-BE49-F238E27FC236}">
                <a16:creationId xmlns:a16="http://schemas.microsoft.com/office/drawing/2014/main" id="{F5993628-338A-47F9-9832-13699D38FB9A}"/>
              </a:ext>
            </a:extLst>
          </p:cNvPr>
          <p:cNvSpPr/>
          <p:nvPr/>
        </p:nvSpPr>
        <p:spPr>
          <a:xfrm>
            <a:off x="0" y="0"/>
            <a:ext cx="1929873"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le 1">
            <a:extLst>
              <a:ext uri="{FF2B5EF4-FFF2-40B4-BE49-F238E27FC236}">
                <a16:creationId xmlns:a16="http://schemas.microsoft.com/office/drawing/2014/main" id="{A20EEA96-272A-4DFC-9511-E15D5DDD8CD4}"/>
              </a:ext>
            </a:extLst>
          </p:cNvPr>
          <p:cNvSpPr txBox="1">
            <a:spLocks/>
          </p:cNvSpPr>
          <p:nvPr/>
        </p:nvSpPr>
        <p:spPr>
          <a:xfrm>
            <a:off x="-14068" y="3887319"/>
            <a:ext cx="2054087" cy="176356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solidFill>
                  <a:srgbClr val="506554"/>
                </a:solidFill>
                <a:latin typeface="Source Sans Pro" panose="020B0503030403020204" pitchFamily="34" charset="0"/>
              </a:rPr>
              <a:t>Annexure 3 - Exposure norms for corporate bonds</a:t>
            </a:r>
            <a:endParaRPr lang="en-IN" sz="2400" b="1">
              <a:solidFill>
                <a:srgbClr val="506554"/>
              </a:solidFill>
              <a:latin typeface="Source Sans Pro" panose="020B0503030403020204" pitchFamily="34" charset="0"/>
            </a:endParaRPr>
          </a:p>
        </p:txBody>
      </p:sp>
      <p:sp>
        <p:nvSpPr>
          <p:cNvPr id="9" name="Rectangle 8">
            <a:extLst>
              <a:ext uri="{FF2B5EF4-FFF2-40B4-BE49-F238E27FC236}">
                <a16:creationId xmlns:a16="http://schemas.microsoft.com/office/drawing/2014/main" id="{B17E4D2D-D39C-4910-95CC-84B539F992CF}"/>
              </a:ext>
            </a:extLst>
          </p:cNvPr>
          <p:cNvSpPr/>
          <p:nvPr/>
        </p:nvSpPr>
        <p:spPr>
          <a:xfrm>
            <a:off x="2143985" y="243864"/>
            <a:ext cx="9822728" cy="6340197"/>
          </a:xfrm>
          <a:prstGeom prst="rect">
            <a:avLst/>
          </a:prstGeom>
        </p:spPr>
        <p:txBody>
          <a:bodyPr wrap="square">
            <a:spAutoFit/>
          </a:bodyPr>
          <a:lstStyle/>
          <a:p>
            <a:pPr marL="285750" indent="-285750" algn="just">
              <a:buFont typeface="Arial" pitchFamily="34" charset="0"/>
              <a:buChar char="•"/>
            </a:pPr>
            <a:r>
              <a:rPr lang="en-US" sz="1400"/>
              <a:t>Investment by any FPI, including investments by related FPIs, shall not exceed 50% of any issue of a corporate bond. </a:t>
            </a:r>
          </a:p>
          <a:p>
            <a:pPr marL="285750" indent="-285750" algn="just">
              <a:buFont typeface="Arial" pitchFamily="34" charset="0"/>
              <a:buChar char="•"/>
            </a:pPr>
            <a:endParaRPr lang="en-US" sz="1400"/>
          </a:p>
          <a:p>
            <a:pPr marL="285750" indent="-285750" algn="just">
              <a:buFont typeface="Arial" pitchFamily="34" charset="0"/>
              <a:buChar char="•"/>
            </a:pPr>
            <a:r>
              <a:rPr lang="en-US" sz="1400"/>
              <a:t>In case an FPI, including related FPIs, has invested in more than 50% of any single issue, it shall not make further investments in that issue until this stipulation is met</a:t>
            </a:r>
          </a:p>
          <a:p>
            <a:pPr algn="just"/>
            <a:endParaRPr lang="en-US" sz="1400"/>
          </a:p>
          <a:p>
            <a:pPr marL="285750" indent="-285750" algn="just">
              <a:buFont typeface="Arial" pitchFamily="34" charset="0"/>
              <a:buChar char="•"/>
            </a:pPr>
            <a:r>
              <a:rPr lang="en-US" sz="1400"/>
              <a:t>Single issue is considered at an ISIN of the corporate bond</a:t>
            </a:r>
          </a:p>
          <a:p>
            <a:pPr marL="285750" indent="-285750" algn="just">
              <a:buFont typeface="Arial" pitchFamily="34" charset="0"/>
              <a:buChar char="•"/>
            </a:pPr>
            <a:endParaRPr lang="en-US" sz="1400"/>
          </a:p>
          <a:p>
            <a:pPr marL="285750" indent="-285750" algn="just">
              <a:buFont typeface="Arial" pitchFamily="34" charset="0"/>
              <a:buChar char="•"/>
            </a:pPr>
            <a:r>
              <a:rPr lang="en-US" sz="1400"/>
              <a:t>FPIs are not permitted to invest in partly paid debt instruments</a:t>
            </a:r>
          </a:p>
          <a:p>
            <a:pPr algn="just"/>
            <a:endParaRPr lang="en-US" sz="1400"/>
          </a:p>
          <a:p>
            <a:pPr marL="285750" indent="-285750" algn="just">
              <a:buFont typeface="Arial" pitchFamily="34" charset="0"/>
              <a:buChar char="•"/>
            </a:pPr>
            <a:r>
              <a:rPr lang="en-US" sz="1400"/>
              <a:t>New investment (made after April 27, 2018), other than investments mentioned above, would be exempted from this requirement till March 31, 2019. These investment will, however, have to comply with this requirement thereafter</a:t>
            </a:r>
          </a:p>
          <a:p>
            <a:pPr algn="just"/>
            <a:r>
              <a:rPr lang="en-US" sz="1400"/>
              <a:t> </a:t>
            </a:r>
          </a:p>
          <a:p>
            <a:pPr marL="285750" indent="-285750" algn="just">
              <a:buFont typeface="Arial" pitchFamily="34" charset="0"/>
              <a:buChar char="•"/>
            </a:pPr>
            <a:r>
              <a:rPr lang="en-US" sz="1400"/>
              <a:t>Newly registered FPIs (registered after April 27, 2018) shall be required to adhere to this stipulation by March 31, 2019 or within 6 months from the date of registration, whichever is later</a:t>
            </a:r>
          </a:p>
          <a:p>
            <a:pPr algn="just"/>
            <a:r>
              <a:rPr lang="en-US" sz="1400"/>
              <a:t> </a:t>
            </a:r>
          </a:p>
          <a:p>
            <a:pPr marL="285750" indent="-285750" algn="just">
              <a:buFont typeface="Arial" pitchFamily="34" charset="0"/>
              <a:buChar char="•"/>
            </a:pPr>
            <a:r>
              <a:rPr lang="en-US" sz="1400"/>
              <a:t>These provisions would not apply to  </a:t>
            </a:r>
          </a:p>
          <a:p>
            <a:pPr marL="742950" lvl="1" indent="-285750" algn="just">
              <a:buFont typeface="Courier New" pitchFamily="49" charset="0"/>
              <a:buChar char="o"/>
            </a:pPr>
            <a:r>
              <a:rPr lang="en-US" sz="1400"/>
              <a:t>Investments by Multilateral Financial Institutions </a:t>
            </a:r>
          </a:p>
          <a:p>
            <a:pPr marL="742950" lvl="1" indent="-285750" algn="just">
              <a:buFont typeface="Courier New" pitchFamily="49" charset="0"/>
              <a:buChar char="o"/>
            </a:pPr>
            <a:r>
              <a:rPr lang="en-US" sz="1400"/>
              <a:t>FPI investments in Security Receipts</a:t>
            </a:r>
          </a:p>
          <a:p>
            <a:pPr marL="742950" lvl="1" indent="-285750" algn="just">
              <a:buFont typeface="Courier New" pitchFamily="49" charset="0"/>
              <a:buChar char="o"/>
            </a:pPr>
            <a:r>
              <a:rPr lang="en-US" sz="1400"/>
              <a:t>Pipeline investments </a:t>
            </a:r>
          </a:p>
          <a:p>
            <a:pPr marL="742950" lvl="1" indent="-285750" algn="just">
              <a:buFont typeface="Courier New" pitchFamily="49" charset="0"/>
              <a:buChar char="o"/>
            </a:pPr>
            <a:r>
              <a:rPr lang="en-US" sz="1400"/>
              <a:t>The above three restrictions do not apply to FPI investments in following securities:</a:t>
            </a:r>
          </a:p>
          <a:p>
            <a:pPr marL="742950" lvl="1" indent="-285750" algn="just">
              <a:buFont typeface="Courier New" pitchFamily="49" charset="0"/>
              <a:buChar char="o"/>
            </a:pPr>
            <a:r>
              <a:rPr lang="en-US" sz="1400"/>
              <a:t> ─ Security Receipts</a:t>
            </a:r>
          </a:p>
          <a:p>
            <a:pPr marL="742950" lvl="1" indent="-285750" algn="just">
              <a:buFont typeface="Courier New" pitchFamily="49" charset="0"/>
              <a:buChar char="o"/>
            </a:pPr>
            <a:r>
              <a:rPr lang="en-US" sz="1400"/>
              <a:t> ─ Investments in debt instruments issued by Asset Reconstruction Companies </a:t>
            </a:r>
          </a:p>
          <a:p>
            <a:pPr marL="742950" lvl="1" indent="-285750" algn="just">
              <a:buFont typeface="Courier New" pitchFamily="49" charset="0"/>
              <a:buChar char="o"/>
            </a:pPr>
            <a:r>
              <a:rPr lang="en-US" sz="1400"/>
              <a:t>─ Debt instruments issued by an entity under the Corporate Insolvency Resolution Process as per the resolution plan approved by the National Company Law Tribunal under the Insolvency and Bankruptcy Code, 2016</a:t>
            </a:r>
          </a:p>
          <a:p>
            <a:pPr lvl="1" algn="just"/>
            <a:endParaRPr lang="en-IN" sz="1400"/>
          </a:p>
          <a:p>
            <a:pPr marL="285750" indent="-285750">
              <a:buFont typeface="Arial" panose="020B0604020202020204" pitchFamily="34" charset="0"/>
              <a:buChar char="•"/>
            </a:pPr>
            <a:r>
              <a:rPr lang="en-US" sz="1400"/>
              <a:t>FPI investment in non-equity oriented mutual funds (i.e. debt)are subject to following conditions:</a:t>
            </a:r>
          </a:p>
          <a:p>
            <a:r>
              <a:rPr lang="en-US" sz="1400"/>
              <a:t> ─ FPI investments in debt mutual funds included for the purpose of above limits</a:t>
            </a:r>
          </a:p>
          <a:p>
            <a:r>
              <a:rPr lang="en-US" sz="1400"/>
              <a:t> ─ FPIs are not permitted to invest in overnight funds, liquid funds, money market funds, short term debt funds and ultra-short term debt funds</a:t>
            </a:r>
            <a:endParaRPr lang="en-IN" sz="1400"/>
          </a:p>
        </p:txBody>
      </p:sp>
      <p:pic>
        <p:nvPicPr>
          <p:cNvPr id="10" name="Graphic 9" descr="Postit Notes with solid fill">
            <a:extLst>
              <a:ext uri="{FF2B5EF4-FFF2-40B4-BE49-F238E27FC236}">
                <a16:creationId xmlns:a16="http://schemas.microsoft.com/office/drawing/2014/main" id="{FE6F1D20-E07D-446F-BE96-10ACE6AEF2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072235"/>
            <a:ext cx="1716870" cy="1716870"/>
          </a:xfrm>
          <a:prstGeom prst="rect">
            <a:avLst/>
          </a:prstGeom>
          <a:effectLst>
            <a:outerShdw blurRad="50800" dist="38100" dir="2700000" algn="tl" rotWithShape="0">
              <a:prstClr val="black">
                <a:alpha val="40000"/>
              </a:prstClr>
            </a:outerShdw>
          </a:effectLst>
        </p:spPr>
      </p:pic>
      <p:pic>
        <p:nvPicPr>
          <p:cNvPr id="11" name="Graphic 10">
            <a:extLst>
              <a:ext uri="{FF2B5EF4-FFF2-40B4-BE49-F238E27FC236}">
                <a16:creationId xmlns:a16="http://schemas.microsoft.com/office/drawing/2014/main" id="{47F378EC-73C4-48CB-9C16-FB3C870E931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2168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a:lstStyle/>
          <a:p>
            <a:fld id="{035080D5-0642-4AB8-8B9E-BEF3CDA0A2A1}" type="slidenum">
              <a:rPr lang="en-IN" smtClean="0"/>
              <a:t>52</a:t>
            </a:fld>
            <a:endParaRPr lang="en-IN"/>
          </a:p>
        </p:txBody>
      </p:sp>
      <p:sp>
        <p:nvSpPr>
          <p:cNvPr id="3" name="Rectangle 2">
            <a:extLst>
              <a:ext uri="{FF2B5EF4-FFF2-40B4-BE49-F238E27FC236}">
                <a16:creationId xmlns:a16="http://schemas.microsoft.com/office/drawing/2014/main" id="{8C15AE34-FB71-4ECB-A28E-C1E4AEE2A349}"/>
              </a:ext>
            </a:extLst>
          </p:cNvPr>
          <p:cNvSpPr/>
          <p:nvPr/>
        </p:nvSpPr>
        <p:spPr>
          <a:xfrm>
            <a:off x="2272144" y="746859"/>
            <a:ext cx="9695896" cy="3754874"/>
          </a:xfrm>
          <a:prstGeom prst="rect">
            <a:avLst/>
          </a:prstGeom>
        </p:spPr>
        <p:txBody>
          <a:bodyPr wrap="square">
            <a:spAutoFit/>
          </a:bodyPr>
          <a:lstStyle/>
          <a:p>
            <a:r>
              <a:rPr lang="en-US" sz="1400"/>
              <a:t>Authorized dealers may offer derivative contracts to eligible users under VRR or to its central treasury (of the group and being a group entity). Authorized dealers shall ensure that:</a:t>
            </a:r>
          </a:p>
          <a:p>
            <a:endParaRPr lang="en-US" sz="1400"/>
          </a:p>
          <a:p>
            <a:pPr marL="285750" indent="-285750">
              <a:buFont typeface="Arial" pitchFamily="34" charset="0"/>
              <a:buChar char="•"/>
            </a:pPr>
            <a:r>
              <a:rPr lang="en-US" sz="1400"/>
              <a:t>The FPI has an exposure to exchange rate risk on account of investments made under VRR.</a:t>
            </a:r>
          </a:p>
          <a:p>
            <a:endParaRPr lang="en-US" sz="1400"/>
          </a:p>
          <a:p>
            <a:pPr marL="285750" indent="-285750">
              <a:buFont typeface="Arial" pitchFamily="34" charset="0"/>
              <a:buChar char="•"/>
            </a:pPr>
            <a:r>
              <a:rPr lang="en-US" sz="1400"/>
              <a:t>The notional and tenor of the contract does not exceed the value and tenor of the exposure.</a:t>
            </a:r>
          </a:p>
          <a:p>
            <a:endParaRPr lang="en-US" sz="1400"/>
          </a:p>
          <a:p>
            <a:pPr marL="285750" indent="-285750">
              <a:buFont typeface="Arial" pitchFamily="34" charset="0"/>
              <a:buChar char="•"/>
            </a:pPr>
            <a:r>
              <a:rPr lang="en-US" sz="1400"/>
              <a:t>The same exposure has not been hedged with any other authorized dealer or on the exchange. </a:t>
            </a:r>
          </a:p>
          <a:p>
            <a:endParaRPr lang="en-US" sz="1400"/>
          </a:p>
          <a:p>
            <a:pPr marL="285750" indent="-285750">
              <a:buFont typeface="Arial" pitchFamily="34" charset="0"/>
              <a:buChar char="•"/>
            </a:pPr>
            <a:r>
              <a:rPr lang="en-US" sz="1400"/>
              <a:t>In cases where the value of the exposure falls below the notional of the derivative, the derivative should be suitably adjusted unless such divergence has occurred on account of change in market value of the exposure, in which case the FPI may, at its discretion, continue with the derivative contract till its original maturity.</a:t>
            </a:r>
          </a:p>
          <a:p>
            <a:endParaRPr lang="en-US" sz="1400"/>
          </a:p>
          <a:p>
            <a:pPr marL="285750" indent="-285750">
              <a:buFont typeface="Arial" pitchFamily="34" charset="0"/>
              <a:buChar char="•"/>
            </a:pPr>
            <a:r>
              <a:rPr lang="en-US" sz="1400"/>
              <a:t>Authorized dealers shall allow FPIs to freely cancel and rebook the derivative contracts.</a:t>
            </a:r>
          </a:p>
          <a:p>
            <a:endParaRPr lang="en-US" sz="1400"/>
          </a:p>
          <a:p>
            <a:pPr marL="285750" indent="-285750">
              <a:buFont typeface="Arial" pitchFamily="34" charset="0"/>
              <a:buChar char="•"/>
            </a:pPr>
            <a:r>
              <a:rPr lang="en-US" sz="1400"/>
              <a:t>Authorized Dealer shall ensure that all payables incidental to the hedge are met by the FPI out of repatriable funds and/or inward remittance through normal banking channels.</a:t>
            </a:r>
            <a:endParaRPr lang="en-IN" sz="1400"/>
          </a:p>
        </p:txBody>
      </p:sp>
      <p:sp>
        <p:nvSpPr>
          <p:cNvPr id="5" name="Rechteck 24">
            <a:extLst>
              <a:ext uri="{FF2B5EF4-FFF2-40B4-BE49-F238E27FC236}">
                <a16:creationId xmlns:a16="http://schemas.microsoft.com/office/drawing/2014/main" id="{C7A8D22B-6E40-490E-88EF-FBFC5237A7E0}"/>
              </a:ext>
            </a:extLst>
          </p:cNvPr>
          <p:cNvSpPr/>
          <p:nvPr/>
        </p:nvSpPr>
        <p:spPr>
          <a:xfrm>
            <a:off x="0" y="0"/>
            <a:ext cx="1929873"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le 1">
            <a:extLst>
              <a:ext uri="{FF2B5EF4-FFF2-40B4-BE49-F238E27FC236}">
                <a16:creationId xmlns:a16="http://schemas.microsoft.com/office/drawing/2014/main" id="{1D8772F9-C37D-4DA9-9B95-2F39B689088D}"/>
              </a:ext>
            </a:extLst>
          </p:cNvPr>
          <p:cNvSpPr txBox="1">
            <a:spLocks/>
          </p:cNvSpPr>
          <p:nvPr/>
        </p:nvSpPr>
        <p:spPr>
          <a:xfrm>
            <a:off x="48066" y="3618858"/>
            <a:ext cx="1865711" cy="2095958"/>
          </a:xfrm>
          <a:prstGeom prst="rect">
            <a:avLst/>
          </a:prstGeom>
        </p:spPr>
        <p:txBody>
          <a:bodyPr vert="horz" wrap="square" lIns="91440" tIns="45720" rIns="91440" bIns="45720" rtlCol="0" anchor="ctr">
            <a:spAutoFit/>
          </a:bodyPr>
          <a:lstStyle>
            <a:defPPr>
              <a:defRPr lang="en-US"/>
            </a:defPPr>
            <a:lvl1pPr algn="ct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US"/>
              <a:t>Annexure 4 – Guidelines to hedge exchange rate risk under VRR</a:t>
            </a:r>
            <a:endParaRPr lang="en-IN"/>
          </a:p>
        </p:txBody>
      </p:sp>
      <p:pic>
        <p:nvPicPr>
          <p:cNvPr id="8" name="Graphic 7" descr="Postit Notes with solid fill">
            <a:extLst>
              <a:ext uri="{FF2B5EF4-FFF2-40B4-BE49-F238E27FC236}">
                <a16:creationId xmlns:a16="http://schemas.microsoft.com/office/drawing/2014/main" id="{32EFDC8D-398F-4CBA-8E6D-6EB1DACA2F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668" y="1712130"/>
            <a:ext cx="1716870" cy="1716870"/>
          </a:xfrm>
          <a:prstGeom prst="rect">
            <a:avLst/>
          </a:prstGeom>
          <a:effectLst>
            <a:outerShdw blurRad="50800" dist="38100" dir="2700000" algn="tl" rotWithShape="0">
              <a:prstClr val="black">
                <a:alpha val="40000"/>
              </a:prstClr>
            </a:outerShdw>
          </a:effectLst>
        </p:spPr>
      </p:pic>
      <p:pic>
        <p:nvPicPr>
          <p:cNvPr id="9" name="Graphic 8">
            <a:extLst>
              <a:ext uri="{FF2B5EF4-FFF2-40B4-BE49-F238E27FC236}">
                <a16:creationId xmlns:a16="http://schemas.microsoft.com/office/drawing/2014/main" id="{D24F1C55-4F1A-4208-8087-52A44995714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9772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DF6DB7-5F72-4197-ABB4-593CF6BCC9FC}"/>
              </a:ext>
            </a:extLst>
          </p:cNvPr>
          <p:cNvSpPr txBox="1"/>
          <p:nvPr/>
        </p:nvSpPr>
        <p:spPr>
          <a:xfrm>
            <a:off x="2263698" y="1348445"/>
            <a:ext cx="9552850" cy="3493264"/>
          </a:xfrm>
          <a:prstGeom prst="rect">
            <a:avLst/>
          </a:prstGeom>
          <a:noFill/>
        </p:spPr>
        <p:txBody>
          <a:bodyPr wrap="square" rtlCol="0">
            <a:spAutoFit/>
          </a:bodyPr>
          <a:lstStyle/>
          <a:p>
            <a:pPr algn="just"/>
            <a:endParaRPr lang="en-IN" sz="1700">
              <a:cs typeface="Times New Roman" panose="02020603050405020304" pitchFamily="18" charset="0"/>
            </a:endParaRPr>
          </a:p>
          <a:p>
            <a:pPr algn="just"/>
            <a:r>
              <a:rPr lang="en-US" sz="1700">
                <a:cs typeface="Times New Roman" panose="02020603050405020304" pitchFamily="18" charset="0"/>
              </a:rPr>
              <a:t>The information contained herein has been prepared on the basis of information which is either publicly available or obtained from a source which Dovetail Capital Pvt. Ltd. believes to be reliable at the time of publication. Information provided herein may be a summary or translation. The content of the material contained herein is subject to change without notice, and such changes could affect its validity. Dovetail Capital Pvt. Ltd. is not obligated to update the material in light of future events. Furthermore, Dovetail Capital Pvt. Ltd. does not warrant, expressly or implicitly, its veracity, accuracy or completeness. Dovetail Capital Pvt. Ltd. accepts no liability whatsoever for any use of this communication or any action taken based on or arising from the material contained herein. Additional information may be available upon request. The material in this communication is for information purposes only. Therefore, this communication should not be interpreted as investment, tax or legal advice by Dovetail Capital Pvt. Ltd. or any of its officers, directors, employees or agents and customers should consult with appropriate professional advisers for these specific matters.</a:t>
            </a:r>
          </a:p>
        </p:txBody>
      </p:sp>
      <p:sp>
        <p:nvSpPr>
          <p:cNvPr id="9" name="object 4">
            <a:extLst>
              <a:ext uri="{FF2B5EF4-FFF2-40B4-BE49-F238E27FC236}">
                <a16:creationId xmlns:a16="http://schemas.microsoft.com/office/drawing/2014/main" id="{41D0176C-5BEA-4AAE-9C22-C1613A473F7A}"/>
              </a:ext>
            </a:extLst>
          </p:cNvPr>
          <p:cNvSpPr txBox="1">
            <a:spLocks/>
          </p:cNvSpPr>
          <p:nvPr/>
        </p:nvSpPr>
        <p:spPr>
          <a:xfrm>
            <a:off x="3156363" y="352645"/>
            <a:ext cx="5492281" cy="623675"/>
          </a:xfrm>
          <a:prstGeom prst="rect">
            <a:avLst/>
          </a:prstGeom>
        </p:spPr>
        <p:txBody>
          <a:bodyPr vert="horz" wrap="square" lIns="0" tIns="8043"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467" algn="ctr">
              <a:lnSpc>
                <a:spcPct val="100000"/>
              </a:lnSpc>
              <a:spcBef>
                <a:spcPts val="63"/>
              </a:spcBef>
            </a:pPr>
            <a:r>
              <a:rPr lang="en-IN" sz="4000" b="1">
                <a:solidFill>
                  <a:srgbClr val="839480"/>
                </a:solidFill>
                <a:latin typeface="+mn-lt"/>
              </a:rPr>
              <a:t>Disclaimer </a:t>
            </a:r>
          </a:p>
        </p:txBody>
      </p:sp>
      <p:sp>
        <p:nvSpPr>
          <p:cNvPr id="5" name="Rechteck 24">
            <a:extLst>
              <a:ext uri="{FF2B5EF4-FFF2-40B4-BE49-F238E27FC236}">
                <a16:creationId xmlns:a16="http://schemas.microsoft.com/office/drawing/2014/main" id="{18BA1A63-0070-41AC-B2A4-619B9822531A}"/>
              </a:ext>
            </a:extLst>
          </p:cNvPr>
          <p:cNvSpPr/>
          <p:nvPr/>
        </p:nvSpPr>
        <p:spPr>
          <a:xfrm>
            <a:off x="0" y="0"/>
            <a:ext cx="1929873"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phic 5">
            <a:extLst>
              <a:ext uri="{FF2B5EF4-FFF2-40B4-BE49-F238E27FC236}">
                <a16:creationId xmlns:a16="http://schemas.microsoft.com/office/drawing/2014/main" id="{7BB95D84-1496-4B20-976F-E25F2EFBED4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
        <p:nvSpPr>
          <p:cNvPr id="7" name="Slide Number Placeholder 6">
            <a:extLst>
              <a:ext uri="{FF2B5EF4-FFF2-40B4-BE49-F238E27FC236}">
                <a16:creationId xmlns:a16="http://schemas.microsoft.com/office/drawing/2014/main" id="{FCD64604-BA2F-4A1B-91E0-126B26584591}"/>
              </a:ext>
            </a:extLst>
          </p:cNvPr>
          <p:cNvSpPr>
            <a:spLocks noGrp="1"/>
          </p:cNvSpPr>
          <p:nvPr>
            <p:ph type="sldNum" sz="quarter" idx="12"/>
          </p:nvPr>
        </p:nvSpPr>
        <p:spPr>
          <a:xfrm>
            <a:off x="8610600" y="6418750"/>
            <a:ext cx="2743200" cy="365125"/>
          </a:xfrm>
        </p:spPr>
        <p:txBody>
          <a:bodyPr/>
          <a:lstStyle/>
          <a:p>
            <a:fld id="{035080D5-0642-4AB8-8B9E-BEF3CDA0A2A1}" type="slidenum">
              <a:rPr lang="en-IN" smtClean="0"/>
              <a:t>53</a:t>
            </a:fld>
            <a:endParaRPr lang="en-IN"/>
          </a:p>
        </p:txBody>
      </p:sp>
    </p:spTree>
    <p:extLst>
      <p:ext uri="{BB962C8B-B14F-4D97-AF65-F5344CB8AC3E}">
        <p14:creationId xmlns:p14="http://schemas.microsoft.com/office/powerpoint/2010/main" val="1345512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1.png">
            <a:extLst>
              <a:ext uri="{FF2B5EF4-FFF2-40B4-BE49-F238E27FC236}">
                <a16:creationId xmlns:a16="http://schemas.microsoft.com/office/drawing/2014/main" id="{3B070F49-856F-4436-A3C3-BAE30FA8CDDC}"/>
              </a:ext>
            </a:extLst>
          </p:cNvPr>
          <p:cNvPicPr/>
          <p:nvPr/>
        </p:nvPicPr>
        <p:blipFill rotWithShape="1">
          <a:blip r:embed="rId2" cstate="print"/>
          <a:srcRect t="9235" r="67102" b="61426"/>
          <a:stretch/>
        </p:blipFill>
        <p:spPr>
          <a:xfrm>
            <a:off x="0" y="118624"/>
            <a:ext cx="2490076" cy="3137338"/>
          </a:xfrm>
          <a:prstGeom prst="rect">
            <a:avLst/>
          </a:prstGeom>
        </p:spPr>
      </p:pic>
      <p:pic>
        <p:nvPicPr>
          <p:cNvPr id="9" name="image1.png">
            <a:extLst>
              <a:ext uri="{FF2B5EF4-FFF2-40B4-BE49-F238E27FC236}">
                <a16:creationId xmlns:a16="http://schemas.microsoft.com/office/drawing/2014/main" id="{303B9DE8-BA24-45A6-8B88-A652F92B0D31}"/>
              </a:ext>
            </a:extLst>
          </p:cNvPr>
          <p:cNvPicPr/>
          <p:nvPr/>
        </p:nvPicPr>
        <p:blipFill rotWithShape="1">
          <a:blip r:embed="rId2" cstate="print"/>
          <a:srcRect l="77771" t="72042" b="-1"/>
          <a:stretch/>
        </p:blipFill>
        <p:spPr>
          <a:xfrm>
            <a:off x="10509469" y="3429000"/>
            <a:ext cx="1682531" cy="2989750"/>
          </a:xfrm>
          <a:prstGeom prst="rect">
            <a:avLst/>
          </a:prstGeom>
        </p:spPr>
      </p:pic>
      <p:sp>
        <p:nvSpPr>
          <p:cNvPr id="6" name="Title 1">
            <a:extLst>
              <a:ext uri="{FF2B5EF4-FFF2-40B4-BE49-F238E27FC236}">
                <a16:creationId xmlns:a16="http://schemas.microsoft.com/office/drawing/2014/main" id="{AD7798DE-DF16-4F56-83F1-BAAB63B454D6}"/>
              </a:ext>
            </a:extLst>
          </p:cNvPr>
          <p:cNvSpPr txBox="1">
            <a:spLocks/>
          </p:cNvSpPr>
          <p:nvPr/>
        </p:nvSpPr>
        <p:spPr>
          <a:xfrm>
            <a:off x="3227371" y="3553822"/>
            <a:ext cx="6145158"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a:t>THANK YOU</a:t>
            </a:r>
          </a:p>
        </p:txBody>
      </p:sp>
      <p:pic>
        <p:nvPicPr>
          <p:cNvPr id="11" name="Graphic 10">
            <a:extLst>
              <a:ext uri="{FF2B5EF4-FFF2-40B4-BE49-F238E27FC236}">
                <a16:creationId xmlns:a16="http://schemas.microsoft.com/office/drawing/2014/main" id="{3995D3C0-1229-4C2E-BA8D-DD199AB25E8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4358"/>
          <a:stretch/>
        </p:blipFill>
        <p:spPr>
          <a:xfrm>
            <a:off x="5486401" y="1939441"/>
            <a:ext cx="1724934" cy="14895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563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eck 24">
            <a:extLst>
              <a:ext uri="{FF2B5EF4-FFF2-40B4-BE49-F238E27FC236}">
                <a16:creationId xmlns:a16="http://schemas.microsoft.com/office/drawing/2014/main" id="{B1A4C277-4444-43E4-BD4E-F45BF705DCF7}"/>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035080D5-0642-4AB8-8B9E-BEF3CDA0A2A1}" type="slidenum">
              <a:rPr lang="en-US" sz="1100">
                <a:solidFill>
                  <a:srgbClr val="898989"/>
                </a:solidFill>
              </a:rPr>
              <a:pPr defTabSz="914400">
                <a:spcAft>
                  <a:spcPts val="600"/>
                </a:spcAft>
              </a:pPr>
              <a:t>6</a:t>
            </a:fld>
            <a:endParaRPr lang="en-US" sz="1100">
              <a:solidFill>
                <a:srgbClr val="898989"/>
              </a:solidFill>
            </a:endParaRPr>
          </a:p>
        </p:txBody>
      </p:sp>
      <p:sp>
        <p:nvSpPr>
          <p:cNvPr id="5" name="Rectangle 4">
            <a:extLst>
              <a:ext uri="{FF2B5EF4-FFF2-40B4-BE49-F238E27FC236}">
                <a16:creationId xmlns:a16="http://schemas.microsoft.com/office/drawing/2014/main" id="{8911304A-2E1B-428A-9FF4-2B5C13681B5B}"/>
              </a:ext>
            </a:extLst>
          </p:cNvPr>
          <p:cNvSpPr/>
          <p:nvPr/>
        </p:nvSpPr>
        <p:spPr>
          <a:xfrm>
            <a:off x="2826326" y="1500749"/>
            <a:ext cx="8913389" cy="4084687"/>
          </a:xfrm>
          <a:prstGeom prst="rect">
            <a:avLst/>
          </a:prstGeom>
        </p:spPr>
        <p:txBody>
          <a:bodyPr vert="horz" lIns="91440" tIns="45720" rIns="91440" bIns="45720" rtlCol="0" anchor="ctr">
            <a:noAutofit/>
          </a:bodyPr>
          <a:lstStyle/>
          <a:p>
            <a:pPr marL="285750" indent="-228600" defTabSz="914400">
              <a:lnSpc>
                <a:spcPct val="90000"/>
              </a:lnSpc>
              <a:spcAft>
                <a:spcPts val="600"/>
              </a:spcAft>
              <a:buFont typeface="Arial" panose="020B0604020202020204" pitchFamily="34" charset="0"/>
              <a:buChar char="•"/>
            </a:pPr>
            <a:r>
              <a:rPr lang="en-US" sz="1400" b="1">
                <a:solidFill>
                  <a:srgbClr val="000000"/>
                </a:solidFill>
              </a:rPr>
              <a:t>Foreign Portfolio Investors (FPIs)</a:t>
            </a:r>
            <a:r>
              <a:rPr lang="en-US" sz="1400">
                <a:solidFill>
                  <a:srgbClr val="000000"/>
                </a:solidFill>
              </a:rPr>
              <a:t>: Entities established or incorporated outside India and permitted to invest in listed Indian securities and unlisted debt. Foreign Portfolio Investment is any investment made by a person resident outside India in capital instruments where such investment is</a:t>
            </a:r>
          </a:p>
          <a:p>
            <a:pPr indent="-228600" defTabSz="914400">
              <a:lnSpc>
                <a:spcPct val="90000"/>
              </a:lnSpc>
              <a:spcAft>
                <a:spcPts val="600"/>
              </a:spcAft>
              <a:buFont typeface="Arial" panose="020B0604020202020204" pitchFamily="34" charset="0"/>
              <a:buChar char="•"/>
            </a:pPr>
            <a:endParaRPr lang="en-US" sz="1400">
              <a:solidFill>
                <a:srgbClr val="000000"/>
              </a:solidFill>
            </a:endParaRPr>
          </a:p>
          <a:p>
            <a:pPr marL="742950" lvl="1" indent="-228600" defTabSz="914400">
              <a:lnSpc>
                <a:spcPct val="90000"/>
              </a:lnSpc>
              <a:spcAft>
                <a:spcPts val="600"/>
              </a:spcAft>
              <a:buFont typeface="Arial" panose="020B0604020202020204" pitchFamily="34" charset="0"/>
              <a:buChar char="•"/>
            </a:pPr>
            <a:r>
              <a:rPr lang="en-US" sz="1400">
                <a:solidFill>
                  <a:srgbClr val="000000"/>
                </a:solidFill>
              </a:rPr>
              <a:t>Less than 10 percent of the post issue paid-up equity capital on a fully diluted basis of a listed Indian company or</a:t>
            </a:r>
          </a:p>
          <a:p>
            <a:pPr marL="742950" lvl="1" indent="-228600" defTabSz="914400">
              <a:lnSpc>
                <a:spcPct val="90000"/>
              </a:lnSpc>
              <a:spcAft>
                <a:spcPts val="600"/>
              </a:spcAft>
              <a:buFont typeface="Arial" panose="020B0604020202020204" pitchFamily="34" charset="0"/>
              <a:buChar char="•"/>
            </a:pPr>
            <a:r>
              <a:rPr lang="en-US" sz="1400">
                <a:solidFill>
                  <a:srgbClr val="000000"/>
                </a:solidFill>
              </a:rPr>
              <a:t>Less than 10 percent of the paid-up value of each series of capital instruments of a listed Indian company.</a:t>
            </a:r>
          </a:p>
          <a:p>
            <a:pPr marL="742950" lvl="1" indent="-228600" defTabSz="914400">
              <a:lnSpc>
                <a:spcPct val="90000"/>
              </a:lnSpc>
              <a:spcAft>
                <a:spcPts val="600"/>
              </a:spcAft>
              <a:buFont typeface="Arial" panose="020B0604020202020204" pitchFamily="34" charset="0"/>
              <a:buChar char="•"/>
            </a:pPr>
            <a:endParaRPr lang="en-US" sz="1400">
              <a:solidFill>
                <a:srgbClr val="000000"/>
              </a:solidFill>
            </a:endParaRPr>
          </a:p>
          <a:p>
            <a:pPr marL="441325" lvl="1" indent="-228600" defTabSz="914400">
              <a:lnSpc>
                <a:spcPct val="90000"/>
              </a:lnSpc>
              <a:spcAft>
                <a:spcPts val="600"/>
              </a:spcAft>
              <a:buFont typeface="Arial" panose="020B0604020202020204" pitchFamily="34" charset="0"/>
              <a:buChar char="•"/>
            </a:pPr>
            <a:r>
              <a:rPr lang="en-US" sz="1400" b="1">
                <a:solidFill>
                  <a:srgbClr val="000000"/>
                </a:solidFill>
              </a:rPr>
              <a:t>Reporting</a:t>
            </a:r>
            <a:r>
              <a:rPr lang="en-US" sz="1400">
                <a:solidFill>
                  <a:srgbClr val="000000"/>
                </a:solidFill>
              </a:rPr>
              <a:t> </a:t>
            </a:r>
            <a:r>
              <a:rPr lang="en-US" sz="1400" b="1">
                <a:solidFill>
                  <a:srgbClr val="000000"/>
                </a:solidFill>
              </a:rPr>
              <a:t>under (SAST) Regulations, 2011</a:t>
            </a:r>
            <a:r>
              <a:rPr lang="en-US" sz="1400">
                <a:solidFill>
                  <a:srgbClr val="000000"/>
                </a:solidFill>
              </a:rPr>
              <a:t>- On reaching the prescribed threshold of: </a:t>
            </a:r>
          </a:p>
          <a:p>
            <a:pPr marL="1200150" lvl="2" indent="-228600" defTabSz="914400">
              <a:lnSpc>
                <a:spcPct val="90000"/>
              </a:lnSpc>
              <a:spcAft>
                <a:spcPts val="600"/>
              </a:spcAft>
              <a:buFont typeface="Arial" panose="020B0604020202020204" pitchFamily="34" charset="0"/>
              <a:buChar char="•"/>
            </a:pPr>
            <a:r>
              <a:rPr lang="en-US" sz="1400">
                <a:solidFill>
                  <a:srgbClr val="000000"/>
                </a:solidFill>
              </a:rPr>
              <a:t>5% or more of the shares of the target company. Reporting to be done within 2 working days of the receipt of intimation of allotment of shares, or the acquisition of shares or voting rights to every stock exchange where the shares of the target company are listed and the target company at it registered office.</a:t>
            </a:r>
          </a:p>
          <a:p>
            <a:pPr marL="1200150" lvl="2" indent="-228600" defTabSz="914400">
              <a:lnSpc>
                <a:spcPct val="90000"/>
              </a:lnSpc>
              <a:spcAft>
                <a:spcPts val="600"/>
              </a:spcAft>
              <a:buFont typeface="Arial" panose="020B0604020202020204" pitchFamily="34" charset="0"/>
              <a:buChar char="•"/>
            </a:pPr>
            <a:r>
              <a:rPr lang="en-US" sz="1400">
                <a:solidFill>
                  <a:srgbClr val="000000"/>
                </a:solidFill>
              </a:rPr>
              <a:t>+/- 2% change in the holding position of the target company. Reporting to be done within 2 working days</a:t>
            </a:r>
          </a:p>
          <a:p>
            <a:pPr indent="-228600" defTabSz="914400">
              <a:lnSpc>
                <a:spcPct val="90000"/>
              </a:lnSpc>
              <a:spcAft>
                <a:spcPts val="600"/>
              </a:spcAft>
              <a:buFont typeface="Arial" panose="020B0604020202020204" pitchFamily="34" charset="0"/>
              <a:buChar char="•"/>
            </a:pPr>
            <a:endParaRPr lang="en-US" sz="1400">
              <a:solidFill>
                <a:srgbClr val="000000"/>
              </a:solidFill>
              <a:highlight>
                <a:srgbClr val="FFFF00"/>
              </a:highlight>
            </a:endParaRPr>
          </a:p>
          <a:p>
            <a:pPr marL="285750" indent="-228600" defTabSz="914400">
              <a:lnSpc>
                <a:spcPct val="90000"/>
              </a:lnSpc>
              <a:spcAft>
                <a:spcPts val="600"/>
              </a:spcAft>
              <a:buFont typeface="Arial" panose="020B0604020202020204" pitchFamily="34" charset="0"/>
              <a:buChar char="•"/>
            </a:pPr>
            <a:r>
              <a:rPr lang="en-US" sz="1400" b="1">
                <a:solidFill>
                  <a:srgbClr val="000000"/>
                </a:solidFill>
              </a:rPr>
              <a:t>Non-Resident Indian/ Overseas Citizen of India (NRIs/ OCIs)</a:t>
            </a:r>
            <a:r>
              <a:rPr lang="en-US" sz="1400">
                <a:solidFill>
                  <a:srgbClr val="000000"/>
                </a:solidFill>
              </a:rPr>
              <a:t>: An Indian citizen who stays abroad for employment or carries on business or vocation outside India or a non-resident foreign citizen of Indian origin. Portfolio Investment route for entities classified as Non-Resident Indians (NRI) and Overseas Citizen of India (OCI)</a:t>
            </a:r>
          </a:p>
          <a:p>
            <a:pPr indent="-228600" defTabSz="914400">
              <a:lnSpc>
                <a:spcPct val="90000"/>
              </a:lnSpc>
              <a:spcAft>
                <a:spcPts val="600"/>
              </a:spcAft>
              <a:buFont typeface="Arial" panose="020B0604020202020204" pitchFamily="34" charset="0"/>
              <a:buChar char="•"/>
            </a:pPr>
            <a:endParaRPr lang="en-US" sz="1400">
              <a:solidFill>
                <a:srgbClr val="000000"/>
              </a:solidFill>
            </a:endParaRPr>
          </a:p>
          <a:p>
            <a:pPr marL="742950" lvl="1" indent="-228600" defTabSz="914400">
              <a:lnSpc>
                <a:spcPct val="90000"/>
              </a:lnSpc>
              <a:spcAft>
                <a:spcPts val="600"/>
              </a:spcAft>
              <a:buFont typeface="Arial" panose="020B0604020202020204" pitchFamily="34" charset="0"/>
              <a:buChar char="•"/>
            </a:pPr>
            <a:r>
              <a:rPr lang="en-US" sz="1400">
                <a:solidFill>
                  <a:srgbClr val="000000"/>
                </a:solidFill>
              </a:rPr>
              <a:t>Only entities eligible as NRI/ OCI as per Government guideline are eligible under this route. Appointment of a custodian is not compulsory</a:t>
            </a:r>
          </a:p>
          <a:p>
            <a:pPr marL="742950" lvl="1" indent="-228600" defTabSz="914400">
              <a:lnSpc>
                <a:spcPct val="90000"/>
              </a:lnSpc>
              <a:spcAft>
                <a:spcPts val="600"/>
              </a:spcAft>
              <a:buFont typeface="Arial" panose="020B0604020202020204" pitchFamily="34" charset="0"/>
              <a:buChar char="•"/>
            </a:pPr>
            <a:r>
              <a:rPr lang="en-US" sz="1400">
                <a:solidFill>
                  <a:srgbClr val="000000"/>
                </a:solidFill>
              </a:rPr>
              <a:t>Investment in Listed securities and other securities permissible under FEMA </a:t>
            </a:r>
          </a:p>
          <a:p>
            <a:pPr marL="742950" lvl="1" indent="-228600" defTabSz="914400">
              <a:lnSpc>
                <a:spcPct val="90000"/>
              </a:lnSpc>
              <a:spcAft>
                <a:spcPts val="600"/>
              </a:spcAft>
              <a:buFont typeface="Arial" panose="020B0604020202020204" pitchFamily="34" charset="0"/>
              <a:buChar char="•"/>
            </a:pPr>
            <a:r>
              <a:rPr lang="en-US" sz="1400">
                <a:solidFill>
                  <a:srgbClr val="000000"/>
                </a:solidFill>
              </a:rPr>
              <a:t>Individual Limit of 5% equity in any company, and an overall composite limit of 10%. This limit of 10% can be raised to 24%  </a:t>
            </a:r>
          </a:p>
          <a:p>
            <a:pPr marL="742950" lvl="1" indent="-228600" defTabSz="914400">
              <a:lnSpc>
                <a:spcPct val="90000"/>
              </a:lnSpc>
              <a:spcAft>
                <a:spcPts val="600"/>
              </a:spcAft>
              <a:buFont typeface="Arial" panose="020B0604020202020204" pitchFamily="34" charset="0"/>
              <a:buChar char="•"/>
            </a:pPr>
            <a:r>
              <a:rPr lang="en-US" sz="1400">
                <a:solidFill>
                  <a:srgbClr val="000000"/>
                </a:solidFill>
              </a:rPr>
              <a:t>NRIs have been permitted to access Exchange Traded Currency Derivatives (ETCD) market, subject to certain conditions</a:t>
            </a:r>
          </a:p>
          <a:p>
            <a:pPr lvl="1" indent="-228600" defTabSz="914400">
              <a:lnSpc>
                <a:spcPct val="90000"/>
              </a:lnSpc>
              <a:spcAft>
                <a:spcPts val="600"/>
              </a:spcAft>
              <a:buFont typeface="Arial" panose="020B0604020202020204" pitchFamily="34" charset="0"/>
              <a:buChar char="•"/>
            </a:pPr>
            <a:endParaRPr lang="en-US" sz="1400">
              <a:solidFill>
                <a:srgbClr val="000000"/>
              </a:solidFill>
            </a:endParaRPr>
          </a:p>
        </p:txBody>
      </p:sp>
      <p:sp>
        <p:nvSpPr>
          <p:cNvPr id="7" name="Title 1">
            <a:extLst>
              <a:ext uri="{FF2B5EF4-FFF2-40B4-BE49-F238E27FC236}">
                <a16:creationId xmlns:a16="http://schemas.microsoft.com/office/drawing/2014/main" id="{2451ACA9-73DF-424A-A588-6FB5A2E2A27C}"/>
              </a:ext>
            </a:extLst>
          </p:cNvPr>
          <p:cNvSpPr txBox="1">
            <a:spLocks/>
          </p:cNvSpPr>
          <p:nvPr/>
        </p:nvSpPr>
        <p:spPr>
          <a:xfrm>
            <a:off x="-120593" y="3031927"/>
            <a:ext cx="2282147" cy="1454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solidFill>
                  <a:srgbClr val="506554"/>
                </a:solidFill>
                <a:latin typeface="Source Sans Pro" panose="020B0503030403020204" pitchFamily="34" charset="0"/>
              </a:rPr>
              <a:t>Foreign Investment Avenues</a:t>
            </a:r>
          </a:p>
        </p:txBody>
      </p:sp>
      <p:pic>
        <p:nvPicPr>
          <p:cNvPr id="10" name="Graphic 9" descr="Fork In Road with solid fill">
            <a:extLst>
              <a:ext uri="{FF2B5EF4-FFF2-40B4-BE49-F238E27FC236}">
                <a16:creationId xmlns:a16="http://schemas.microsoft.com/office/drawing/2014/main" id="{444CC515-7894-45FB-8F11-B230479CE2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2157" y="1632673"/>
            <a:ext cx="1313333" cy="1313333"/>
          </a:xfrm>
          <a:prstGeom prst="rect">
            <a:avLst/>
          </a:prstGeom>
          <a:effectLst>
            <a:outerShdw blurRad="50800" dist="38100" dir="2700000" algn="tl" rotWithShape="0">
              <a:prstClr val="black">
                <a:alpha val="40000"/>
              </a:prstClr>
            </a:outerShdw>
          </a:effectLst>
        </p:spPr>
      </p:pic>
      <p:pic>
        <p:nvPicPr>
          <p:cNvPr id="11" name="Graphic 10">
            <a:extLst>
              <a:ext uri="{FF2B5EF4-FFF2-40B4-BE49-F238E27FC236}">
                <a16:creationId xmlns:a16="http://schemas.microsoft.com/office/drawing/2014/main" id="{CFD33A9F-D15A-42F6-BE7B-D304FE01DCF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873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hteck 24">
            <a:extLst>
              <a:ext uri="{FF2B5EF4-FFF2-40B4-BE49-F238E27FC236}">
                <a16:creationId xmlns:a16="http://schemas.microsoft.com/office/drawing/2014/main" id="{D0BA07E7-3D9F-4715-A57B-D3C56D601DEE}"/>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Slide Number Placeholder 3">
            <a:extLst>
              <a:ext uri="{FF2B5EF4-FFF2-40B4-BE49-F238E27FC236}">
                <a16:creationId xmlns:a16="http://schemas.microsoft.com/office/drawing/2014/main" id="{930BEB0C-7F17-4C70-9987-C7F296C2A18F}"/>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035080D5-0642-4AB8-8B9E-BEF3CDA0A2A1}" type="slidenum">
              <a:rPr lang="en-US" sz="1100">
                <a:solidFill>
                  <a:srgbClr val="898989"/>
                </a:solidFill>
              </a:rPr>
              <a:pPr defTabSz="914400">
                <a:spcAft>
                  <a:spcPts val="600"/>
                </a:spcAft>
              </a:pPr>
              <a:t>7</a:t>
            </a:fld>
            <a:endParaRPr lang="en-US" sz="1100">
              <a:solidFill>
                <a:srgbClr val="898989"/>
              </a:solidFill>
            </a:endParaRPr>
          </a:p>
        </p:txBody>
      </p:sp>
      <p:sp>
        <p:nvSpPr>
          <p:cNvPr id="3" name="Rectangle 2">
            <a:extLst>
              <a:ext uri="{FF2B5EF4-FFF2-40B4-BE49-F238E27FC236}">
                <a16:creationId xmlns:a16="http://schemas.microsoft.com/office/drawing/2014/main" id="{8AC13DCD-2A5B-41D7-9CD4-9030530BE1E1}"/>
              </a:ext>
            </a:extLst>
          </p:cNvPr>
          <p:cNvSpPr/>
          <p:nvPr/>
        </p:nvSpPr>
        <p:spPr>
          <a:xfrm>
            <a:off x="2092284" y="136525"/>
            <a:ext cx="9809189" cy="6219825"/>
          </a:xfrm>
          <a:prstGeom prst="rect">
            <a:avLst/>
          </a:prstGeom>
        </p:spPr>
        <p:txBody>
          <a:bodyPr vert="horz" lIns="91440" tIns="45720" rIns="91440" bIns="45720" rtlCol="0" anchor="ctr">
            <a:noAutofit/>
          </a:bodyPr>
          <a:lstStyle/>
          <a:p>
            <a:pPr marL="57150" algn="just" defTabSz="914400">
              <a:lnSpc>
                <a:spcPct val="90000"/>
              </a:lnSpc>
              <a:spcAft>
                <a:spcPts val="600"/>
              </a:spcAft>
            </a:pPr>
            <a:r>
              <a:rPr lang="en-US" sz="1600" b="1">
                <a:solidFill>
                  <a:srgbClr val="000000"/>
                </a:solidFill>
              </a:rPr>
              <a:t>Foreign Direct Investments (FDIs) (Strategic investments in Indian companies)</a:t>
            </a:r>
            <a:r>
              <a:rPr lang="en-US" sz="1600">
                <a:solidFill>
                  <a:srgbClr val="000000"/>
                </a:solidFill>
              </a:rPr>
              <a:t>:</a:t>
            </a:r>
          </a:p>
          <a:p>
            <a:pPr marL="285750" indent="-228600" algn="just" defTabSz="914400">
              <a:lnSpc>
                <a:spcPct val="90000"/>
              </a:lnSpc>
              <a:spcAft>
                <a:spcPts val="600"/>
              </a:spcAft>
              <a:buFont typeface="Arial" panose="020B0604020202020204" pitchFamily="34" charset="0"/>
              <a:buChar char="•"/>
            </a:pPr>
            <a:r>
              <a:rPr lang="en-US" sz="1600"/>
              <a:t>Investments through this route are considered strategic investments. Foreign Direct Investments (FDI) in India attract provisions of the Foreign Exchange Management Act,1999 (FEMA) and are subject to the regulations and directions issued by the Government of India (GoI) and Reserve Bank of India (RBI). </a:t>
            </a:r>
          </a:p>
          <a:p>
            <a:pPr marL="285750" indent="-228600" algn="just" defTabSz="914400">
              <a:lnSpc>
                <a:spcPct val="90000"/>
              </a:lnSpc>
              <a:spcAft>
                <a:spcPts val="600"/>
              </a:spcAft>
              <a:buFont typeface="Arial" panose="020B0604020202020204" pitchFamily="34" charset="0"/>
              <a:buChar char="•"/>
            </a:pPr>
            <a:r>
              <a:rPr lang="en-US" sz="1600" b="1"/>
              <a:t>Entry routes for FDI –</a:t>
            </a:r>
          </a:p>
          <a:p>
            <a:pPr marL="342900" indent="-285750" algn="just" defTabSz="914400">
              <a:lnSpc>
                <a:spcPct val="90000"/>
              </a:lnSpc>
              <a:spcAft>
                <a:spcPts val="600"/>
              </a:spcAft>
              <a:buFont typeface="Courier New" panose="02070309020205020404" pitchFamily="49" charset="0"/>
              <a:buChar char="o"/>
            </a:pPr>
            <a:r>
              <a:rPr lang="en-US" sz="1600" b="1"/>
              <a:t>Automatic Route - </a:t>
            </a:r>
            <a:r>
              <a:rPr lang="en-US" sz="1600"/>
              <a:t>Investment by a person resident outside India does not require the prior approval from GoI or RBI.</a:t>
            </a:r>
          </a:p>
          <a:p>
            <a:pPr marL="342900" indent="-285750" algn="just" defTabSz="914400">
              <a:lnSpc>
                <a:spcPct val="90000"/>
              </a:lnSpc>
              <a:spcAft>
                <a:spcPts val="600"/>
              </a:spcAft>
              <a:buFont typeface="Courier New" panose="02070309020205020404" pitchFamily="49" charset="0"/>
              <a:buChar char="o"/>
            </a:pPr>
            <a:r>
              <a:rPr lang="en-US" sz="1600" b="1"/>
              <a:t>Government Approved Route - </a:t>
            </a:r>
            <a:r>
              <a:rPr lang="en-US" sz="1600"/>
              <a:t>Investment by a person resident outside India in certain specified sectors requires prior approval from Government of India. In addition, entities or beneficial owners of the entities (direct or indirect) based in or citizen of countries which share land border with India, should seek prior approval from Government of India</a:t>
            </a:r>
          </a:p>
          <a:p>
            <a:pPr marL="285750" indent="-228600" algn="just" defTabSz="914400">
              <a:lnSpc>
                <a:spcPct val="90000"/>
              </a:lnSpc>
              <a:spcAft>
                <a:spcPts val="600"/>
              </a:spcAft>
              <a:buFont typeface="Arial" panose="020B0604020202020204" pitchFamily="34" charset="0"/>
              <a:buChar char="•"/>
            </a:pPr>
            <a:r>
              <a:rPr lang="en-IN" sz="1600" b="1"/>
              <a:t>Eligibility Norms - </a:t>
            </a:r>
            <a:r>
              <a:rPr lang="en-US" sz="1600"/>
              <a:t>Person resident outside India can invest in Indian companies, subject to the FDI Policy except in those sectors/ activities which are part of the prohibited list. An entity of a country, which shares land border with India or the beneficial owner of an entity (directly or indirectly) seeking to invest into India is situated in or is a citizen of any such country, shall invest only with prior Government approval. Eligible investors need to adhere to uniform KYC as specified by SEBI and RBI from time to time</a:t>
            </a:r>
            <a:endParaRPr lang="en-US" sz="1600" b="1"/>
          </a:p>
          <a:p>
            <a:pPr marL="285750" indent="-228600" algn="just" defTabSz="914400">
              <a:lnSpc>
                <a:spcPct val="90000"/>
              </a:lnSpc>
              <a:spcAft>
                <a:spcPts val="600"/>
              </a:spcAft>
              <a:buFont typeface="Arial" panose="020B0604020202020204" pitchFamily="34" charset="0"/>
              <a:buChar char="•"/>
            </a:pPr>
            <a:r>
              <a:rPr lang="en-US" sz="1600"/>
              <a:t>Further, there are 8 sectors where investments are prohibited – Lottery business including government/private lottery, online lotteries etc., gambling and betting including casinos etc., chit funds, Nidhi company, trading in transferable development rights (TDRs), real estate business or construction of farm houses, manufacturing of cigars, cheroots, cigarillos and cigarettes, of tobacco or of tobacco substitutes and activities/sectors not open to private sector investment e.g.(I) Atomic Energy and (II) Railway operations.</a:t>
            </a:r>
          </a:p>
          <a:p>
            <a:pPr marL="285750" indent="-228600" algn="just" defTabSz="914400">
              <a:lnSpc>
                <a:spcPct val="90000"/>
              </a:lnSpc>
              <a:spcAft>
                <a:spcPts val="600"/>
              </a:spcAft>
              <a:buFont typeface="Arial" panose="020B0604020202020204" pitchFamily="34" charset="0"/>
              <a:buChar char="•"/>
            </a:pPr>
            <a:r>
              <a:rPr lang="en-US" sz="1600"/>
              <a:t>A non-resident entity can invest in India, subject to the FDI Policy except in those sectors/activities which are prohibited. However, an entity of a country, which shares a land border with India or where the beneficial owner of investment into India is situated in or is a citizen of any such country, can invest only under the Government route. </a:t>
            </a:r>
          </a:p>
        </p:txBody>
      </p:sp>
      <p:sp>
        <p:nvSpPr>
          <p:cNvPr id="8" name="Title 1">
            <a:extLst>
              <a:ext uri="{FF2B5EF4-FFF2-40B4-BE49-F238E27FC236}">
                <a16:creationId xmlns:a16="http://schemas.microsoft.com/office/drawing/2014/main" id="{6CC945DB-DBBC-4A01-A35F-20AC74D195D8}"/>
              </a:ext>
            </a:extLst>
          </p:cNvPr>
          <p:cNvSpPr txBox="1">
            <a:spLocks/>
          </p:cNvSpPr>
          <p:nvPr/>
        </p:nvSpPr>
        <p:spPr>
          <a:xfrm>
            <a:off x="-189863" y="2925302"/>
            <a:ext cx="2282147" cy="1454150"/>
          </a:xfrm>
          <a:prstGeom prst="rect">
            <a:avLst/>
          </a:prstGeom>
        </p:spPr>
        <p:txBody>
          <a:bodyPr vert="horz" lIns="91440" tIns="45720" rIns="91440" bIns="45720" rtlCol="0" anchor="ctr">
            <a:normAutofit/>
          </a:bodyPr>
          <a:lstStyle>
            <a:defPPr>
              <a:defRPr lang="en-US"/>
            </a:defPPr>
            <a:lvl1pPr algn="ctr" defTabSz="914400">
              <a:lnSpc>
                <a:spcPct val="90000"/>
              </a:lnSpc>
              <a:spcBef>
                <a:spcPct val="0"/>
              </a:spcBef>
              <a:buNone/>
              <a:defRPr sz="2400" b="1">
                <a:solidFill>
                  <a:srgbClr val="506554"/>
                </a:solidFill>
                <a:latin typeface="Source Sans Pro" panose="020B0503030403020204" pitchFamily="34" charset="0"/>
                <a:ea typeface="+mj-ea"/>
                <a:cs typeface="+mj-cs"/>
              </a:defRPr>
            </a:lvl1pPr>
          </a:lstStyle>
          <a:p>
            <a:r>
              <a:rPr lang="en-US"/>
              <a:t>Foreign Investment Avenues</a:t>
            </a:r>
          </a:p>
        </p:txBody>
      </p:sp>
      <p:pic>
        <p:nvPicPr>
          <p:cNvPr id="7" name="Graphic 6" descr="Fork In Road with solid fill">
            <a:extLst>
              <a:ext uri="{FF2B5EF4-FFF2-40B4-BE49-F238E27FC236}">
                <a16:creationId xmlns:a16="http://schemas.microsoft.com/office/drawing/2014/main" id="{4F1CDE15-4E43-4AAB-8E9A-C36D547A1A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527" y="1632673"/>
            <a:ext cx="1313333" cy="1313333"/>
          </a:xfrm>
          <a:prstGeom prst="rect">
            <a:avLst/>
          </a:prstGeom>
          <a:effectLst>
            <a:outerShdw blurRad="50800" dist="38100" dir="2700000" algn="tl" rotWithShape="0">
              <a:prstClr val="black">
                <a:alpha val="40000"/>
              </a:prstClr>
            </a:outerShdw>
          </a:effectLst>
        </p:spPr>
      </p:pic>
      <p:pic>
        <p:nvPicPr>
          <p:cNvPr id="11" name="Graphic 10">
            <a:extLst>
              <a:ext uri="{FF2B5EF4-FFF2-40B4-BE49-F238E27FC236}">
                <a16:creationId xmlns:a16="http://schemas.microsoft.com/office/drawing/2014/main" id="{EBD4D436-411D-40EE-BB55-8B0CEFBE722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1448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D0DD1E-E991-4DC6-B9F2-C9FCA631A07F}"/>
              </a:ext>
            </a:extLst>
          </p:cNvPr>
          <p:cNvSpPr>
            <a:spLocks noGrp="1"/>
          </p:cNvSpPr>
          <p:nvPr>
            <p:ph type="sldNum" sz="quarter" idx="12"/>
          </p:nvPr>
        </p:nvSpPr>
        <p:spPr>
          <a:xfrm>
            <a:off x="11915274" y="5908826"/>
            <a:ext cx="2743200" cy="365125"/>
          </a:xfrm>
        </p:spPr>
        <p:txBody>
          <a:bodyPr/>
          <a:lstStyle/>
          <a:p>
            <a:fld id="{035080D5-0642-4AB8-8B9E-BEF3CDA0A2A1}" type="slidenum">
              <a:rPr lang="en-IN" smtClean="0"/>
              <a:t>8</a:t>
            </a:fld>
            <a:endParaRPr lang="en-IN"/>
          </a:p>
        </p:txBody>
      </p:sp>
      <p:graphicFrame>
        <p:nvGraphicFramePr>
          <p:cNvPr id="4" name="Table 3">
            <a:extLst>
              <a:ext uri="{FF2B5EF4-FFF2-40B4-BE49-F238E27FC236}">
                <a16:creationId xmlns:a16="http://schemas.microsoft.com/office/drawing/2014/main" id="{596E6570-F723-4C36-B346-1045A86E9EB2}"/>
              </a:ext>
            </a:extLst>
          </p:cNvPr>
          <p:cNvGraphicFramePr>
            <a:graphicFrameLocks noGrp="1"/>
          </p:cNvGraphicFramePr>
          <p:nvPr>
            <p:extLst>
              <p:ext uri="{D42A27DB-BD31-4B8C-83A1-F6EECF244321}">
                <p14:modId xmlns:p14="http://schemas.microsoft.com/office/powerpoint/2010/main" val="65947782"/>
              </p:ext>
            </p:extLst>
          </p:nvPr>
        </p:nvGraphicFramePr>
        <p:xfrm>
          <a:off x="2332645" y="368407"/>
          <a:ext cx="4581584" cy="5829300"/>
        </p:xfrm>
        <a:graphic>
          <a:graphicData uri="http://schemas.openxmlformats.org/drawingml/2006/table">
            <a:tbl>
              <a:tblPr firstRow="1" bandRow="1">
                <a:tableStyleId>{93296810-A885-4BE3-A3E7-6D5BEEA58F35}</a:tableStyleId>
              </a:tblPr>
              <a:tblGrid>
                <a:gridCol w="1257994">
                  <a:extLst>
                    <a:ext uri="{9D8B030D-6E8A-4147-A177-3AD203B41FA5}">
                      <a16:colId xmlns:a16="http://schemas.microsoft.com/office/drawing/2014/main" val="20000"/>
                    </a:ext>
                  </a:extLst>
                </a:gridCol>
                <a:gridCol w="1829506">
                  <a:extLst>
                    <a:ext uri="{9D8B030D-6E8A-4147-A177-3AD203B41FA5}">
                      <a16:colId xmlns:a16="http://schemas.microsoft.com/office/drawing/2014/main" val="20001"/>
                    </a:ext>
                  </a:extLst>
                </a:gridCol>
                <a:gridCol w="721895">
                  <a:extLst>
                    <a:ext uri="{9D8B030D-6E8A-4147-A177-3AD203B41FA5}">
                      <a16:colId xmlns:a16="http://schemas.microsoft.com/office/drawing/2014/main" val="20008"/>
                    </a:ext>
                  </a:extLst>
                </a:gridCol>
                <a:gridCol w="772189">
                  <a:extLst>
                    <a:ext uri="{9D8B030D-6E8A-4147-A177-3AD203B41FA5}">
                      <a16:colId xmlns:a16="http://schemas.microsoft.com/office/drawing/2014/main" val="20010"/>
                    </a:ext>
                  </a:extLst>
                </a:gridCol>
              </a:tblGrid>
              <a:tr h="0">
                <a:tc>
                  <a:txBody>
                    <a:bodyPr/>
                    <a:lstStyle/>
                    <a:p>
                      <a:r>
                        <a:rPr lang="en-US" sz="1050" b="1" dirty="0">
                          <a:solidFill>
                            <a:schemeClr val="bg1"/>
                          </a:solidFill>
                          <a:latin typeface="Century Gothic"/>
                        </a:rPr>
                        <a:t>Market Segment</a:t>
                      </a:r>
                    </a:p>
                  </a:txBody>
                  <a:tcPr anchor="ctr"/>
                </a:tc>
                <a:tc>
                  <a:txBody>
                    <a:bodyPr/>
                    <a:lstStyle/>
                    <a:p>
                      <a:r>
                        <a:rPr lang="en-US" sz="1050" b="1" dirty="0">
                          <a:solidFill>
                            <a:schemeClr val="bg1"/>
                          </a:solidFill>
                          <a:latin typeface="Century Gothic"/>
                        </a:rPr>
                        <a:t>Instrument Type</a:t>
                      </a:r>
                    </a:p>
                  </a:txBody>
                  <a:tcPr anchor="ctr"/>
                </a:tc>
                <a:tc>
                  <a:txBody>
                    <a:bodyPr/>
                    <a:lstStyle/>
                    <a:p>
                      <a:r>
                        <a:rPr lang="en-US" sz="1050" b="1" dirty="0">
                          <a:solidFill>
                            <a:schemeClr val="bg1"/>
                          </a:solidFill>
                          <a:latin typeface="Century Gothic"/>
                        </a:rPr>
                        <a:t>FPI</a:t>
                      </a:r>
                    </a:p>
                  </a:txBody>
                  <a:tcPr anchor="ctr"/>
                </a:tc>
                <a:tc>
                  <a:txBody>
                    <a:bodyPr/>
                    <a:lstStyle/>
                    <a:p>
                      <a:r>
                        <a:rPr lang="en-US" sz="1050" b="1" dirty="0">
                          <a:solidFill>
                            <a:schemeClr val="bg1"/>
                          </a:solidFill>
                          <a:latin typeface="Century Gothic"/>
                        </a:rPr>
                        <a:t>FDI</a:t>
                      </a:r>
                    </a:p>
                  </a:txBody>
                  <a:tcPr anchor="ctr"/>
                </a:tc>
                <a:extLst>
                  <a:ext uri="{0D108BD9-81ED-4DB2-BD59-A6C34878D82A}">
                    <a16:rowId xmlns:a16="http://schemas.microsoft.com/office/drawing/2014/main" val="10000"/>
                  </a:ext>
                </a:extLst>
              </a:tr>
              <a:tr h="216000">
                <a:tc>
                  <a:txBody>
                    <a:bodyPr/>
                    <a:lstStyle/>
                    <a:p>
                      <a:r>
                        <a:rPr lang="en-US" sz="900" b="0" dirty="0">
                          <a:solidFill>
                            <a:schemeClr val="tx1"/>
                          </a:solidFill>
                          <a:latin typeface="Century Gothic"/>
                        </a:rPr>
                        <a:t>Equity Market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Century Gothic"/>
                        </a:rPr>
                        <a:t>Listed Equity</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1"/>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dirty="0">
                          <a:solidFill>
                            <a:schemeClr val="tx1"/>
                          </a:solidFill>
                          <a:latin typeface="Century Gothic"/>
                        </a:rPr>
                        <a:t>Unlisted Equity</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2"/>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dirty="0">
                          <a:solidFill>
                            <a:schemeClr val="tx1"/>
                          </a:solidFill>
                          <a:latin typeface="Century Gothic"/>
                        </a:rPr>
                        <a:t>Preference Shares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3"/>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dirty="0">
                          <a:solidFill>
                            <a:schemeClr val="tx1"/>
                          </a:solidFill>
                          <a:latin typeface="Century Gothic"/>
                        </a:rPr>
                        <a:t>Warrants (Listed)</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4"/>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dirty="0">
                          <a:solidFill>
                            <a:schemeClr val="tx1"/>
                          </a:solidFill>
                          <a:latin typeface="Century Gothic"/>
                        </a:rPr>
                        <a:t>Warrants (Unlisted)</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31819096"/>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dirty="0">
                          <a:solidFill>
                            <a:schemeClr val="tx1"/>
                          </a:solidFill>
                          <a:latin typeface="Century Gothic"/>
                        </a:rPr>
                        <a:t>Corporate Bonds*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488593652"/>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dirty="0">
                          <a:solidFill>
                            <a:schemeClr val="tx1"/>
                          </a:solidFill>
                          <a:latin typeface="Century Gothic"/>
                        </a:rPr>
                        <a:t>Partly paid shares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5"/>
                  </a:ext>
                </a:extLst>
              </a:tr>
              <a:tr h="216000">
                <a:tc>
                  <a:txBody>
                    <a:bodyPr/>
                    <a:lstStyle/>
                    <a:p>
                      <a:r>
                        <a:rPr lang="en-US" sz="900" b="0" dirty="0">
                          <a:solidFill>
                            <a:schemeClr val="tx1"/>
                          </a:solidFill>
                          <a:latin typeface="Century Gothic"/>
                        </a:rPr>
                        <a:t>Fixed Income</a:t>
                      </a:r>
                    </a:p>
                  </a:txBody>
                  <a:tcPr anchor="ctr"/>
                </a:tc>
                <a:tc>
                  <a:txBody>
                    <a:bodyPr/>
                    <a:lstStyle/>
                    <a:p>
                      <a:r>
                        <a:rPr lang="en-US" sz="900" b="0" dirty="0">
                          <a:solidFill>
                            <a:schemeClr val="tx1"/>
                          </a:solidFill>
                          <a:latin typeface="Century Gothic"/>
                        </a:rPr>
                        <a:t>Dated Government Securities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6"/>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dirty="0">
                          <a:solidFill>
                            <a:schemeClr val="tx1"/>
                          </a:solidFill>
                          <a:latin typeface="Century Gothic"/>
                        </a:rPr>
                        <a:t>Treasury Bills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2459605732"/>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dirty="0">
                          <a:solidFill>
                            <a:schemeClr val="tx1"/>
                          </a:solidFill>
                          <a:latin typeface="Century Gothic"/>
                        </a:rPr>
                        <a:t>Certificate of Deposits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3837505548"/>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dirty="0">
                          <a:solidFill>
                            <a:schemeClr val="tx1"/>
                          </a:solidFill>
                          <a:latin typeface="Century Gothic"/>
                        </a:rPr>
                        <a:t>Corporate Bonds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2740548380"/>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dirty="0">
                          <a:solidFill>
                            <a:schemeClr val="tx1"/>
                          </a:solidFill>
                          <a:latin typeface="Century Gothic"/>
                        </a:rPr>
                        <a:t>Credit Enhanced Bonds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54307455"/>
                  </a:ext>
                </a:extLst>
              </a:tr>
              <a:tr h="216000">
                <a:tc>
                  <a:txBody>
                    <a:bodyPr/>
                    <a:lstStyle/>
                    <a:p>
                      <a:r>
                        <a:rPr lang="en-US" sz="900" b="0" dirty="0">
                          <a:solidFill>
                            <a:schemeClr val="tx1"/>
                          </a:solidFill>
                          <a:latin typeface="Century Gothic"/>
                        </a:rPr>
                        <a:t>Mutual Funds</a:t>
                      </a:r>
                    </a:p>
                  </a:txBody>
                  <a:tcPr anchor="ctr"/>
                </a:tc>
                <a:tc>
                  <a:txBody>
                    <a:bodyPr/>
                    <a:lstStyle/>
                    <a:p>
                      <a:r>
                        <a:rPr lang="en-US" sz="900" b="0" dirty="0">
                          <a:solidFill>
                            <a:schemeClr val="tx1"/>
                          </a:solidFill>
                          <a:latin typeface="Century Gothic"/>
                        </a:rPr>
                        <a:t>Units of Mutual Funds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15856640"/>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dirty="0">
                          <a:solidFill>
                            <a:schemeClr val="tx1"/>
                          </a:solidFill>
                          <a:latin typeface="Century Gothic"/>
                        </a:rPr>
                        <a:t>Exchange Traded Funds (ETFs) (excluding gold ETFs)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902250978"/>
                  </a:ext>
                </a:extLst>
              </a:tr>
              <a:tr h="216000">
                <a:tc>
                  <a:txBody>
                    <a:bodyPr/>
                    <a:lstStyle/>
                    <a:p>
                      <a:r>
                        <a:rPr lang="en-US" sz="900" b="0" dirty="0">
                          <a:solidFill>
                            <a:schemeClr val="tx1"/>
                          </a:solidFill>
                          <a:latin typeface="Century Gothic"/>
                        </a:rPr>
                        <a:t>Derivative Contracts</a:t>
                      </a:r>
                    </a:p>
                  </a:txBody>
                  <a:tcPr anchor="ctr"/>
                </a:tc>
                <a:tc>
                  <a:txBody>
                    <a:bodyPr/>
                    <a:lstStyle/>
                    <a:p>
                      <a:r>
                        <a:rPr lang="en-US" sz="900" b="0" dirty="0">
                          <a:solidFill>
                            <a:schemeClr val="tx1"/>
                          </a:solidFill>
                          <a:latin typeface="Century Gothic"/>
                        </a:rPr>
                        <a:t>Index Futures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92865856"/>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dirty="0">
                          <a:solidFill>
                            <a:schemeClr val="tx1"/>
                          </a:solidFill>
                          <a:latin typeface="Century Gothic"/>
                        </a:rPr>
                        <a:t>Index Options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263178614"/>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dirty="0">
                          <a:solidFill>
                            <a:schemeClr val="tx1"/>
                          </a:solidFill>
                          <a:latin typeface="Century Gothic"/>
                        </a:rPr>
                        <a:t>Stock Futures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4158527440"/>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dirty="0">
                          <a:solidFill>
                            <a:schemeClr val="tx1"/>
                          </a:solidFill>
                          <a:latin typeface="Century Gothic"/>
                        </a:rPr>
                        <a:t>Stock Options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925341877"/>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dirty="0">
                          <a:solidFill>
                            <a:schemeClr val="tx1"/>
                          </a:solidFill>
                          <a:latin typeface="Century Gothic"/>
                        </a:rPr>
                        <a:t>Interest Rate Futures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3984221055"/>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dirty="0">
                          <a:solidFill>
                            <a:schemeClr val="tx1"/>
                          </a:solidFill>
                          <a:latin typeface="Century Gothic"/>
                        </a:rPr>
                        <a:t>Currency Derivative (Including Cross Currency)</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3891588204"/>
                  </a:ext>
                </a:extLst>
              </a:tr>
              <a:tr h="216000">
                <a:tc>
                  <a:txBody>
                    <a:bodyPr/>
                    <a:lstStyle/>
                    <a:p>
                      <a:pPr lvl="0">
                        <a:buNone/>
                      </a:pPr>
                      <a:endParaRPr lang="en-US" sz="900" b="0" dirty="0">
                        <a:solidFill>
                          <a:schemeClr val="tx1"/>
                        </a:solidFill>
                        <a:latin typeface="Century Gothic"/>
                      </a:endParaRPr>
                    </a:p>
                  </a:txBody>
                  <a:tcPr anchor="ctr"/>
                </a:tc>
                <a:tc>
                  <a:txBody>
                    <a:bodyPr/>
                    <a:lstStyle/>
                    <a:p>
                      <a:pPr lvl="0">
                        <a:buNone/>
                      </a:pPr>
                      <a:r>
                        <a:rPr lang="en-US" sz="900" b="0" dirty="0">
                          <a:solidFill>
                            <a:schemeClr val="tx1"/>
                          </a:solidFill>
                          <a:latin typeface="Century Gothic"/>
                        </a:rPr>
                        <a:t>Credit Default Swaps</a:t>
                      </a:r>
                    </a:p>
                  </a:txBody>
                  <a:tcPr anchor="ctr"/>
                </a:tc>
                <a:tc>
                  <a:txBody>
                    <a:bodyPr/>
                    <a:lstStyle/>
                    <a:p>
                      <a:pPr lvl="0">
                        <a:buNone/>
                      </a:pPr>
                      <a:endParaRPr lang="en-US" sz="900" b="0" dirty="0">
                        <a:solidFill>
                          <a:schemeClr val="tx1"/>
                        </a:solidFill>
                        <a:latin typeface="Century Gothic"/>
                      </a:endParaRPr>
                    </a:p>
                  </a:txBody>
                  <a:tcPr anchor="ctr"/>
                </a:tc>
                <a:tc>
                  <a:txBody>
                    <a:bodyPr/>
                    <a:lstStyle/>
                    <a:p>
                      <a:pPr lvl="0">
                        <a:buNone/>
                      </a:pPr>
                      <a:endParaRPr lang="en-US" sz="900" b="0" dirty="0">
                        <a:solidFill>
                          <a:schemeClr val="tx1"/>
                        </a:solidFill>
                        <a:latin typeface="Century Gothic"/>
                      </a:endParaRPr>
                    </a:p>
                  </a:txBody>
                  <a:tcPr anchor="ctr"/>
                </a:tc>
                <a:extLst>
                  <a:ext uri="{0D108BD9-81ED-4DB2-BD59-A6C34878D82A}">
                    <a16:rowId xmlns:a16="http://schemas.microsoft.com/office/drawing/2014/main" val="3888627669"/>
                  </a:ext>
                </a:extLst>
              </a:tr>
              <a:tr h="216000">
                <a:tc>
                  <a:txBody>
                    <a:bodyPr/>
                    <a:lstStyle/>
                    <a:p>
                      <a:pPr lvl="0">
                        <a:buNone/>
                      </a:pPr>
                      <a:endParaRPr lang="en-US" sz="900" b="0" dirty="0">
                        <a:solidFill>
                          <a:schemeClr val="tx1"/>
                        </a:solidFill>
                        <a:latin typeface="Century Gothic"/>
                      </a:endParaRPr>
                    </a:p>
                  </a:txBody>
                  <a:tcPr anchor="ctr"/>
                </a:tc>
                <a:tc>
                  <a:txBody>
                    <a:bodyPr/>
                    <a:lstStyle/>
                    <a:p>
                      <a:pPr lvl="0">
                        <a:buNone/>
                      </a:pPr>
                      <a:r>
                        <a:rPr lang="en-US" sz="900" b="0" i="0" u="none" strike="noStrike" noProof="0" dirty="0"/>
                        <a:t>Exchange Traded Commodity Derivatives</a:t>
                      </a:r>
                      <a:endParaRPr lang="en-US" dirty="0"/>
                    </a:p>
                  </a:txBody>
                  <a:tcPr anchor="ctr"/>
                </a:tc>
                <a:tc>
                  <a:txBody>
                    <a:bodyPr/>
                    <a:lstStyle/>
                    <a:p>
                      <a:pPr lvl="0">
                        <a:buNone/>
                      </a:pPr>
                      <a:endParaRPr lang="en-US" sz="900" b="0" dirty="0">
                        <a:solidFill>
                          <a:schemeClr val="tx1"/>
                        </a:solidFill>
                        <a:latin typeface="Century Gothic"/>
                      </a:endParaRPr>
                    </a:p>
                  </a:txBody>
                  <a:tcPr anchor="ctr"/>
                </a:tc>
                <a:tc>
                  <a:txBody>
                    <a:bodyPr/>
                    <a:lstStyle/>
                    <a:p>
                      <a:pPr lvl="0">
                        <a:buNone/>
                      </a:pPr>
                      <a:endParaRPr lang="en-US" sz="900" b="0" dirty="0">
                        <a:solidFill>
                          <a:schemeClr val="tx1"/>
                        </a:solidFill>
                        <a:latin typeface="Century Gothic"/>
                      </a:endParaRPr>
                    </a:p>
                  </a:txBody>
                  <a:tcPr anchor="ctr"/>
                </a:tc>
                <a:extLst>
                  <a:ext uri="{0D108BD9-81ED-4DB2-BD59-A6C34878D82A}">
                    <a16:rowId xmlns:a16="http://schemas.microsoft.com/office/drawing/2014/main" val="2927626923"/>
                  </a:ext>
                </a:extLst>
              </a:tr>
            </a:tbl>
          </a:graphicData>
        </a:graphic>
      </p:graphicFrame>
      <p:graphicFrame>
        <p:nvGraphicFramePr>
          <p:cNvPr id="9" name="Table 8">
            <a:extLst>
              <a:ext uri="{FF2B5EF4-FFF2-40B4-BE49-F238E27FC236}">
                <a16:creationId xmlns:a16="http://schemas.microsoft.com/office/drawing/2014/main" id="{1346A0B7-9178-4A96-8187-9B14645920DA}"/>
              </a:ext>
            </a:extLst>
          </p:cNvPr>
          <p:cNvGraphicFramePr>
            <a:graphicFrameLocks noGrp="1"/>
          </p:cNvGraphicFramePr>
          <p:nvPr>
            <p:extLst>
              <p:ext uri="{D42A27DB-BD31-4B8C-83A1-F6EECF244321}">
                <p14:modId xmlns:p14="http://schemas.microsoft.com/office/powerpoint/2010/main" val="868575847"/>
              </p:ext>
            </p:extLst>
          </p:nvPr>
        </p:nvGraphicFramePr>
        <p:xfrm>
          <a:off x="7223664" y="407324"/>
          <a:ext cx="4803108" cy="3726180"/>
        </p:xfrm>
        <a:graphic>
          <a:graphicData uri="http://schemas.openxmlformats.org/drawingml/2006/table">
            <a:tbl>
              <a:tblPr firstRow="1" bandRow="1">
                <a:tableStyleId>{93296810-A885-4BE3-A3E7-6D5BEEA58F35}</a:tableStyleId>
              </a:tblPr>
              <a:tblGrid>
                <a:gridCol w="1292539">
                  <a:extLst>
                    <a:ext uri="{9D8B030D-6E8A-4147-A177-3AD203B41FA5}">
                      <a16:colId xmlns:a16="http://schemas.microsoft.com/office/drawing/2014/main" val="20000"/>
                    </a:ext>
                  </a:extLst>
                </a:gridCol>
                <a:gridCol w="1944077">
                  <a:extLst>
                    <a:ext uri="{9D8B030D-6E8A-4147-A177-3AD203B41FA5}">
                      <a16:colId xmlns:a16="http://schemas.microsoft.com/office/drawing/2014/main" val="20001"/>
                    </a:ext>
                  </a:extLst>
                </a:gridCol>
                <a:gridCol w="812771">
                  <a:extLst>
                    <a:ext uri="{9D8B030D-6E8A-4147-A177-3AD203B41FA5}">
                      <a16:colId xmlns:a16="http://schemas.microsoft.com/office/drawing/2014/main" val="20008"/>
                    </a:ext>
                  </a:extLst>
                </a:gridCol>
                <a:gridCol w="753721">
                  <a:extLst>
                    <a:ext uri="{9D8B030D-6E8A-4147-A177-3AD203B41FA5}">
                      <a16:colId xmlns:a16="http://schemas.microsoft.com/office/drawing/2014/main" val="20010"/>
                    </a:ext>
                  </a:extLst>
                </a:gridCol>
              </a:tblGrid>
              <a:tr h="0">
                <a:tc>
                  <a:txBody>
                    <a:bodyPr/>
                    <a:lstStyle/>
                    <a:p>
                      <a:r>
                        <a:rPr lang="en-US" sz="1050" b="1">
                          <a:solidFill>
                            <a:schemeClr val="bg1"/>
                          </a:solidFill>
                          <a:latin typeface="Century Gothic" panose="020B0502020202020204" pitchFamily="34" charset="0"/>
                        </a:rPr>
                        <a:t>Market Segment</a:t>
                      </a:r>
                    </a:p>
                  </a:txBody>
                  <a:tcPr anchor="ctr"/>
                </a:tc>
                <a:tc>
                  <a:txBody>
                    <a:bodyPr/>
                    <a:lstStyle/>
                    <a:p>
                      <a:r>
                        <a:rPr lang="en-US" sz="1050" b="1">
                          <a:solidFill>
                            <a:schemeClr val="bg1"/>
                          </a:solidFill>
                          <a:latin typeface="Century Gothic" panose="020B0502020202020204" pitchFamily="34" charset="0"/>
                        </a:rPr>
                        <a:t>Instrument Type</a:t>
                      </a:r>
                    </a:p>
                  </a:txBody>
                  <a:tcPr anchor="ctr"/>
                </a:tc>
                <a:tc>
                  <a:txBody>
                    <a:bodyPr/>
                    <a:lstStyle/>
                    <a:p>
                      <a:r>
                        <a:rPr lang="en-US" sz="1050" b="1">
                          <a:solidFill>
                            <a:schemeClr val="bg1"/>
                          </a:solidFill>
                          <a:latin typeface="Century Gothic" panose="020B0502020202020204" pitchFamily="34" charset="0"/>
                        </a:rPr>
                        <a:t>FPI</a:t>
                      </a:r>
                    </a:p>
                  </a:txBody>
                  <a:tcPr anchor="ctr"/>
                </a:tc>
                <a:tc>
                  <a:txBody>
                    <a:bodyPr/>
                    <a:lstStyle/>
                    <a:p>
                      <a:r>
                        <a:rPr lang="en-US" sz="1050" b="1">
                          <a:solidFill>
                            <a:schemeClr val="bg1"/>
                          </a:solidFill>
                          <a:latin typeface="Century Gothic" panose="020B0502020202020204" pitchFamily="34" charset="0"/>
                        </a:rPr>
                        <a:t>FDI</a:t>
                      </a:r>
                    </a:p>
                  </a:txBody>
                  <a:tcPr anchor="ctr"/>
                </a:tc>
                <a:extLst>
                  <a:ext uri="{0D108BD9-81ED-4DB2-BD59-A6C34878D82A}">
                    <a16:rowId xmlns:a16="http://schemas.microsoft.com/office/drawing/2014/main" val="10000"/>
                  </a:ext>
                </a:extLst>
              </a:tr>
              <a:tr h="216000">
                <a:tc>
                  <a:txBody>
                    <a:bodyPr/>
                    <a:lstStyle/>
                    <a:p>
                      <a:r>
                        <a:rPr lang="en-US" sz="900" b="0">
                          <a:solidFill>
                            <a:schemeClr val="tx1"/>
                          </a:solidFill>
                          <a:latin typeface="Century Gothic" panose="020B0502020202020204" pitchFamily="34" charset="0"/>
                        </a:rPr>
                        <a:t>Others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latin typeface="Century Gothic" panose="020B0502020202020204" pitchFamily="34" charset="0"/>
                        </a:rPr>
                        <a:t>Perpetual Debt Instrument as Tier I &amp; Upper Tier II</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1"/>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a:solidFill>
                            <a:schemeClr val="tx1"/>
                          </a:solidFill>
                          <a:latin typeface="Century Gothic" panose="020B0502020202020204" pitchFamily="34" charset="0"/>
                        </a:rPr>
                        <a:t>Collective Investment Schemes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2"/>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a:solidFill>
                            <a:schemeClr val="tx1"/>
                          </a:solidFill>
                          <a:latin typeface="Century Gothic" panose="020B0502020202020204" pitchFamily="34" charset="0"/>
                        </a:rPr>
                        <a:t>Asset Reconstruction Companies (ARC)</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3"/>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a:solidFill>
                            <a:schemeClr val="tx1"/>
                          </a:solidFill>
                          <a:latin typeface="Century Gothic" panose="020B0502020202020204" pitchFamily="34" charset="0"/>
                        </a:rPr>
                        <a:t>Security Receipts issued by ARC/ Securitization Companies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4"/>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a:solidFill>
                            <a:schemeClr val="tx1"/>
                          </a:solidFill>
                          <a:latin typeface="Century Gothic" panose="020B0502020202020204" pitchFamily="34" charset="0"/>
                        </a:rPr>
                        <a:t>Securities Lending &amp; Borrowing (SLB)</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5"/>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a:solidFill>
                            <a:schemeClr val="tx1"/>
                          </a:solidFill>
                          <a:latin typeface="Century Gothic" panose="020B0502020202020204" pitchFamily="34" charset="0"/>
                        </a:rPr>
                        <a:t>Category I Alternative Investments Fund</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6"/>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latin typeface="Century Gothic" panose="020B0502020202020204" pitchFamily="34" charset="0"/>
                        </a:rPr>
                        <a:t>Category II Alternative Investments Fund</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2459605732"/>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latin typeface="Century Gothic" panose="020B0502020202020204" pitchFamily="34" charset="0"/>
                        </a:rPr>
                        <a:t>Category III Alternative Investments Fund</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3837505548"/>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a:solidFill>
                            <a:schemeClr val="tx1"/>
                          </a:solidFill>
                          <a:latin typeface="Century Gothic" panose="020B0502020202020204" pitchFamily="34" charset="0"/>
                        </a:rPr>
                        <a:t>Real Estate Investment Trusts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2740548380"/>
                  </a:ext>
                </a:extLst>
              </a:tr>
              <a:tr h="216000">
                <a:tc>
                  <a:txBody>
                    <a:bodyPr/>
                    <a:lstStyle/>
                    <a:p>
                      <a:endParaRPr lang="en-US" sz="900" b="0">
                        <a:solidFill>
                          <a:schemeClr val="tx1"/>
                        </a:solidFill>
                        <a:latin typeface="Century Gothic" panose="020B0502020202020204" pitchFamily="34" charset="0"/>
                      </a:endParaRPr>
                    </a:p>
                  </a:txBody>
                  <a:tcPr anchor="ctr"/>
                </a:tc>
                <a:tc>
                  <a:txBody>
                    <a:bodyPr/>
                    <a:lstStyle/>
                    <a:p>
                      <a:r>
                        <a:rPr lang="en-US" sz="900" b="0">
                          <a:solidFill>
                            <a:schemeClr val="tx1"/>
                          </a:solidFill>
                          <a:latin typeface="Century Gothic" panose="020B0502020202020204" pitchFamily="34" charset="0"/>
                        </a:rPr>
                        <a:t>Infrastructure Investments Trusts</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a:solidFill>
                          <a:schemeClr val="tx1"/>
                        </a:solidFill>
                        <a:latin typeface="Century Gothic" panose="020B0502020202020204" pitchFamily="34" charset="0"/>
                      </a:endParaRPr>
                    </a:p>
                  </a:txBody>
                  <a:tcPr anchor="ctr"/>
                </a:tc>
                <a:extLst>
                  <a:ext uri="{0D108BD9-81ED-4DB2-BD59-A6C34878D82A}">
                    <a16:rowId xmlns:a16="http://schemas.microsoft.com/office/drawing/2014/main" val="54307455"/>
                  </a:ext>
                </a:extLst>
              </a:tr>
              <a:tr h="216000">
                <a:tc>
                  <a:txBody>
                    <a:bodyPr/>
                    <a:lstStyle/>
                    <a:p>
                      <a:endParaRPr lang="en-US" sz="900" b="0" dirty="0">
                        <a:solidFill>
                          <a:schemeClr val="tx1"/>
                        </a:solidFill>
                        <a:latin typeface="Century Gothic" panose="020B0502020202020204" pitchFamily="34" charset="0"/>
                      </a:endParaRPr>
                    </a:p>
                  </a:txBody>
                  <a:tcPr anchor="ctr"/>
                </a:tc>
                <a:tc>
                  <a:txBody>
                    <a:bodyPr/>
                    <a:lstStyle/>
                    <a:p>
                      <a:r>
                        <a:rPr lang="en-US" sz="900" b="0" dirty="0">
                          <a:solidFill>
                            <a:schemeClr val="tx1"/>
                          </a:solidFill>
                          <a:latin typeface="Century Gothic" panose="020B0502020202020204" pitchFamily="34" charset="0"/>
                        </a:rPr>
                        <a:t>Securitized Debt</a:t>
                      </a:r>
                    </a:p>
                  </a:txBody>
                  <a:tcPr anchor="ctr"/>
                </a:tc>
                <a:tc>
                  <a:txBody>
                    <a:bodyPr/>
                    <a:lstStyle/>
                    <a:p>
                      <a:endParaRPr lang="en-US" sz="900" b="0">
                        <a:solidFill>
                          <a:schemeClr val="tx1"/>
                        </a:solidFill>
                        <a:latin typeface="Century Gothic" panose="020B0502020202020204" pitchFamily="34" charset="0"/>
                      </a:endParaRPr>
                    </a:p>
                  </a:txBody>
                  <a:tcPr anchor="ctr"/>
                </a:tc>
                <a:tc>
                  <a:txBody>
                    <a:bodyPr/>
                    <a:lstStyle/>
                    <a:p>
                      <a:endParaRPr lang="en-US" sz="900" b="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15856640"/>
                  </a:ext>
                </a:extLst>
              </a:tr>
            </a:tbl>
          </a:graphicData>
        </a:graphic>
      </p:graphicFrame>
      <p:sp>
        <p:nvSpPr>
          <p:cNvPr id="25" name="Rectangle 24">
            <a:extLst>
              <a:ext uri="{FF2B5EF4-FFF2-40B4-BE49-F238E27FC236}">
                <a16:creationId xmlns:a16="http://schemas.microsoft.com/office/drawing/2014/main" id="{2A21D196-1E6F-4AE2-A86F-FB37DCA00C2C}"/>
              </a:ext>
            </a:extLst>
          </p:cNvPr>
          <p:cNvSpPr/>
          <p:nvPr/>
        </p:nvSpPr>
        <p:spPr>
          <a:xfrm>
            <a:off x="7046331" y="4680951"/>
            <a:ext cx="4883679" cy="1384995"/>
          </a:xfrm>
          <a:prstGeom prst="rect">
            <a:avLst/>
          </a:prstGeom>
        </p:spPr>
        <p:txBody>
          <a:bodyPr wrap="square">
            <a:spAutoFit/>
          </a:bodyPr>
          <a:lstStyle/>
          <a:p>
            <a:pPr algn="just"/>
            <a:r>
              <a:rPr lang="en-IN" sz="1200" dirty="0"/>
              <a:t>*</a:t>
            </a:r>
            <a:r>
              <a:rPr lang="en-US" sz="1200" dirty="0"/>
              <a:t>Additional restrictions or conditions may be applicable specific to the asset class and investment route.</a:t>
            </a:r>
          </a:p>
          <a:p>
            <a:pPr algn="just"/>
            <a:r>
              <a:rPr lang="en-US" sz="1200" dirty="0"/>
              <a:t>** Unlisted Corporate Bonds are subject to end use restriction </a:t>
            </a:r>
            <a:endParaRPr lang="en-IN" sz="1200" dirty="0"/>
          </a:p>
          <a:p>
            <a:pPr algn="just"/>
            <a:r>
              <a:rPr lang="en-US" sz="1200" dirty="0"/>
              <a:t>*** Units of short-term investment schemes of mutual funds – FPIs are not permitted to invest in Liquid and Money market mutual funds. Investments in debt mutual funds will be reckoned under the corporate bond limits. Investments in Mutual Funds not permitted under VRR route </a:t>
            </a:r>
          </a:p>
        </p:txBody>
      </p:sp>
      <p:sp>
        <p:nvSpPr>
          <p:cNvPr id="17" name="Rechteck 24">
            <a:extLst>
              <a:ext uri="{FF2B5EF4-FFF2-40B4-BE49-F238E27FC236}">
                <a16:creationId xmlns:a16="http://schemas.microsoft.com/office/drawing/2014/main" id="{0A48BC5C-90D6-43A7-BEEB-D6C0F3A786E2}"/>
              </a:ext>
            </a:extLst>
          </p:cNvPr>
          <p:cNvSpPr/>
          <p:nvPr/>
        </p:nvSpPr>
        <p:spPr>
          <a:xfrm>
            <a:off x="0" y="0"/>
            <a:ext cx="1950641" cy="6858000"/>
          </a:xfrm>
          <a:prstGeom prst="rect">
            <a:avLst/>
          </a:prstGeom>
          <a:solidFill>
            <a:srgbClr val="D8F2DB"/>
          </a:solidFill>
          <a:ln>
            <a:noFill/>
          </a:ln>
          <a:effectLst>
            <a:outerShdw blurRad="762000" dist="508000" dir="81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itle 1">
            <a:extLst>
              <a:ext uri="{FF2B5EF4-FFF2-40B4-BE49-F238E27FC236}">
                <a16:creationId xmlns:a16="http://schemas.microsoft.com/office/drawing/2014/main" id="{D25699D7-E978-4E77-B621-169079E580EF}"/>
              </a:ext>
            </a:extLst>
          </p:cNvPr>
          <p:cNvSpPr txBox="1">
            <a:spLocks/>
          </p:cNvSpPr>
          <p:nvPr/>
        </p:nvSpPr>
        <p:spPr>
          <a:xfrm>
            <a:off x="13726" y="3026717"/>
            <a:ext cx="2013448" cy="1421928"/>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a:solidFill>
                  <a:srgbClr val="506554"/>
                </a:solidFill>
                <a:latin typeface="Source Sans Pro" panose="020B0503030403020204" pitchFamily="34" charset="0"/>
              </a:rPr>
              <a:t>Permitted investments for foreign investors</a:t>
            </a:r>
          </a:p>
        </p:txBody>
      </p:sp>
      <p:pic>
        <p:nvPicPr>
          <p:cNvPr id="5" name="Graphic 4" descr="Badge Tick1 outline">
            <a:extLst>
              <a:ext uri="{FF2B5EF4-FFF2-40B4-BE49-F238E27FC236}">
                <a16:creationId xmlns:a16="http://schemas.microsoft.com/office/drawing/2014/main" id="{BE1C55E8-39C5-4C26-9099-35B093B50B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897" y="1831882"/>
            <a:ext cx="1167125" cy="1167125"/>
          </a:xfrm>
          <a:prstGeom prst="rect">
            <a:avLst/>
          </a:prstGeom>
          <a:effectLst>
            <a:outerShdw blurRad="50800" dist="38100" dir="2700000" algn="tl" rotWithShape="0">
              <a:prstClr val="black">
                <a:alpha val="40000"/>
              </a:prstClr>
            </a:outerShdw>
          </a:effectLst>
        </p:spPr>
      </p:pic>
      <p:pic>
        <p:nvPicPr>
          <p:cNvPr id="19" name="Graphic 18">
            <a:extLst>
              <a:ext uri="{FF2B5EF4-FFF2-40B4-BE49-F238E27FC236}">
                <a16:creationId xmlns:a16="http://schemas.microsoft.com/office/drawing/2014/main" id="{54A69094-739F-437A-818C-CA962AAC07F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4358"/>
          <a:stretch/>
        </p:blipFill>
        <p:spPr>
          <a:xfrm>
            <a:off x="89898" y="59548"/>
            <a:ext cx="548166" cy="473366"/>
          </a:xfrm>
          <a:prstGeom prst="rect">
            <a:avLst/>
          </a:prstGeom>
          <a:effectLst>
            <a:outerShdw blurRad="50800" dist="38100" dir="2700000" algn="tl" rotWithShape="0">
              <a:prstClr val="black">
                <a:alpha val="40000"/>
              </a:prstClr>
            </a:outerShdw>
          </a:effectLst>
        </p:spPr>
      </p:pic>
      <p:pic>
        <p:nvPicPr>
          <p:cNvPr id="10" name="Graphic 9" descr="Badge Tick1 outline">
            <a:extLst>
              <a:ext uri="{FF2B5EF4-FFF2-40B4-BE49-F238E27FC236}">
                <a16:creationId xmlns:a16="http://schemas.microsoft.com/office/drawing/2014/main" id="{69E5D5B1-8293-47C6-88DB-C570848EEF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0617" y="612290"/>
            <a:ext cx="223918" cy="223918"/>
          </a:xfrm>
          <a:prstGeom prst="rect">
            <a:avLst/>
          </a:prstGeom>
          <a:effectLst>
            <a:outerShdw blurRad="50800" dist="38100" dir="2700000" algn="tl" rotWithShape="0">
              <a:prstClr val="black">
                <a:alpha val="40000"/>
              </a:prstClr>
            </a:outerShdw>
          </a:effectLst>
        </p:spPr>
      </p:pic>
      <p:pic>
        <p:nvPicPr>
          <p:cNvPr id="12" name="Graphic 11" descr="Badge Tick1 outline">
            <a:extLst>
              <a:ext uri="{FF2B5EF4-FFF2-40B4-BE49-F238E27FC236}">
                <a16:creationId xmlns:a16="http://schemas.microsoft.com/office/drawing/2014/main" id="{2B253A37-D826-4E1E-8CD2-4F44327EBF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0617" y="1071556"/>
            <a:ext cx="223918" cy="223918"/>
          </a:xfrm>
          <a:prstGeom prst="rect">
            <a:avLst/>
          </a:prstGeom>
          <a:effectLst>
            <a:outerShdw blurRad="50800" dist="38100" dir="2700000" algn="tl" rotWithShape="0">
              <a:prstClr val="black">
                <a:alpha val="40000"/>
              </a:prstClr>
            </a:outerShdw>
          </a:effectLst>
        </p:spPr>
      </p:pic>
      <p:pic>
        <p:nvPicPr>
          <p:cNvPr id="13" name="Graphic 12" descr="Badge Tick1 outline">
            <a:extLst>
              <a:ext uri="{FF2B5EF4-FFF2-40B4-BE49-F238E27FC236}">
                <a16:creationId xmlns:a16="http://schemas.microsoft.com/office/drawing/2014/main" id="{296C8AED-F8BE-4264-B83B-FF57DA124B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0617" y="1306904"/>
            <a:ext cx="223918" cy="223918"/>
          </a:xfrm>
          <a:prstGeom prst="rect">
            <a:avLst/>
          </a:prstGeom>
          <a:effectLst>
            <a:outerShdw blurRad="50800" dist="38100" dir="2700000" algn="tl" rotWithShape="0">
              <a:prstClr val="black">
                <a:alpha val="40000"/>
              </a:prstClr>
            </a:outerShdw>
          </a:effectLst>
        </p:spPr>
      </p:pic>
      <p:pic>
        <p:nvPicPr>
          <p:cNvPr id="15" name="Graphic 14" descr="Badge Tick1 outline">
            <a:extLst>
              <a:ext uri="{FF2B5EF4-FFF2-40B4-BE49-F238E27FC236}">
                <a16:creationId xmlns:a16="http://schemas.microsoft.com/office/drawing/2014/main" id="{F995E94E-EAFB-4AB9-A2C1-B0301A1E8C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0617" y="1761790"/>
            <a:ext cx="223918" cy="223918"/>
          </a:xfrm>
          <a:prstGeom prst="rect">
            <a:avLst/>
          </a:prstGeom>
          <a:effectLst>
            <a:outerShdw blurRad="50800" dist="38100" dir="2700000" algn="tl" rotWithShape="0">
              <a:prstClr val="black">
                <a:alpha val="40000"/>
              </a:prstClr>
            </a:outerShdw>
          </a:effectLst>
        </p:spPr>
      </p:pic>
      <p:pic>
        <p:nvPicPr>
          <p:cNvPr id="18" name="Graphic 17" descr="Badge Tick1 outline">
            <a:extLst>
              <a:ext uri="{FF2B5EF4-FFF2-40B4-BE49-F238E27FC236}">
                <a16:creationId xmlns:a16="http://schemas.microsoft.com/office/drawing/2014/main" id="{FF74DB23-058D-4BFC-A13E-2B90D2FFC1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0617" y="2008568"/>
            <a:ext cx="223918" cy="223918"/>
          </a:xfrm>
          <a:prstGeom prst="rect">
            <a:avLst/>
          </a:prstGeom>
          <a:effectLst>
            <a:outerShdw blurRad="50800" dist="38100" dir="2700000" algn="tl" rotWithShape="0">
              <a:prstClr val="black">
                <a:alpha val="40000"/>
              </a:prstClr>
            </a:outerShdw>
          </a:effectLst>
        </p:spPr>
      </p:pic>
      <p:pic>
        <p:nvPicPr>
          <p:cNvPr id="20" name="Graphic 19" descr="Badge Tick1 outline">
            <a:extLst>
              <a:ext uri="{FF2B5EF4-FFF2-40B4-BE49-F238E27FC236}">
                <a16:creationId xmlns:a16="http://schemas.microsoft.com/office/drawing/2014/main" id="{609AA755-F52D-40E4-8CE3-9452C3D662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0617" y="2242554"/>
            <a:ext cx="223918" cy="223918"/>
          </a:xfrm>
          <a:prstGeom prst="rect">
            <a:avLst/>
          </a:prstGeom>
          <a:effectLst>
            <a:outerShdw blurRad="50800" dist="38100" dir="2700000" algn="tl" rotWithShape="0">
              <a:prstClr val="black">
                <a:alpha val="40000"/>
              </a:prstClr>
            </a:outerShdw>
          </a:effectLst>
        </p:spPr>
      </p:pic>
      <p:pic>
        <p:nvPicPr>
          <p:cNvPr id="22" name="Graphic 21" descr="Badge Tick1 outline">
            <a:extLst>
              <a:ext uri="{FF2B5EF4-FFF2-40B4-BE49-F238E27FC236}">
                <a16:creationId xmlns:a16="http://schemas.microsoft.com/office/drawing/2014/main" id="{66100A4A-EC4A-47C3-8FFE-E597307013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1947" y="2886102"/>
            <a:ext cx="223918" cy="223918"/>
          </a:xfrm>
          <a:prstGeom prst="rect">
            <a:avLst/>
          </a:prstGeom>
          <a:effectLst>
            <a:outerShdw blurRad="50800" dist="38100" dir="2700000" algn="tl" rotWithShape="0">
              <a:prstClr val="black">
                <a:alpha val="40000"/>
              </a:prstClr>
            </a:outerShdw>
          </a:effectLst>
        </p:spPr>
      </p:pic>
      <p:pic>
        <p:nvPicPr>
          <p:cNvPr id="23" name="Graphic 22" descr="Badge Tick1 outline">
            <a:extLst>
              <a:ext uri="{FF2B5EF4-FFF2-40B4-BE49-F238E27FC236}">
                <a16:creationId xmlns:a16="http://schemas.microsoft.com/office/drawing/2014/main" id="{40867E3C-9EFE-494C-B896-05B996FA84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4807" y="3134638"/>
            <a:ext cx="223918" cy="223918"/>
          </a:xfrm>
          <a:prstGeom prst="rect">
            <a:avLst/>
          </a:prstGeom>
          <a:effectLst>
            <a:outerShdw blurRad="50800" dist="38100" dir="2700000" algn="tl" rotWithShape="0">
              <a:prstClr val="black">
                <a:alpha val="40000"/>
              </a:prstClr>
            </a:outerShdw>
          </a:effectLst>
        </p:spPr>
      </p:pic>
      <p:pic>
        <p:nvPicPr>
          <p:cNvPr id="24" name="Graphic 23" descr="Badge Tick1 outline">
            <a:extLst>
              <a:ext uri="{FF2B5EF4-FFF2-40B4-BE49-F238E27FC236}">
                <a16:creationId xmlns:a16="http://schemas.microsoft.com/office/drawing/2014/main" id="{B3CDF64B-6AD5-4CEC-8176-B6CF6D50A8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6903" y="3359925"/>
            <a:ext cx="223918" cy="223918"/>
          </a:xfrm>
          <a:prstGeom prst="rect">
            <a:avLst/>
          </a:prstGeom>
          <a:effectLst>
            <a:outerShdw blurRad="50800" dist="38100" dir="2700000" algn="tl" rotWithShape="0">
              <a:prstClr val="black">
                <a:alpha val="40000"/>
              </a:prstClr>
            </a:outerShdw>
          </a:effectLst>
        </p:spPr>
      </p:pic>
      <p:pic>
        <p:nvPicPr>
          <p:cNvPr id="26" name="Graphic 25" descr="Badge Tick1 outline">
            <a:extLst>
              <a:ext uri="{FF2B5EF4-FFF2-40B4-BE49-F238E27FC236}">
                <a16:creationId xmlns:a16="http://schemas.microsoft.com/office/drawing/2014/main" id="{DA2B0C98-A617-45B1-B4ED-34BF288510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6903" y="3637027"/>
            <a:ext cx="223918" cy="223918"/>
          </a:xfrm>
          <a:prstGeom prst="rect">
            <a:avLst/>
          </a:prstGeom>
          <a:effectLst>
            <a:outerShdw blurRad="50800" dist="38100" dir="2700000" algn="tl" rotWithShape="0">
              <a:prstClr val="black">
                <a:alpha val="40000"/>
              </a:prstClr>
            </a:outerShdw>
          </a:effectLst>
        </p:spPr>
      </p:pic>
      <p:pic>
        <p:nvPicPr>
          <p:cNvPr id="27" name="Graphic 26" descr="Badge Tick1 outline">
            <a:extLst>
              <a:ext uri="{FF2B5EF4-FFF2-40B4-BE49-F238E27FC236}">
                <a16:creationId xmlns:a16="http://schemas.microsoft.com/office/drawing/2014/main" id="{02C07B83-28F7-4AA5-9EC6-0AEF0009F3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4808" y="4029148"/>
            <a:ext cx="223918" cy="223918"/>
          </a:xfrm>
          <a:prstGeom prst="rect">
            <a:avLst/>
          </a:prstGeom>
          <a:effectLst>
            <a:outerShdw blurRad="50800" dist="38100" dir="2700000" algn="tl" rotWithShape="0">
              <a:prstClr val="black">
                <a:alpha val="40000"/>
              </a:prstClr>
            </a:outerShdw>
          </a:effectLst>
        </p:spPr>
      </p:pic>
      <p:pic>
        <p:nvPicPr>
          <p:cNvPr id="28" name="Graphic 27" descr="Badge Tick1 outline">
            <a:extLst>
              <a:ext uri="{FF2B5EF4-FFF2-40B4-BE49-F238E27FC236}">
                <a16:creationId xmlns:a16="http://schemas.microsoft.com/office/drawing/2014/main" id="{E6EDB549-347B-40B2-99A1-0A75C7853F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6902" y="4336088"/>
            <a:ext cx="223918" cy="223918"/>
          </a:xfrm>
          <a:prstGeom prst="rect">
            <a:avLst/>
          </a:prstGeom>
          <a:effectLst>
            <a:outerShdw blurRad="50800" dist="38100" dir="2700000" algn="tl" rotWithShape="0">
              <a:prstClr val="black">
                <a:alpha val="40000"/>
              </a:prstClr>
            </a:outerShdw>
          </a:effectLst>
        </p:spPr>
      </p:pic>
      <p:pic>
        <p:nvPicPr>
          <p:cNvPr id="29" name="Graphic 28" descr="Badge Tick1 outline">
            <a:extLst>
              <a:ext uri="{FF2B5EF4-FFF2-40B4-BE49-F238E27FC236}">
                <a16:creationId xmlns:a16="http://schemas.microsoft.com/office/drawing/2014/main" id="{B502B431-43F6-4AA0-BB2B-1B3F08F4E2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4808" y="4570771"/>
            <a:ext cx="223918" cy="223918"/>
          </a:xfrm>
          <a:prstGeom prst="rect">
            <a:avLst/>
          </a:prstGeom>
          <a:effectLst>
            <a:outerShdw blurRad="50800" dist="38100" dir="2700000" algn="tl" rotWithShape="0">
              <a:prstClr val="black">
                <a:alpha val="40000"/>
              </a:prstClr>
            </a:outerShdw>
          </a:effectLst>
        </p:spPr>
      </p:pic>
      <p:pic>
        <p:nvPicPr>
          <p:cNvPr id="30" name="Graphic 29" descr="Badge Tick1 outline">
            <a:extLst>
              <a:ext uri="{FF2B5EF4-FFF2-40B4-BE49-F238E27FC236}">
                <a16:creationId xmlns:a16="http://schemas.microsoft.com/office/drawing/2014/main" id="{C202B362-0181-419F-A63C-8A30FC3ACE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4142" y="4785254"/>
            <a:ext cx="223918" cy="223918"/>
          </a:xfrm>
          <a:prstGeom prst="rect">
            <a:avLst/>
          </a:prstGeom>
          <a:effectLst>
            <a:outerShdw blurRad="50800" dist="38100" dir="2700000" algn="tl" rotWithShape="0">
              <a:prstClr val="black">
                <a:alpha val="40000"/>
              </a:prstClr>
            </a:outerShdw>
          </a:effectLst>
        </p:spPr>
      </p:pic>
      <p:pic>
        <p:nvPicPr>
          <p:cNvPr id="31" name="Graphic 30" descr="Badge Tick1 outline">
            <a:extLst>
              <a:ext uri="{FF2B5EF4-FFF2-40B4-BE49-F238E27FC236}">
                <a16:creationId xmlns:a16="http://schemas.microsoft.com/office/drawing/2014/main" id="{1906EC4D-03BF-4602-A7C1-FF788D34DD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4142" y="5029273"/>
            <a:ext cx="223918" cy="223918"/>
          </a:xfrm>
          <a:prstGeom prst="rect">
            <a:avLst/>
          </a:prstGeom>
          <a:effectLst>
            <a:outerShdw blurRad="50800" dist="38100" dir="2700000" algn="tl" rotWithShape="0">
              <a:prstClr val="black">
                <a:alpha val="40000"/>
              </a:prstClr>
            </a:outerShdw>
          </a:effectLst>
        </p:spPr>
      </p:pic>
      <p:pic>
        <p:nvPicPr>
          <p:cNvPr id="33" name="Graphic 32" descr="Badge Tick1 outline">
            <a:extLst>
              <a:ext uri="{FF2B5EF4-FFF2-40B4-BE49-F238E27FC236}">
                <a16:creationId xmlns:a16="http://schemas.microsoft.com/office/drawing/2014/main" id="{8F9C4E32-89A8-4FD1-AD7D-244F8CCAF0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86772" y="997255"/>
            <a:ext cx="223918" cy="223918"/>
          </a:xfrm>
          <a:prstGeom prst="rect">
            <a:avLst/>
          </a:prstGeom>
          <a:effectLst>
            <a:outerShdw blurRad="50800" dist="38100" dir="2700000" algn="tl" rotWithShape="0">
              <a:prstClr val="black">
                <a:alpha val="40000"/>
              </a:prstClr>
            </a:outerShdw>
          </a:effectLst>
        </p:spPr>
      </p:pic>
      <p:pic>
        <p:nvPicPr>
          <p:cNvPr id="34" name="Graphic 33" descr="Badge Tick1 outline">
            <a:extLst>
              <a:ext uri="{FF2B5EF4-FFF2-40B4-BE49-F238E27FC236}">
                <a16:creationId xmlns:a16="http://schemas.microsoft.com/office/drawing/2014/main" id="{517F974F-FE92-4B95-80E1-DC4DC0C033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86772" y="1296083"/>
            <a:ext cx="223918" cy="223918"/>
          </a:xfrm>
          <a:prstGeom prst="rect">
            <a:avLst/>
          </a:prstGeom>
          <a:effectLst>
            <a:outerShdw blurRad="50800" dist="38100" dir="2700000" algn="tl" rotWithShape="0">
              <a:prstClr val="black">
                <a:alpha val="40000"/>
              </a:prstClr>
            </a:outerShdw>
          </a:effectLst>
        </p:spPr>
      </p:pic>
      <p:pic>
        <p:nvPicPr>
          <p:cNvPr id="35" name="Graphic 34" descr="Badge Tick1 outline">
            <a:extLst>
              <a:ext uri="{FF2B5EF4-FFF2-40B4-BE49-F238E27FC236}">
                <a16:creationId xmlns:a16="http://schemas.microsoft.com/office/drawing/2014/main" id="{E943A502-D91C-4D42-9E61-2FA3941562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86772" y="1661245"/>
            <a:ext cx="223918" cy="223918"/>
          </a:xfrm>
          <a:prstGeom prst="rect">
            <a:avLst/>
          </a:prstGeom>
          <a:effectLst>
            <a:outerShdw blurRad="50800" dist="38100" dir="2700000" algn="tl" rotWithShape="0">
              <a:prstClr val="black">
                <a:alpha val="40000"/>
              </a:prstClr>
            </a:outerShdw>
          </a:effectLst>
        </p:spPr>
      </p:pic>
      <p:pic>
        <p:nvPicPr>
          <p:cNvPr id="36" name="Graphic 35" descr="Badge Tick1 outline">
            <a:extLst>
              <a:ext uri="{FF2B5EF4-FFF2-40B4-BE49-F238E27FC236}">
                <a16:creationId xmlns:a16="http://schemas.microsoft.com/office/drawing/2014/main" id="{F60B9CD3-7251-4CE8-9514-67DFB834D3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86772" y="2026407"/>
            <a:ext cx="223918" cy="223918"/>
          </a:xfrm>
          <a:prstGeom prst="rect">
            <a:avLst/>
          </a:prstGeom>
          <a:effectLst>
            <a:outerShdw blurRad="50800" dist="38100" dir="2700000" algn="tl" rotWithShape="0">
              <a:prstClr val="black">
                <a:alpha val="40000"/>
              </a:prstClr>
            </a:outerShdw>
          </a:effectLst>
        </p:spPr>
      </p:pic>
      <p:pic>
        <p:nvPicPr>
          <p:cNvPr id="39" name="Graphic 38" descr="Badge Tick1 outline">
            <a:extLst>
              <a:ext uri="{FF2B5EF4-FFF2-40B4-BE49-F238E27FC236}">
                <a16:creationId xmlns:a16="http://schemas.microsoft.com/office/drawing/2014/main" id="{89CD6D09-F627-4835-9DCE-1D9B694BF1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86772" y="3132210"/>
            <a:ext cx="223918" cy="223918"/>
          </a:xfrm>
          <a:prstGeom prst="rect">
            <a:avLst/>
          </a:prstGeom>
          <a:effectLst>
            <a:outerShdw blurRad="50800" dist="38100" dir="2700000" algn="tl" rotWithShape="0">
              <a:prstClr val="black">
                <a:alpha val="40000"/>
              </a:prstClr>
            </a:outerShdw>
          </a:effectLst>
        </p:spPr>
      </p:pic>
      <p:pic>
        <p:nvPicPr>
          <p:cNvPr id="40" name="Graphic 39" descr="Badge Tick1 outline">
            <a:extLst>
              <a:ext uri="{FF2B5EF4-FFF2-40B4-BE49-F238E27FC236}">
                <a16:creationId xmlns:a16="http://schemas.microsoft.com/office/drawing/2014/main" id="{DF7ECFCC-2C8F-4512-BC86-AAABE21FDE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86772" y="3447208"/>
            <a:ext cx="223918" cy="223918"/>
          </a:xfrm>
          <a:prstGeom prst="rect">
            <a:avLst/>
          </a:prstGeom>
          <a:effectLst>
            <a:outerShdw blurRad="50800" dist="38100" dir="2700000" algn="tl" rotWithShape="0">
              <a:prstClr val="black">
                <a:alpha val="40000"/>
              </a:prstClr>
            </a:outerShdw>
          </a:effectLst>
        </p:spPr>
      </p:pic>
      <p:pic>
        <p:nvPicPr>
          <p:cNvPr id="41" name="Graphic 40" descr="Badge Tick1 outline">
            <a:extLst>
              <a:ext uri="{FF2B5EF4-FFF2-40B4-BE49-F238E27FC236}">
                <a16:creationId xmlns:a16="http://schemas.microsoft.com/office/drawing/2014/main" id="{BBCD3DBD-B71D-4C9F-98FD-1210BB9041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86772" y="3670292"/>
            <a:ext cx="223918" cy="223918"/>
          </a:xfrm>
          <a:prstGeom prst="rect">
            <a:avLst/>
          </a:prstGeom>
          <a:effectLst>
            <a:outerShdw blurRad="50800" dist="38100" dir="2700000" algn="tl" rotWithShape="0">
              <a:prstClr val="black">
                <a:alpha val="40000"/>
              </a:prstClr>
            </a:outerShdw>
          </a:effectLst>
        </p:spPr>
      </p:pic>
      <p:pic>
        <p:nvPicPr>
          <p:cNvPr id="42" name="Graphic 41" descr="Badge Tick1 outline">
            <a:extLst>
              <a:ext uri="{FF2B5EF4-FFF2-40B4-BE49-F238E27FC236}">
                <a16:creationId xmlns:a16="http://schemas.microsoft.com/office/drawing/2014/main" id="{D103252F-77DA-48A8-BDE9-39DA1920AB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5721" y="3923855"/>
            <a:ext cx="223918" cy="223918"/>
          </a:xfrm>
          <a:prstGeom prst="rect">
            <a:avLst/>
          </a:prstGeom>
          <a:effectLst>
            <a:outerShdw blurRad="50800" dist="38100" dir="2700000" algn="tl" rotWithShape="0">
              <a:prstClr val="black">
                <a:alpha val="40000"/>
              </a:prstClr>
            </a:outerShdw>
          </a:effectLst>
        </p:spPr>
      </p:pic>
      <p:pic>
        <p:nvPicPr>
          <p:cNvPr id="43" name="Graphic 42" descr="Badge Tick1 outline">
            <a:extLst>
              <a:ext uri="{FF2B5EF4-FFF2-40B4-BE49-F238E27FC236}">
                <a16:creationId xmlns:a16="http://schemas.microsoft.com/office/drawing/2014/main" id="{6E66267A-E4AC-4DB2-BC4D-44D2F70477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86772" y="715979"/>
            <a:ext cx="223918" cy="223918"/>
          </a:xfrm>
          <a:prstGeom prst="rect">
            <a:avLst/>
          </a:prstGeom>
          <a:effectLst>
            <a:outerShdw blurRad="50800" dist="38100" dir="2700000" algn="tl" rotWithShape="0">
              <a:prstClr val="black">
                <a:alpha val="40000"/>
              </a:prstClr>
            </a:outerShdw>
          </a:effectLst>
        </p:spPr>
      </p:pic>
      <p:pic>
        <p:nvPicPr>
          <p:cNvPr id="45" name="Graphic 44" descr="Badge Tick1 outline">
            <a:extLst>
              <a:ext uri="{FF2B5EF4-FFF2-40B4-BE49-F238E27FC236}">
                <a16:creationId xmlns:a16="http://schemas.microsoft.com/office/drawing/2014/main" id="{0DA79E7F-44D3-4F2B-A4A4-4D3160C713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91333" y="1320054"/>
            <a:ext cx="223918" cy="223918"/>
          </a:xfrm>
          <a:prstGeom prst="rect">
            <a:avLst/>
          </a:prstGeom>
          <a:effectLst>
            <a:outerShdw blurRad="50800" dist="38100" dir="2700000" algn="tl" rotWithShape="0">
              <a:prstClr val="black">
                <a:alpha val="40000"/>
              </a:prstClr>
            </a:outerShdw>
          </a:effectLst>
        </p:spPr>
      </p:pic>
      <p:pic>
        <p:nvPicPr>
          <p:cNvPr id="48" name="Graphic 47" descr="Badge Tick1 outline">
            <a:extLst>
              <a:ext uri="{FF2B5EF4-FFF2-40B4-BE49-F238E27FC236}">
                <a16:creationId xmlns:a16="http://schemas.microsoft.com/office/drawing/2014/main" id="{EA6D7728-EF61-46D5-9F6F-4A6AAF0FBC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5900" y="2391076"/>
            <a:ext cx="223918" cy="223918"/>
          </a:xfrm>
          <a:prstGeom prst="rect">
            <a:avLst/>
          </a:prstGeom>
          <a:effectLst>
            <a:outerShdw blurRad="50800" dist="38100" dir="2700000" algn="tl" rotWithShape="0">
              <a:prstClr val="black">
                <a:alpha val="40000"/>
              </a:prstClr>
            </a:outerShdw>
          </a:effectLst>
        </p:spPr>
      </p:pic>
      <p:pic>
        <p:nvPicPr>
          <p:cNvPr id="49" name="Graphic 48" descr="Badge Tick1 outline">
            <a:extLst>
              <a:ext uri="{FF2B5EF4-FFF2-40B4-BE49-F238E27FC236}">
                <a16:creationId xmlns:a16="http://schemas.microsoft.com/office/drawing/2014/main" id="{A20E1597-DCB4-44B8-BD99-9F7BB872A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5900" y="2740759"/>
            <a:ext cx="223918" cy="223918"/>
          </a:xfrm>
          <a:prstGeom prst="rect">
            <a:avLst/>
          </a:prstGeom>
          <a:effectLst>
            <a:outerShdw blurRad="50800" dist="38100" dir="2700000" algn="tl" rotWithShape="0">
              <a:prstClr val="black">
                <a:alpha val="40000"/>
              </a:prstClr>
            </a:outerShdw>
          </a:effectLst>
        </p:spPr>
      </p:pic>
      <p:pic>
        <p:nvPicPr>
          <p:cNvPr id="50" name="Graphic 49" descr="Badge Tick1 outline">
            <a:extLst>
              <a:ext uri="{FF2B5EF4-FFF2-40B4-BE49-F238E27FC236}">
                <a16:creationId xmlns:a16="http://schemas.microsoft.com/office/drawing/2014/main" id="{1C17CA1F-E1AE-4256-9D8A-1BDF241AF0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5900" y="3137212"/>
            <a:ext cx="223918" cy="223918"/>
          </a:xfrm>
          <a:prstGeom prst="rect">
            <a:avLst/>
          </a:prstGeom>
          <a:effectLst>
            <a:outerShdw blurRad="50800" dist="38100" dir="2700000" algn="tl" rotWithShape="0">
              <a:prstClr val="black">
                <a:alpha val="40000"/>
              </a:prstClr>
            </a:outerShdw>
          </a:effectLst>
        </p:spPr>
      </p:pic>
      <p:pic>
        <p:nvPicPr>
          <p:cNvPr id="51" name="Graphic 50" descr="Badge Tick1 outline">
            <a:extLst>
              <a:ext uri="{FF2B5EF4-FFF2-40B4-BE49-F238E27FC236}">
                <a16:creationId xmlns:a16="http://schemas.microsoft.com/office/drawing/2014/main" id="{99DF163F-A824-47D3-A4C0-4BBD4BF620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95041" y="3448554"/>
            <a:ext cx="223918" cy="223918"/>
          </a:xfrm>
          <a:prstGeom prst="rect">
            <a:avLst/>
          </a:prstGeom>
          <a:effectLst>
            <a:outerShdw blurRad="50800" dist="38100" dir="2700000" algn="tl" rotWithShape="0">
              <a:prstClr val="black">
                <a:alpha val="40000"/>
              </a:prstClr>
            </a:outerShdw>
          </a:effectLst>
        </p:spPr>
      </p:pic>
      <p:pic>
        <p:nvPicPr>
          <p:cNvPr id="52" name="Graphic 51" descr="Badge Tick1 outline">
            <a:extLst>
              <a:ext uri="{FF2B5EF4-FFF2-40B4-BE49-F238E27FC236}">
                <a16:creationId xmlns:a16="http://schemas.microsoft.com/office/drawing/2014/main" id="{06980DFF-89C6-4515-8F87-1C7FE38C72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0486" y="3688055"/>
            <a:ext cx="223918" cy="223918"/>
          </a:xfrm>
          <a:prstGeom prst="rect">
            <a:avLst/>
          </a:prstGeom>
          <a:effectLst>
            <a:outerShdw blurRad="50800" dist="38100" dir="2700000" algn="tl" rotWithShape="0">
              <a:prstClr val="black">
                <a:alpha val="40000"/>
              </a:prstClr>
            </a:outerShdw>
          </a:effectLst>
        </p:spPr>
      </p:pic>
      <p:pic>
        <p:nvPicPr>
          <p:cNvPr id="54" name="Graphic 53" descr="Badge Tick1 outline">
            <a:extLst>
              <a:ext uri="{FF2B5EF4-FFF2-40B4-BE49-F238E27FC236}">
                <a16:creationId xmlns:a16="http://schemas.microsoft.com/office/drawing/2014/main" id="{92F7C7BD-4DD0-4414-9430-3BEFE7B58B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5786" y="618418"/>
            <a:ext cx="223918" cy="223918"/>
          </a:xfrm>
          <a:prstGeom prst="rect">
            <a:avLst/>
          </a:prstGeom>
          <a:effectLst>
            <a:outerShdw blurRad="50800" dist="38100" dir="2700000" algn="tl" rotWithShape="0">
              <a:prstClr val="black">
                <a:alpha val="40000"/>
              </a:prstClr>
            </a:outerShdw>
          </a:effectLst>
        </p:spPr>
      </p:pic>
      <p:pic>
        <p:nvPicPr>
          <p:cNvPr id="55" name="Graphic 54" descr="Badge Tick1 outline">
            <a:extLst>
              <a:ext uri="{FF2B5EF4-FFF2-40B4-BE49-F238E27FC236}">
                <a16:creationId xmlns:a16="http://schemas.microsoft.com/office/drawing/2014/main" id="{87AFC8DC-57F5-4C2F-AEB5-7AB3516171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6795" y="853766"/>
            <a:ext cx="223918" cy="223918"/>
          </a:xfrm>
          <a:prstGeom prst="rect">
            <a:avLst/>
          </a:prstGeom>
          <a:effectLst>
            <a:outerShdw blurRad="50800" dist="38100" dir="2700000" algn="tl" rotWithShape="0">
              <a:prstClr val="black">
                <a:alpha val="40000"/>
              </a:prstClr>
            </a:outerShdw>
          </a:effectLst>
        </p:spPr>
      </p:pic>
      <p:pic>
        <p:nvPicPr>
          <p:cNvPr id="56" name="Graphic 55" descr="Badge Tick1 outline">
            <a:extLst>
              <a:ext uri="{FF2B5EF4-FFF2-40B4-BE49-F238E27FC236}">
                <a16:creationId xmlns:a16="http://schemas.microsoft.com/office/drawing/2014/main" id="{A542D7EF-930A-42AC-9E55-D3D1DAD2E5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5786" y="1077684"/>
            <a:ext cx="223918" cy="223918"/>
          </a:xfrm>
          <a:prstGeom prst="rect">
            <a:avLst/>
          </a:prstGeom>
          <a:effectLst>
            <a:outerShdw blurRad="50800" dist="38100" dir="2700000" algn="tl" rotWithShape="0">
              <a:prstClr val="black">
                <a:alpha val="40000"/>
              </a:prstClr>
            </a:outerShdw>
          </a:effectLst>
        </p:spPr>
      </p:pic>
      <p:pic>
        <p:nvPicPr>
          <p:cNvPr id="57" name="Graphic 56" descr="Badge Tick1 outline">
            <a:extLst>
              <a:ext uri="{FF2B5EF4-FFF2-40B4-BE49-F238E27FC236}">
                <a16:creationId xmlns:a16="http://schemas.microsoft.com/office/drawing/2014/main" id="{464CE4B7-F099-48B0-A156-9C9258B3CA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5786" y="1531906"/>
            <a:ext cx="223918" cy="223918"/>
          </a:xfrm>
          <a:prstGeom prst="rect">
            <a:avLst/>
          </a:prstGeom>
          <a:effectLst>
            <a:outerShdw blurRad="50800" dist="38100" dir="2700000" algn="tl" rotWithShape="0">
              <a:prstClr val="black">
                <a:alpha val="40000"/>
              </a:prstClr>
            </a:outerShdw>
          </a:effectLst>
        </p:spPr>
      </p:pic>
      <p:pic>
        <p:nvPicPr>
          <p:cNvPr id="6" name="Graphic 5" descr="Badge Cross outline">
            <a:extLst>
              <a:ext uri="{FF2B5EF4-FFF2-40B4-BE49-F238E27FC236}">
                <a16:creationId xmlns:a16="http://schemas.microsoft.com/office/drawing/2014/main" id="{00542B6F-A62D-4C33-A71F-A632341509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24996" y="849319"/>
            <a:ext cx="220210" cy="220210"/>
          </a:xfrm>
          <a:prstGeom prst="rect">
            <a:avLst/>
          </a:prstGeom>
        </p:spPr>
      </p:pic>
      <p:pic>
        <p:nvPicPr>
          <p:cNvPr id="72" name="Graphic 71" descr="Badge Tick1 outline">
            <a:extLst>
              <a:ext uri="{FF2B5EF4-FFF2-40B4-BE49-F238E27FC236}">
                <a16:creationId xmlns:a16="http://schemas.microsoft.com/office/drawing/2014/main" id="{4CAF7578-CC17-404D-ADF4-089185040F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2713" y="5310269"/>
            <a:ext cx="223918" cy="223918"/>
          </a:xfrm>
          <a:prstGeom prst="rect">
            <a:avLst/>
          </a:prstGeom>
          <a:effectLst>
            <a:outerShdw blurRad="50800" dist="38100" dir="2700000" algn="tl" rotWithShape="0">
              <a:prstClr val="black">
                <a:alpha val="40000"/>
              </a:prstClr>
            </a:outerShdw>
          </a:effectLst>
        </p:spPr>
      </p:pic>
      <p:pic>
        <p:nvPicPr>
          <p:cNvPr id="74" name="Graphic 73" descr="Badge Cross outline">
            <a:extLst>
              <a:ext uri="{FF2B5EF4-FFF2-40B4-BE49-F238E27FC236}">
                <a16:creationId xmlns:a16="http://schemas.microsoft.com/office/drawing/2014/main" id="{21E60A25-88AA-4A25-87AB-E614FBF953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9494" y="1995544"/>
            <a:ext cx="220210" cy="220210"/>
          </a:xfrm>
          <a:prstGeom prst="rect">
            <a:avLst/>
          </a:prstGeom>
        </p:spPr>
      </p:pic>
      <p:pic>
        <p:nvPicPr>
          <p:cNvPr id="75" name="Graphic 74" descr="Badge Cross outline">
            <a:extLst>
              <a:ext uri="{FF2B5EF4-FFF2-40B4-BE49-F238E27FC236}">
                <a16:creationId xmlns:a16="http://schemas.microsoft.com/office/drawing/2014/main" id="{0A4F0B3D-15B3-4BD0-A67A-B89E6167E5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60505" y="4018731"/>
            <a:ext cx="220210" cy="220210"/>
          </a:xfrm>
          <a:prstGeom prst="rect">
            <a:avLst/>
          </a:prstGeom>
        </p:spPr>
      </p:pic>
      <p:pic>
        <p:nvPicPr>
          <p:cNvPr id="76" name="Graphic 75" descr="Badge Cross outline">
            <a:extLst>
              <a:ext uri="{FF2B5EF4-FFF2-40B4-BE49-F238E27FC236}">
                <a16:creationId xmlns:a16="http://schemas.microsoft.com/office/drawing/2014/main" id="{9FF0070B-2B7B-41F2-9CD4-FEC3EFE60A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72601" y="4340187"/>
            <a:ext cx="220210" cy="220210"/>
          </a:xfrm>
          <a:prstGeom prst="rect">
            <a:avLst/>
          </a:prstGeom>
        </p:spPr>
      </p:pic>
      <p:pic>
        <p:nvPicPr>
          <p:cNvPr id="77" name="Graphic 76" descr="Badge Cross outline">
            <a:extLst>
              <a:ext uri="{FF2B5EF4-FFF2-40B4-BE49-F238E27FC236}">
                <a16:creationId xmlns:a16="http://schemas.microsoft.com/office/drawing/2014/main" id="{5F0D3168-DCD6-4273-B8AA-03AD91EAAA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60505" y="4557102"/>
            <a:ext cx="220210" cy="220210"/>
          </a:xfrm>
          <a:prstGeom prst="rect">
            <a:avLst/>
          </a:prstGeom>
        </p:spPr>
      </p:pic>
      <p:pic>
        <p:nvPicPr>
          <p:cNvPr id="78" name="Graphic 77" descr="Badge Cross outline">
            <a:extLst>
              <a:ext uri="{FF2B5EF4-FFF2-40B4-BE49-F238E27FC236}">
                <a16:creationId xmlns:a16="http://schemas.microsoft.com/office/drawing/2014/main" id="{C76FE638-6447-497A-816E-A8B0E17334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9494" y="4784617"/>
            <a:ext cx="220210" cy="220210"/>
          </a:xfrm>
          <a:prstGeom prst="rect">
            <a:avLst/>
          </a:prstGeom>
        </p:spPr>
      </p:pic>
      <p:pic>
        <p:nvPicPr>
          <p:cNvPr id="79" name="Graphic 78" descr="Badge Cross outline">
            <a:extLst>
              <a:ext uri="{FF2B5EF4-FFF2-40B4-BE49-F238E27FC236}">
                <a16:creationId xmlns:a16="http://schemas.microsoft.com/office/drawing/2014/main" id="{91AF8927-9FB8-429E-9735-474D617A3D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60505" y="5045951"/>
            <a:ext cx="220210" cy="220210"/>
          </a:xfrm>
          <a:prstGeom prst="rect">
            <a:avLst/>
          </a:prstGeom>
        </p:spPr>
      </p:pic>
      <p:pic>
        <p:nvPicPr>
          <p:cNvPr id="80" name="Graphic 79" descr="Badge Cross outline">
            <a:extLst>
              <a:ext uri="{FF2B5EF4-FFF2-40B4-BE49-F238E27FC236}">
                <a16:creationId xmlns:a16="http://schemas.microsoft.com/office/drawing/2014/main" id="{3F2AD09C-01D7-41DB-8F8F-C642C827FE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4518" y="5312123"/>
            <a:ext cx="220210" cy="220210"/>
          </a:xfrm>
          <a:prstGeom prst="rect">
            <a:avLst/>
          </a:prstGeom>
        </p:spPr>
      </p:pic>
      <p:pic>
        <p:nvPicPr>
          <p:cNvPr id="81" name="Graphic 80" descr="Badge Cross outline">
            <a:extLst>
              <a:ext uri="{FF2B5EF4-FFF2-40B4-BE49-F238E27FC236}">
                <a16:creationId xmlns:a16="http://schemas.microsoft.com/office/drawing/2014/main" id="{68ECE725-AB2A-4789-9144-D639D8C9CE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85900" y="1013577"/>
            <a:ext cx="220210" cy="220210"/>
          </a:xfrm>
          <a:prstGeom prst="rect">
            <a:avLst/>
          </a:prstGeom>
        </p:spPr>
      </p:pic>
      <p:pic>
        <p:nvPicPr>
          <p:cNvPr id="82" name="Graphic 81" descr="Badge Cross outline">
            <a:extLst>
              <a:ext uri="{FF2B5EF4-FFF2-40B4-BE49-F238E27FC236}">
                <a16:creationId xmlns:a16="http://schemas.microsoft.com/office/drawing/2014/main" id="{D0DA46E2-7B95-44AD-9597-C97935CC15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85900" y="1671433"/>
            <a:ext cx="220210" cy="220210"/>
          </a:xfrm>
          <a:prstGeom prst="rect">
            <a:avLst/>
          </a:prstGeom>
        </p:spPr>
      </p:pic>
      <p:pic>
        <p:nvPicPr>
          <p:cNvPr id="83" name="Graphic 82" descr="Badge Cross outline">
            <a:extLst>
              <a:ext uri="{FF2B5EF4-FFF2-40B4-BE49-F238E27FC236}">
                <a16:creationId xmlns:a16="http://schemas.microsoft.com/office/drawing/2014/main" id="{14B5904D-9201-4392-B8BD-D63717B243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90480" y="2381034"/>
            <a:ext cx="220210" cy="220210"/>
          </a:xfrm>
          <a:prstGeom prst="rect">
            <a:avLst/>
          </a:prstGeom>
        </p:spPr>
      </p:pic>
      <p:pic>
        <p:nvPicPr>
          <p:cNvPr id="84" name="Graphic 83" descr="Badge Cross outline">
            <a:extLst>
              <a:ext uri="{FF2B5EF4-FFF2-40B4-BE49-F238E27FC236}">
                <a16:creationId xmlns:a16="http://schemas.microsoft.com/office/drawing/2014/main" id="{62DD1317-E1DF-4F0C-892C-9EC744CF7B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86772" y="2768625"/>
            <a:ext cx="220210" cy="220210"/>
          </a:xfrm>
          <a:prstGeom prst="rect">
            <a:avLst/>
          </a:prstGeom>
        </p:spPr>
      </p:pic>
      <p:pic>
        <p:nvPicPr>
          <p:cNvPr id="85" name="Graphic 84" descr="Badge Cross outline">
            <a:extLst>
              <a:ext uri="{FF2B5EF4-FFF2-40B4-BE49-F238E27FC236}">
                <a16:creationId xmlns:a16="http://schemas.microsoft.com/office/drawing/2014/main" id="{0E722E34-897E-41D1-9324-133F46FF6D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9494" y="2231053"/>
            <a:ext cx="220210" cy="220210"/>
          </a:xfrm>
          <a:prstGeom prst="rect">
            <a:avLst/>
          </a:prstGeom>
        </p:spPr>
      </p:pic>
      <p:pic>
        <p:nvPicPr>
          <p:cNvPr id="86" name="Graphic 85" descr="Badge Cross outline">
            <a:extLst>
              <a:ext uri="{FF2B5EF4-FFF2-40B4-BE49-F238E27FC236}">
                <a16:creationId xmlns:a16="http://schemas.microsoft.com/office/drawing/2014/main" id="{6C5F0827-FC8D-4C1B-B381-56CB444EB1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9494" y="2931320"/>
            <a:ext cx="220210" cy="220210"/>
          </a:xfrm>
          <a:prstGeom prst="rect">
            <a:avLst/>
          </a:prstGeom>
        </p:spPr>
      </p:pic>
      <p:pic>
        <p:nvPicPr>
          <p:cNvPr id="87" name="Graphic 86" descr="Badge Cross outline">
            <a:extLst>
              <a:ext uri="{FF2B5EF4-FFF2-40B4-BE49-F238E27FC236}">
                <a16:creationId xmlns:a16="http://schemas.microsoft.com/office/drawing/2014/main" id="{3F6A7D7F-01B2-47AA-84CF-A96842DF8B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4953" y="3152603"/>
            <a:ext cx="220210" cy="220210"/>
          </a:xfrm>
          <a:prstGeom prst="rect">
            <a:avLst/>
          </a:prstGeom>
        </p:spPr>
      </p:pic>
      <p:pic>
        <p:nvPicPr>
          <p:cNvPr id="88" name="Graphic 87" descr="Badge Cross outline">
            <a:extLst>
              <a:ext uri="{FF2B5EF4-FFF2-40B4-BE49-F238E27FC236}">
                <a16:creationId xmlns:a16="http://schemas.microsoft.com/office/drawing/2014/main" id="{F7D5329C-5E7C-4D8E-875A-CBE6B3F723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0870" y="3384083"/>
            <a:ext cx="220210" cy="220210"/>
          </a:xfrm>
          <a:prstGeom prst="rect">
            <a:avLst/>
          </a:prstGeom>
        </p:spPr>
      </p:pic>
      <p:pic>
        <p:nvPicPr>
          <p:cNvPr id="89" name="Graphic 88" descr="Badge Cross outline">
            <a:extLst>
              <a:ext uri="{FF2B5EF4-FFF2-40B4-BE49-F238E27FC236}">
                <a16:creationId xmlns:a16="http://schemas.microsoft.com/office/drawing/2014/main" id="{1CF55748-398E-499C-BB1C-15F9E8494A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4518" y="3631587"/>
            <a:ext cx="220210" cy="220210"/>
          </a:xfrm>
          <a:prstGeom prst="rect">
            <a:avLst/>
          </a:prstGeom>
        </p:spPr>
      </p:pic>
      <p:pic>
        <p:nvPicPr>
          <p:cNvPr id="90" name="Graphic 89" descr="Badge Cross outline">
            <a:extLst>
              <a:ext uri="{FF2B5EF4-FFF2-40B4-BE49-F238E27FC236}">
                <a16:creationId xmlns:a16="http://schemas.microsoft.com/office/drawing/2014/main" id="{FD116FBA-5820-43EC-A81B-46CE1FDEFC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0195" y="1773292"/>
            <a:ext cx="220210" cy="220210"/>
          </a:xfrm>
          <a:prstGeom prst="rect">
            <a:avLst/>
          </a:prstGeom>
        </p:spPr>
      </p:pic>
      <p:sp>
        <p:nvSpPr>
          <p:cNvPr id="91" name="Slide Number Placeholder 6">
            <a:extLst>
              <a:ext uri="{FF2B5EF4-FFF2-40B4-BE49-F238E27FC236}">
                <a16:creationId xmlns:a16="http://schemas.microsoft.com/office/drawing/2014/main" id="{10B61B71-17DA-4324-B8EE-F39912D23293}"/>
              </a:ext>
            </a:extLst>
          </p:cNvPr>
          <p:cNvSpPr txBox="1">
            <a:spLocks/>
          </p:cNvSpPr>
          <p:nvPr/>
        </p:nvSpPr>
        <p:spPr>
          <a:xfrm>
            <a:off x="8610600" y="597122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5080D5-0642-4AB8-8B9E-BEF3CDA0A2A1}" type="slidenum">
              <a:rPr lang="en-IN" smtClean="0"/>
              <a:pPr/>
              <a:t>8</a:t>
            </a:fld>
            <a:endParaRPr lang="en-IN"/>
          </a:p>
        </p:txBody>
      </p:sp>
      <p:pic>
        <p:nvPicPr>
          <p:cNvPr id="71" name="Graphic 70" descr="Badge Cross outline">
            <a:extLst>
              <a:ext uri="{FF2B5EF4-FFF2-40B4-BE49-F238E27FC236}">
                <a16:creationId xmlns:a16="http://schemas.microsoft.com/office/drawing/2014/main" id="{35C02FE5-AA10-4F7D-9ADD-DAD17EB8D6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95041" y="715979"/>
            <a:ext cx="220210" cy="220210"/>
          </a:xfrm>
          <a:prstGeom prst="rect">
            <a:avLst/>
          </a:prstGeom>
        </p:spPr>
      </p:pic>
      <p:pic>
        <p:nvPicPr>
          <p:cNvPr id="73" name="Graphic 72" descr="Badge Cross outline">
            <a:extLst>
              <a:ext uri="{FF2B5EF4-FFF2-40B4-BE49-F238E27FC236}">
                <a16:creationId xmlns:a16="http://schemas.microsoft.com/office/drawing/2014/main" id="{17D3BDA6-8D7F-47A2-9E3A-35890AA110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85900" y="2039312"/>
            <a:ext cx="220210" cy="220210"/>
          </a:xfrm>
          <a:prstGeom prst="rect">
            <a:avLst/>
          </a:prstGeom>
        </p:spPr>
      </p:pic>
      <p:pic>
        <p:nvPicPr>
          <p:cNvPr id="92" name="Graphic 91" descr="Badge Cross outline">
            <a:extLst>
              <a:ext uri="{FF2B5EF4-FFF2-40B4-BE49-F238E27FC236}">
                <a16:creationId xmlns:a16="http://schemas.microsoft.com/office/drawing/2014/main" id="{3CE781DC-B4A1-49AA-BCFD-F2CEBC82CC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04194" y="3900887"/>
            <a:ext cx="220210" cy="220210"/>
          </a:xfrm>
          <a:prstGeom prst="rect">
            <a:avLst/>
          </a:prstGeom>
        </p:spPr>
      </p:pic>
      <p:pic>
        <p:nvPicPr>
          <p:cNvPr id="93" name="Graphic 92" descr="Badge Cross outline">
            <a:extLst>
              <a:ext uri="{FF2B5EF4-FFF2-40B4-BE49-F238E27FC236}">
                <a16:creationId xmlns:a16="http://schemas.microsoft.com/office/drawing/2014/main" id="{70062030-2675-4B8D-8850-759980379D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06515" y="2456326"/>
            <a:ext cx="220210" cy="220210"/>
          </a:xfrm>
          <a:prstGeom prst="rect">
            <a:avLst/>
          </a:prstGeom>
        </p:spPr>
      </p:pic>
      <p:pic>
        <p:nvPicPr>
          <p:cNvPr id="94" name="Graphic 93" descr="Badge Cross outline">
            <a:extLst>
              <a:ext uri="{FF2B5EF4-FFF2-40B4-BE49-F238E27FC236}">
                <a16:creationId xmlns:a16="http://schemas.microsoft.com/office/drawing/2014/main" id="{B3C8B211-5999-4EEE-9395-A5C0E0C3C6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5049" y="2446966"/>
            <a:ext cx="220210" cy="220210"/>
          </a:xfrm>
          <a:prstGeom prst="rect">
            <a:avLst/>
          </a:prstGeom>
        </p:spPr>
      </p:pic>
      <p:sp>
        <p:nvSpPr>
          <p:cNvPr id="3" name="TextBox 2">
            <a:extLst>
              <a:ext uri="{FF2B5EF4-FFF2-40B4-BE49-F238E27FC236}">
                <a16:creationId xmlns:a16="http://schemas.microsoft.com/office/drawing/2014/main" id="{2279A26C-047B-4B84-94FC-869958CC57D2}"/>
              </a:ext>
            </a:extLst>
          </p:cNvPr>
          <p:cNvSpPr txBox="1"/>
          <p:nvPr/>
        </p:nvSpPr>
        <p:spPr>
          <a:xfrm>
            <a:off x="6482834" y="579404"/>
            <a:ext cx="287258" cy="338554"/>
          </a:xfrm>
          <a:prstGeom prst="rect">
            <a:avLst/>
          </a:prstGeom>
          <a:noFill/>
        </p:spPr>
        <p:txBody>
          <a:bodyPr wrap="none" rtlCol="0">
            <a:spAutoFit/>
          </a:bodyPr>
          <a:lstStyle/>
          <a:p>
            <a:r>
              <a:rPr lang="en-US" sz="1600" dirty="0"/>
              <a:t>*</a:t>
            </a:r>
            <a:endParaRPr lang="en-IN" sz="1600" dirty="0"/>
          </a:p>
        </p:txBody>
      </p:sp>
      <p:pic>
        <p:nvPicPr>
          <p:cNvPr id="102" name="Graphic 101" descr="Badge Cross outline">
            <a:extLst>
              <a:ext uri="{FF2B5EF4-FFF2-40B4-BE49-F238E27FC236}">
                <a16:creationId xmlns:a16="http://schemas.microsoft.com/office/drawing/2014/main" id="{F2CCC1FB-0F55-43FA-AFAD-D29FCD9D66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5049" y="1312195"/>
            <a:ext cx="220210" cy="220210"/>
          </a:xfrm>
          <a:prstGeom prst="rect">
            <a:avLst/>
          </a:prstGeom>
        </p:spPr>
      </p:pic>
      <p:pic>
        <p:nvPicPr>
          <p:cNvPr id="103" name="Graphic 102" descr="Badge Cross outline">
            <a:extLst>
              <a:ext uri="{FF2B5EF4-FFF2-40B4-BE49-F238E27FC236}">
                <a16:creationId xmlns:a16="http://schemas.microsoft.com/office/drawing/2014/main" id="{7C3E1B90-3966-4A8E-B790-74F2271932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09325" y="1542503"/>
            <a:ext cx="220210" cy="220210"/>
          </a:xfrm>
          <a:prstGeom prst="rect">
            <a:avLst/>
          </a:prstGeom>
        </p:spPr>
      </p:pic>
      <p:pic>
        <p:nvPicPr>
          <p:cNvPr id="7" name="Graphic 6" descr="Badge Tick1 outline">
            <a:extLst>
              <a:ext uri="{FF2B5EF4-FFF2-40B4-BE49-F238E27FC236}">
                <a16:creationId xmlns:a16="http://schemas.microsoft.com/office/drawing/2014/main" id="{5608EA13-DB1E-80A5-1B62-F2FE5E22A0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2713" y="5596309"/>
            <a:ext cx="223918" cy="223918"/>
          </a:xfrm>
          <a:prstGeom prst="rect">
            <a:avLst/>
          </a:prstGeom>
          <a:effectLst>
            <a:outerShdw blurRad="50800" dist="38100" dir="2700000" algn="tl" rotWithShape="0">
              <a:prstClr val="black">
                <a:alpha val="40000"/>
              </a:prstClr>
            </a:outerShdw>
          </a:effectLst>
        </p:spPr>
      </p:pic>
      <p:pic>
        <p:nvPicPr>
          <p:cNvPr id="8" name="Graphic 7" descr="Badge Cross outline">
            <a:extLst>
              <a:ext uri="{FF2B5EF4-FFF2-40B4-BE49-F238E27FC236}">
                <a16:creationId xmlns:a16="http://schemas.microsoft.com/office/drawing/2014/main" id="{AE329D9F-48B2-5F6E-368A-5D4F632ED8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64285" y="5593102"/>
            <a:ext cx="220210" cy="220210"/>
          </a:xfrm>
          <a:prstGeom prst="rect">
            <a:avLst/>
          </a:prstGeom>
        </p:spPr>
      </p:pic>
      <p:pic>
        <p:nvPicPr>
          <p:cNvPr id="11" name="Graphic 10" descr="Badge Tick1 outline">
            <a:extLst>
              <a:ext uri="{FF2B5EF4-FFF2-40B4-BE49-F238E27FC236}">
                <a16:creationId xmlns:a16="http://schemas.microsoft.com/office/drawing/2014/main" id="{A1461192-5243-4169-3E5A-EC3BBEBD65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0617" y="2669159"/>
            <a:ext cx="223918" cy="223918"/>
          </a:xfrm>
          <a:prstGeom prst="rect">
            <a:avLst/>
          </a:prstGeom>
          <a:effectLst>
            <a:outerShdw blurRad="50800" dist="38100" dir="2700000" algn="tl" rotWithShape="0">
              <a:prstClr val="black">
                <a:alpha val="40000"/>
              </a:prstClr>
            </a:outerShdw>
          </a:effectLst>
        </p:spPr>
      </p:pic>
      <p:pic>
        <p:nvPicPr>
          <p:cNvPr id="14" name="Graphic 13" descr="Badge Cross outline">
            <a:extLst>
              <a:ext uri="{FF2B5EF4-FFF2-40B4-BE49-F238E27FC236}">
                <a16:creationId xmlns:a16="http://schemas.microsoft.com/office/drawing/2014/main" id="{0193CB63-887F-2B81-6640-D7CA8455F9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4952" y="2679557"/>
            <a:ext cx="220210" cy="220210"/>
          </a:xfrm>
          <a:prstGeom prst="rect">
            <a:avLst/>
          </a:prstGeom>
        </p:spPr>
      </p:pic>
      <p:pic>
        <p:nvPicPr>
          <p:cNvPr id="21" name="Graphic 20" descr="Badge Tick1 outline">
            <a:extLst>
              <a:ext uri="{FF2B5EF4-FFF2-40B4-BE49-F238E27FC236}">
                <a16:creationId xmlns:a16="http://schemas.microsoft.com/office/drawing/2014/main" id="{3360026A-46CA-54D8-6F57-FD0CC484C1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6902" y="5908826"/>
            <a:ext cx="223918" cy="223918"/>
          </a:xfrm>
          <a:prstGeom prst="rect">
            <a:avLst/>
          </a:prstGeom>
          <a:effectLst>
            <a:outerShdw blurRad="50800" dist="38100" dir="2700000" algn="tl" rotWithShape="0">
              <a:prstClr val="black">
                <a:alpha val="40000"/>
              </a:prstClr>
            </a:outerShdw>
          </a:effectLst>
        </p:spPr>
      </p:pic>
      <p:pic>
        <p:nvPicPr>
          <p:cNvPr id="32" name="Graphic 31" descr="Badge Cross outline">
            <a:extLst>
              <a:ext uri="{FF2B5EF4-FFF2-40B4-BE49-F238E27FC236}">
                <a16:creationId xmlns:a16="http://schemas.microsoft.com/office/drawing/2014/main" id="{D69300B8-8872-74D6-722C-8642CFD936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66181" y="5869893"/>
            <a:ext cx="220210" cy="220210"/>
          </a:xfrm>
          <a:prstGeom prst="rect">
            <a:avLst/>
          </a:prstGeom>
        </p:spPr>
      </p:pic>
      <p:sp>
        <p:nvSpPr>
          <p:cNvPr id="37" name="TextBox 36">
            <a:extLst>
              <a:ext uri="{FF2B5EF4-FFF2-40B4-BE49-F238E27FC236}">
                <a16:creationId xmlns:a16="http://schemas.microsoft.com/office/drawing/2014/main" id="{0E128C98-F7CC-0E11-FB95-E02DE368EA2B}"/>
              </a:ext>
            </a:extLst>
          </p:cNvPr>
          <p:cNvSpPr txBox="1"/>
          <p:nvPr/>
        </p:nvSpPr>
        <p:spPr>
          <a:xfrm>
            <a:off x="5745282" y="2206626"/>
            <a:ext cx="287258" cy="338554"/>
          </a:xfrm>
          <a:prstGeom prst="rect">
            <a:avLst/>
          </a:prstGeom>
          <a:noFill/>
        </p:spPr>
        <p:txBody>
          <a:bodyPr wrap="none" rtlCol="0">
            <a:spAutoFit/>
          </a:bodyPr>
          <a:lstStyle/>
          <a:p>
            <a:r>
              <a:rPr lang="en-US" sz="1600" dirty="0"/>
              <a:t>*</a:t>
            </a:r>
            <a:endParaRPr lang="en-IN" sz="1600" dirty="0"/>
          </a:p>
        </p:txBody>
      </p:sp>
      <p:sp>
        <p:nvSpPr>
          <p:cNvPr id="38" name="TextBox 37">
            <a:extLst>
              <a:ext uri="{FF2B5EF4-FFF2-40B4-BE49-F238E27FC236}">
                <a16:creationId xmlns:a16="http://schemas.microsoft.com/office/drawing/2014/main" id="{E1ADA761-E086-682D-0256-A860E21977A4}"/>
              </a:ext>
            </a:extLst>
          </p:cNvPr>
          <p:cNvSpPr txBox="1"/>
          <p:nvPr/>
        </p:nvSpPr>
        <p:spPr>
          <a:xfrm>
            <a:off x="5748555" y="2657960"/>
            <a:ext cx="389850" cy="338554"/>
          </a:xfrm>
          <a:prstGeom prst="rect">
            <a:avLst/>
          </a:prstGeom>
          <a:noFill/>
        </p:spPr>
        <p:txBody>
          <a:bodyPr wrap="none" rtlCol="0">
            <a:spAutoFit/>
          </a:bodyPr>
          <a:lstStyle/>
          <a:p>
            <a:r>
              <a:rPr lang="en-US" sz="1600" dirty="0"/>
              <a:t>**</a:t>
            </a:r>
            <a:endParaRPr lang="en-IN" sz="1600" dirty="0"/>
          </a:p>
        </p:txBody>
      </p:sp>
      <p:sp>
        <p:nvSpPr>
          <p:cNvPr id="44" name="TextBox 43">
            <a:extLst>
              <a:ext uri="{FF2B5EF4-FFF2-40B4-BE49-F238E27FC236}">
                <a16:creationId xmlns:a16="http://schemas.microsoft.com/office/drawing/2014/main" id="{8AE3F69D-DC5F-65EF-FCB9-102C78320647}"/>
              </a:ext>
            </a:extLst>
          </p:cNvPr>
          <p:cNvSpPr txBox="1"/>
          <p:nvPr/>
        </p:nvSpPr>
        <p:spPr>
          <a:xfrm>
            <a:off x="5745282" y="3117524"/>
            <a:ext cx="492443" cy="338554"/>
          </a:xfrm>
          <a:prstGeom prst="rect">
            <a:avLst/>
          </a:prstGeom>
          <a:noFill/>
        </p:spPr>
        <p:txBody>
          <a:bodyPr wrap="none" rtlCol="0">
            <a:spAutoFit/>
          </a:bodyPr>
          <a:lstStyle/>
          <a:p>
            <a:r>
              <a:rPr lang="en-US" sz="1600" dirty="0"/>
              <a:t>***</a:t>
            </a:r>
            <a:endParaRPr lang="en-IN" sz="1600" dirty="0"/>
          </a:p>
        </p:txBody>
      </p:sp>
    </p:spTree>
    <p:extLst>
      <p:ext uri="{BB962C8B-B14F-4D97-AF65-F5344CB8AC3E}">
        <p14:creationId xmlns:p14="http://schemas.microsoft.com/office/powerpoint/2010/main" val="42333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504FDA-A40E-4472-86C0-F07C5B1C5502}"/>
              </a:ext>
            </a:extLst>
          </p:cNvPr>
          <p:cNvSpPr>
            <a:spLocks noGrp="1"/>
          </p:cNvSpPr>
          <p:nvPr>
            <p:ph type="sldNum" sz="quarter" idx="12"/>
          </p:nvPr>
        </p:nvSpPr>
        <p:spPr/>
        <p:txBody>
          <a:bodyPr/>
          <a:lstStyle/>
          <a:p>
            <a:fld id="{035080D5-0642-4AB8-8B9E-BEF3CDA0A2A1}" type="slidenum">
              <a:rPr lang="en-IN" smtClean="0"/>
              <a:t>9</a:t>
            </a:fld>
            <a:endParaRPr lang="en-IN"/>
          </a:p>
        </p:txBody>
      </p:sp>
      <p:sp>
        <p:nvSpPr>
          <p:cNvPr id="8" name="Rectangle 7">
            <a:extLst>
              <a:ext uri="{FF2B5EF4-FFF2-40B4-BE49-F238E27FC236}">
                <a16:creationId xmlns:a16="http://schemas.microsoft.com/office/drawing/2014/main" id="{8B430804-7F91-4046-834E-BBF98D8529E5}"/>
              </a:ext>
            </a:extLst>
          </p:cNvPr>
          <p:cNvSpPr/>
          <p:nvPr/>
        </p:nvSpPr>
        <p:spPr>
          <a:xfrm>
            <a:off x="6096000" y="2959100"/>
            <a:ext cx="6096000" cy="9398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1">
            <a:extLst>
              <a:ext uri="{FF2B5EF4-FFF2-40B4-BE49-F238E27FC236}">
                <a16:creationId xmlns:a16="http://schemas.microsoft.com/office/drawing/2014/main" id="{A67D94FA-D449-43DC-8EB3-CBEF120EFDB3}"/>
              </a:ext>
            </a:extLst>
          </p:cNvPr>
          <p:cNvSpPr txBox="1">
            <a:spLocks/>
          </p:cNvSpPr>
          <p:nvPr/>
        </p:nvSpPr>
        <p:spPr>
          <a:xfrm>
            <a:off x="6096000" y="4204032"/>
            <a:ext cx="6145158" cy="131112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a:t>FOREIGN PORTFOLIO INVESTORS</a:t>
            </a:r>
          </a:p>
        </p:txBody>
      </p:sp>
      <p:pic>
        <p:nvPicPr>
          <p:cNvPr id="15" name="Graphic 14" descr="Dollar outline">
            <a:extLst>
              <a:ext uri="{FF2B5EF4-FFF2-40B4-BE49-F238E27FC236}">
                <a16:creationId xmlns:a16="http://schemas.microsoft.com/office/drawing/2014/main" id="{6CC79036-C78C-4F75-A45B-624C515E71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4965" y="2783980"/>
            <a:ext cx="1178233" cy="1178233"/>
          </a:xfrm>
          <a:prstGeom prst="rect">
            <a:avLst/>
          </a:prstGeom>
          <a:effectLst>
            <a:outerShdw blurRad="50800" dist="38100" dir="2700000" algn="tl" rotWithShape="0">
              <a:prstClr val="black">
                <a:alpha val="40000"/>
              </a:prstClr>
            </a:outerShdw>
          </a:effectLst>
        </p:spPr>
      </p:pic>
      <p:sp>
        <p:nvSpPr>
          <p:cNvPr id="20" name="Oval 19">
            <a:extLst>
              <a:ext uri="{FF2B5EF4-FFF2-40B4-BE49-F238E27FC236}">
                <a16:creationId xmlns:a16="http://schemas.microsoft.com/office/drawing/2014/main" id="{F8DCFA2F-C2A9-448C-BCC5-B442DD28ABBF}"/>
              </a:ext>
            </a:extLst>
          </p:cNvPr>
          <p:cNvSpPr/>
          <p:nvPr/>
        </p:nvSpPr>
        <p:spPr>
          <a:xfrm>
            <a:off x="1228725" y="2514600"/>
            <a:ext cx="1828800" cy="1689431"/>
          </a:xfrm>
          <a:prstGeom prst="ellipse">
            <a:avLst/>
          </a:prstGeom>
          <a:noFill/>
          <a:ln w="76200">
            <a:solidFill>
              <a:srgbClr val="A4DEA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1" name="Graphic 20" descr="User with solid fill">
            <a:extLst>
              <a:ext uri="{FF2B5EF4-FFF2-40B4-BE49-F238E27FC236}">
                <a16:creationId xmlns:a16="http://schemas.microsoft.com/office/drawing/2014/main" id="{EDDD0801-3B67-4C32-98A3-29F0E1E7A7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3939" y="3325824"/>
            <a:ext cx="1178233" cy="1178233"/>
          </a:xfrm>
          <a:prstGeom prst="rect">
            <a:avLst/>
          </a:prstGeom>
          <a:effectLst>
            <a:outerShdw blurRad="50800" dist="38100" dir="2700000" algn="tl" rotWithShape="0">
              <a:prstClr val="black">
                <a:alpha val="40000"/>
              </a:prstClr>
            </a:outerShdw>
          </a:effectLst>
        </p:spPr>
      </p:pic>
      <p:pic>
        <p:nvPicPr>
          <p:cNvPr id="23" name="Graphic 22" descr="User with solid fill">
            <a:extLst>
              <a:ext uri="{FF2B5EF4-FFF2-40B4-BE49-F238E27FC236}">
                <a16:creationId xmlns:a16="http://schemas.microsoft.com/office/drawing/2014/main" id="{E10303BD-E438-4052-B74F-FF1D5344ED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64082" y="3325824"/>
            <a:ext cx="1178233" cy="1178233"/>
          </a:xfrm>
          <a:prstGeom prst="rect">
            <a:avLst/>
          </a:prstGeom>
          <a:effectLst>
            <a:outerShdw blurRad="50800" dist="38100" dir="2700000" algn="tl" rotWithShape="0">
              <a:prstClr val="black">
                <a:alpha val="40000"/>
              </a:prstClr>
            </a:outerShdw>
          </a:effectLst>
        </p:spPr>
      </p:pic>
      <p:pic>
        <p:nvPicPr>
          <p:cNvPr id="24" name="Graphic 23" descr="User with solid fill">
            <a:extLst>
              <a:ext uri="{FF2B5EF4-FFF2-40B4-BE49-F238E27FC236}">
                <a16:creationId xmlns:a16="http://schemas.microsoft.com/office/drawing/2014/main" id="{80B244F6-C2C6-4EBA-9347-08445E3F5E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9734" y="3484903"/>
            <a:ext cx="1178233" cy="1178233"/>
          </a:xfrm>
          <a:prstGeom prst="rect">
            <a:avLst/>
          </a:prstGeom>
          <a:effectLst>
            <a:outerShdw blurRad="50800" dist="38100" dir="2700000" algn="tl" rotWithShape="0">
              <a:prstClr val="black">
                <a:alpha val="40000"/>
              </a:prstClr>
            </a:outerShdw>
          </a:effectLst>
        </p:spPr>
      </p:pic>
      <p:sp>
        <p:nvSpPr>
          <p:cNvPr id="25" name="Rectangle 24">
            <a:extLst>
              <a:ext uri="{FF2B5EF4-FFF2-40B4-BE49-F238E27FC236}">
                <a16:creationId xmlns:a16="http://schemas.microsoft.com/office/drawing/2014/main" id="{19DB3196-D530-409F-957F-F524A02D5C9E}"/>
              </a:ext>
            </a:extLst>
          </p:cNvPr>
          <p:cNvSpPr/>
          <p:nvPr/>
        </p:nvSpPr>
        <p:spPr>
          <a:xfrm>
            <a:off x="6096000" y="2959099"/>
            <a:ext cx="6096000" cy="939800"/>
          </a:xfrm>
          <a:prstGeom prst="rect">
            <a:avLst/>
          </a:prstGeom>
          <a:solidFill>
            <a:srgbClr val="6688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itle 1">
            <a:extLst>
              <a:ext uri="{FF2B5EF4-FFF2-40B4-BE49-F238E27FC236}">
                <a16:creationId xmlns:a16="http://schemas.microsoft.com/office/drawing/2014/main" id="{96BC2931-AEAE-4C72-988B-216FB5BD26E7}"/>
              </a:ext>
            </a:extLst>
          </p:cNvPr>
          <p:cNvSpPr txBox="1">
            <a:spLocks/>
          </p:cNvSpPr>
          <p:nvPr/>
        </p:nvSpPr>
        <p:spPr>
          <a:xfrm>
            <a:off x="6096000" y="4204031"/>
            <a:ext cx="6145158" cy="131112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a:t>FOREIGN PORTFOLIO INVESTORS</a:t>
            </a:r>
          </a:p>
        </p:txBody>
      </p:sp>
      <p:pic>
        <p:nvPicPr>
          <p:cNvPr id="13" name="Graphic 12">
            <a:extLst>
              <a:ext uri="{FF2B5EF4-FFF2-40B4-BE49-F238E27FC236}">
                <a16:creationId xmlns:a16="http://schemas.microsoft.com/office/drawing/2014/main" id="{C0648498-6820-4236-A246-263E2DB00080}"/>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74358"/>
          <a:stretch/>
        </p:blipFill>
        <p:spPr>
          <a:xfrm>
            <a:off x="8916160" y="1734804"/>
            <a:ext cx="806767" cy="696680"/>
          </a:xfrm>
          <a:prstGeom prst="rect">
            <a:avLst/>
          </a:prstGeom>
          <a:effectLst>
            <a:outerShdw blurRad="50800" dist="38100" dir="2700000" algn="tl" rotWithShape="0">
              <a:prstClr val="black">
                <a:alpha val="40000"/>
              </a:prstClr>
            </a:outerShdw>
          </a:effectLst>
        </p:spPr>
      </p:pic>
      <p:pic>
        <p:nvPicPr>
          <p:cNvPr id="14" name="Graphic 13">
            <a:extLst>
              <a:ext uri="{FF2B5EF4-FFF2-40B4-BE49-F238E27FC236}">
                <a16:creationId xmlns:a16="http://schemas.microsoft.com/office/drawing/2014/main" id="{ECCFC9E6-BB92-4EA4-A289-2AD35D4BE640}"/>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8016"/>
          <a:stretch/>
        </p:blipFill>
        <p:spPr>
          <a:xfrm>
            <a:off x="8610600" y="2514600"/>
            <a:ext cx="1280840" cy="393997"/>
          </a:xfrm>
          <a:prstGeom prst="rect">
            <a:avLst/>
          </a:prstGeom>
        </p:spPr>
      </p:pic>
    </p:spTree>
    <p:extLst>
      <p:ext uri="{BB962C8B-B14F-4D97-AF65-F5344CB8AC3E}">
        <p14:creationId xmlns:p14="http://schemas.microsoft.com/office/powerpoint/2010/main" val="42725924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9892</Words>
  <Application>Microsoft Office PowerPoint</Application>
  <PresentationFormat>Widescreen</PresentationFormat>
  <Paragraphs>968</Paragraphs>
  <Slides>54</Slides>
  <Notes>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7" baseType="lpstr">
      <vt:lpstr>Arial</vt:lpstr>
      <vt:lpstr>Calibri</vt:lpstr>
      <vt:lpstr>Calibri Light</vt:lpstr>
      <vt:lpstr>Carlito</vt:lpstr>
      <vt:lpstr>Century Gothic</vt:lpstr>
      <vt:lpstr>Courier New</vt:lpstr>
      <vt:lpstr>Georgia</vt:lpstr>
      <vt:lpstr>Newsreader</vt:lpstr>
      <vt:lpstr>Sans PRO</vt:lpstr>
      <vt:lpstr>Source Sans Pro</vt:lpstr>
      <vt:lpstr>Wingdings</vt:lpstr>
      <vt:lpstr>Office Theme</vt:lpstr>
      <vt:lpstr>Package</vt:lpstr>
      <vt:lpstr>PowerPoint Presentation</vt:lpstr>
      <vt:lpstr>LEGAL FRAMEWORK</vt:lpstr>
      <vt:lpstr>PowerPoint Presentation</vt:lpstr>
      <vt:lpstr>INVESTMENT ROUTES IN INDIA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TAX REGIME IN INDIA</vt:lpstr>
      <vt:lpstr>Taxation and STT rates</vt:lpstr>
      <vt:lpstr>Carry forward/set-off of losses</vt:lpstr>
      <vt:lpstr>PowerPoint Presentation</vt:lpstr>
      <vt:lpstr>PowerPoint Presentation</vt:lpstr>
      <vt:lpstr>PowerPoint Presentation</vt:lpstr>
      <vt:lpstr>What is GAAR?</vt:lpstr>
      <vt:lpstr>PowerPoint Presentation</vt:lpstr>
      <vt:lpstr>PowerPoint Presentation</vt:lpstr>
      <vt:lpstr>PowerPoint Presentation</vt:lpstr>
      <vt:lpstr>PowerPoint Presentation</vt:lpstr>
      <vt:lpstr>PowerPoint Presentation</vt:lpstr>
      <vt:lpstr>Categories of AIFs</vt:lpstr>
      <vt:lpstr>PowerPoint Presentation</vt:lpstr>
      <vt:lpstr>Key Provisions and Comparative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Dovetail Capital</dc:title>
  <dc:creator>Vivek Singhania</dc:creator>
  <cp:lastModifiedBy>Shalu Khaitan</cp:lastModifiedBy>
  <cp:revision>97</cp:revision>
  <cp:lastPrinted>2018-07-06T12:52:54Z</cp:lastPrinted>
  <dcterms:created xsi:type="dcterms:W3CDTF">2017-04-26T10:05:02Z</dcterms:created>
  <dcterms:modified xsi:type="dcterms:W3CDTF">2023-02-22T07:09:43Z</dcterms:modified>
</cp:coreProperties>
</file>